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8877A9D-A49E-462D-AC84-354336279BF5}">
  <a:tblStyle styleId="{28877A9D-A49E-462D-AC84-354336279BF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2E2834A-4EA8-45A5-A416-83204212B04B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C538B66-2799-4C79-A3E3-354084DA48BE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5921283-86B5-47F0-BA1E-68F58DA8046E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hyperlink" Target="http://de.slideshare.net/erikhatcher/introduction-to-solr-921324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Information Retrieval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Georg M. Sorst, CTO FINDOLOGIC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Wie suchen?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75" y="755450"/>
            <a:ext cx="5168952" cy="3876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776100" y="4710100"/>
            <a:ext cx="1470899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*Buch = Korpus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Grundlegende Datenstruktur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75" y="747400"/>
            <a:ext cx="5719448" cy="428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748349"/>
            <a:ext cx="5791649" cy="434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98250" y="284075"/>
            <a:ext cx="8826599" cy="33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accent5"/>
                </a:solidFill>
                <a:hlinkClick r:id="rId4"/>
              </a:rPr>
              <a:t>http://de.slideshare.net/erikhatcher/introduction-to-solr-9213241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Warum keine DB?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Optimiert zum Lesen, Indexerstellung und -abfrage sind separate Prozesse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Spezielle Indexstrukturen, stark denormalisiert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Gut für unstrukturierte Daten (=Dokumente)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Tools für Text-Analyse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ACID nicht wichtig, kein Locking nötig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 Index für Queries, einer für neue Daten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Grundlegende Datenstruktur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Wort -&gt; Seite(n) / Dokumenten IDs / Artikel IDs / URLs / 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Passende Dokumente zu Worten finden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de"/>
              <a:t>Inverted Index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Tokenization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Text -&gt; Tokens (Worte)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“The quick brown fox” -&gt; </a:t>
            </a:r>
            <a:r>
              <a:rPr lang="de">
                <a:solidFill>
                  <a:srgbClr val="000000"/>
                </a:solidFill>
                <a:highlight>
                  <a:srgbClr val="B7B7B7"/>
                </a:highlight>
              </a:rPr>
              <a:t>the</a:t>
            </a:r>
            <a:r>
              <a:rPr lang="de">
                <a:solidFill>
                  <a:srgbClr val="000000"/>
                </a:solidFill>
              </a:rPr>
              <a:t>   </a:t>
            </a:r>
            <a:r>
              <a:rPr lang="de">
                <a:solidFill>
                  <a:srgbClr val="000000"/>
                </a:solidFill>
                <a:highlight>
                  <a:srgbClr val="B7B7B7"/>
                </a:highlight>
              </a:rPr>
              <a:t>quick</a:t>
            </a:r>
            <a:r>
              <a:rPr lang="de">
                <a:solidFill>
                  <a:srgbClr val="000000"/>
                </a:solidFill>
              </a:rPr>
              <a:t>   </a:t>
            </a:r>
            <a:r>
              <a:rPr lang="de">
                <a:solidFill>
                  <a:srgbClr val="000000"/>
                </a:solidFill>
                <a:highlight>
                  <a:srgbClr val="B7B7B7"/>
                </a:highlight>
              </a:rPr>
              <a:t>brown</a:t>
            </a:r>
            <a:r>
              <a:rPr lang="de">
                <a:solidFill>
                  <a:srgbClr val="000000"/>
                </a:solidFill>
              </a:rPr>
              <a:t>   </a:t>
            </a:r>
            <a:r>
              <a:rPr lang="de">
                <a:solidFill>
                  <a:srgbClr val="000000"/>
                </a:solidFill>
                <a:highlight>
                  <a:srgbClr val="B7B7B7"/>
                </a:highlight>
              </a:rPr>
              <a:t>fox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Tokens im Index speichern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Suchen</a:t>
            </a:r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471887" y="7333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Tokenization der Suchanfrage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Query Tokens im Index suchen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Es können nur genaue Tokens gesucht werden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5" name="Shape 165"/>
          <p:cNvGraphicFramePr/>
          <p:nvPr/>
        </p:nvGraphicFramePr>
        <p:xfrm>
          <a:off x="235987" y="9315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{28877A9D-A49E-462D-AC84-354336279BF5}</a:tableStyleId>
              </a:tblPr>
              <a:tblGrid>
                <a:gridCol w="2047650"/>
                <a:gridCol w="2188550"/>
                <a:gridCol w="795450"/>
                <a:gridCol w="725575"/>
                <a:gridCol w="681150"/>
                <a:gridCol w="712475"/>
                <a:gridCol w="942150"/>
                <a:gridCol w="579025"/>
              </a:tblGrid>
              <a:tr h="32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Dokument</a:t>
                      </a:r>
                      <a:br>
                        <a:rPr b="1" lang="de"/>
                      </a:br>
                      <a:r>
                        <a:rPr lang="de"/>
                        <a:t>#1:</a:t>
                      </a:r>
                      <a:r>
                        <a:rPr b="1" lang="de"/>
                        <a:t> </a:t>
                      </a:r>
                      <a:r>
                        <a:rPr i="1" lang="de"/>
                        <a:t>the quick brown 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Dokument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#2:</a:t>
                      </a:r>
                      <a:r>
                        <a:rPr i="1" lang="de"/>
                        <a:t> the slowest green fox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Index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Suche</a:t>
                      </a:r>
                      <a:br>
                        <a:rPr b="1" lang="de"/>
                      </a:br>
                      <a:r>
                        <a:rPr i="1" lang="de"/>
                        <a:t>quick fox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Suche</a:t>
                      </a:r>
                      <a:br>
                        <a:rPr b="1" lang="de"/>
                      </a:br>
                      <a:r>
                        <a:rPr i="1" lang="de"/>
                        <a:t>slowest foxes</a:t>
                      </a: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brown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quick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slowest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quick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slowest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#1, #2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#1, #2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brown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#2</a:t>
                      </a:r>
                    </a:p>
                  </a:txBody>
                  <a:tcPr marT="91425" marB="91425" marR="91425" marL="91425"/>
                </a:tc>
                <a:tc gridSpan="2"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-&gt; #1</a:t>
                      </a:r>
                    </a:p>
                  </a:txBody>
                  <a:tcPr marT="91425" marB="91425" marR="91425" marL="91425"/>
                </a:tc>
                <a:tc rowSpan="4" hMerge="1"/>
                <a:tc gridSpan="2"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-&gt; Kein Ergebnis</a:t>
                      </a:r>
                    </a:p>
                  </a:txBody>
                  <a:tcPr marT="91425" marB="91425" marR="91425" marL="91425"/>
                </a:tc>
                <a:tc rowSpan="4"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#1, #2</a:t>
                      </a:r>
                    </a:p>
                  </a:txBody>
                  <a:tcPr marT="91425" marB="91425" marR="91425" marL="91425"/>
                </a:tc>
                <a:tc gridSpan="2" vMerge="1"/>
                <a:tc hMerge="1" vMerge="1"/>
                <a:tc gridSpan="2" vMerge="1"/>
                <a:tc hMerge="1" v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quick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#1</a:t>
                      </a:r>
                    </a:p>
                  </a:txBody>
                  <a:tcPr marT="91425" marB="91425" marR="91425" marL="91425"/>
                </a:tc>
                <a:tc gridSpan="2" vMerge="1"/>
                <a:tc hMerge="1" vMerge="1"/>
                <a:tc gridSpan="2" vMerge="1"/>
                <a:tc hMerge="1" v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slowest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#2</a:t>
                      </a:r>
                    </a:p>
                  </a:txBody>
                  <a:tcPr marT="91425" marB="91425" marR="91425" marL="91425"/>
                </a:tc>
                <a:tc gridSpan="2" vMerge="1"/>
                <a:tc hMerge="1" vMerge="1"/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Analysis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“häuser” findet nichts zu “haus”? </a:t>
            </a:r>
            <a:r>
              <a:rPr b="1" lang="de"/>
              <a:t>Stemming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“apfelsine” findet nichts zu “orange”? </a:t>
            </a:r>
            <a:r>
              <a:rPr b="1" lang="de"/>
              <a:t>Synonyme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“schiff” findet nicht “donaudampfschifffahrt”? </a:t>
            </a:r>
            <a:r>
              <a:rPr b="1" lang="de"/>
              <a:t>Wortauftrennung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“das haus” findet nicht “ein haus”? </a:t>
            </a:r>
            <a:r>
              <a:rPr b="1" lang="de"/>
              <a:t>Stopwords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Sowohl beim Import als auch bei der Suche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Analysis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98250" y="7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{12E2834A-4EA8-45A5-A416-83204212B04B}</a:tableStyleId>
              </a:tblPr>
              <a:tblGrid>
                <a:gridCol w="1768250"/>
                <a:gridCol w="562750"/>
                <a:gridCol w="797525"/>
                <a:gridCol w="813875"/>
                <a:gridCol w="985600"/>
                <a:gridCol w="985600"/>
                <a:gridCol w="985600"/>
                <a:gridCol w="985600"/>
                <a:gridCol w="985600"/>
              </a:tblGrid>
              <a:tr h="4185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Index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Query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8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die schreibtischlampen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eine leuchte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482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Tokenization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die</a:t>
                      </a:r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schreibtischlampen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eine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leuchte</a:t>
                      </a:r>
                    </a:p>
                  </a:txBody>
                  <a:tcPr marT="91425" marB="91425" marR="91425" marL="91425"/>
                </a:tc>
                <a:tc hMerge="1"/>
              </a:tr>
              <a:tr h="3482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Stopword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schreibtischlampen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leuchte</a:t>
                      </a:r>
                    </a:p>
                  </a:txBody>
                  <a:tcPr marT="91425" marB="91425" marR="91425" marL="91425"/>
                </a:tc>
                <a:tc hMerge="1"/>
              </a:tr>
              <a:tr h="3482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Wortauftrennung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schreib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tisch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lampen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leuchte</a:t>
                      </a:r>
                    </a:p>
                  </a:txBody>
                  <a:tcPr marT="91425" marB="91425" marR="91425" marL="91425"/>
                </a:tc>
                <a:tc hMerge="1"/>
              </a:tr>
              <a:tr h="3597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Stemming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schreib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tisch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lamp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</a:t>
                      </a:r>
                    </a:p>
                  </a:txBody>
                  <a:tcPr marT="91425" marB="91425" marR="91425" marL="91425"/>
                </a:tc>
                <a:tc hMerge="1"/>
              </a:tr>
              <a:tr h="7047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Synonyme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(nur Index)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schreib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tisch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lamp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leucht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FINDOLOGIC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On-Site Suche für Online-Shops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Seit 7 Jahren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18 Sprachen, 20 Länder, 20 Millionen Benutzer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Precision vs. Recall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Precision: Gibt es irrelevante Dokumente in den Ergebnissen?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Recall: Fehlen relevante Dokumente in den Ergebnissen?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Synonyme: Precision- Recall+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Ranking, Gewichtung von Feldern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775" y="768225"/>
            <a:ext cx="6946450" cy="42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0" y="793500"/>
            <a:ext cx="1247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Titel = 10</a:t>
            </a:r>
          </a:p>
        </p:txBody>
      </p:sp>
      <p:cxnSp>
        <p:nvCxnSpPr>
          <p:cNvPr id="191" name="Shape 191"/>
          <p:cNvCxnSpPr>
            <a:stCxn id="190" idx="3"/>
          </p:cNvCxnSpPr>
          <p:nvPr/>
        </p:nvCxnSpPr>
        <p:spPr>
          <a:xfrm>
            <a:off x="1247400" y="914400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22575" y="1487425"/>
            <a:ext cx="1224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Abstract = 5</a:t>
            </a:r>
          </a:p>
        </p:txBody>
      </p:sp>
      <p:cxnSp>
        <p:nvCxnSpPr>
          <p:cNvPr id="193" name="Shape 193"/>
          <p:cNvCxnSpPr>
            <a:stCxn id="192" idx="3"/>
          </p:cNvCxnSpPr>
          <p:nvPr/>
        </p:nvCxnSpPr>
        <p:spPr>
          <a:xfrm flipH="1" rot="10800000">
            <a:off x="1247475" y="1606825"/>
            <a:ext cx="759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0" y="4356400"/>
            <a:ext cx="1224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Text = 1</a:t>
            </a:r>
          </a:p>
        </p:txBody>
      </p:sp>
      <p:cxnSp>
        <p:nvCxnSpPr>
          <p:cNvPr id="195" name="Shape 195"/>
          <p:cNvCxnSpPr>
            <a:stCxn id="194" idx="3"/>
          </p:cNvCxnSpPr>
          <p:nvPr/>
        </p:nvCxnSpPr>
        <p:spPr>
          <a:xfrm flipH="1" rot="10800000">
            <a:off x="1224900" y="4474300"/>
            <a:ext cx="799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Ranking, TF/IDF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Term Frequency: Wie oft kommt Suchwort im Dokument vor?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Achtung: Suchwort kommt im Text oft gar nicht vor, z.B. Artikel-Beschreibung eines Fahrrads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Inverse Document Frequency: Wie oft kommt Suchwort im Korpus vor?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IDF nur bei ODER Suche relevant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“the fox” -&gt; fq(the) &gt; fq(fox)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Suchoperatoren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{8C538B66-2799-4C79-A3E3-354084DA48BE}</a:tableStyleId>
              </a:tblPr>
              <a:tblGrid>
                <a:gridCol w="2166250"/>
                <a:gridCol w="2875750"/>
                <a:gridCol w="2197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Phrases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“brown fox”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Fields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title:fox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Wildcard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bro*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Fuzzy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bron~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Teuer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Proximity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“quick fox”~1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Range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price:[1 TO 5], title:[A TO Z]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AND / OR / NOT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 -brown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de"/>
                        <a:t>Grouping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fox AND (brown OR green)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Levenshtein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952500" y="9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{65921283-86B5-47F0-BA1E-68F58DA8046E}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de"/>
                        <a:t>Tier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Ersetze </a:t>
                      </a:r>
                      <a:r>
                        <a:rPr b="1" lang="de"/>
                        <a:t>i</a:t>
                      </a:r>
                      <a:r>
                        <a:rPr lang="de"/>
                        <a:t> durch </a:t>
                      </a:r>
                      <a:r>
                        <a:rPr b="1" lang="de"/>
                        <a:t>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 startAt="2"/>
                      </a:pPr>
                      <a:r>
                        <a:rPr lang="de"/>
                        <a:t> Toer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Streiche </a:t>
                      </a:r>
                      <a:r>
                        <a:rPr b="1" lang="de"/>
                        <a:t>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 startAt="3"/>
                      </a:pPr>
                      <a:r>
                        <a:rPr lang="de"/>
                        <a:t> 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Facettierung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175" y="820775"/>
            <a:ext cx="2919650" cy="4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Suggest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1096462"/>
            <a:ext cx="72104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Übersicht Suchsoftware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Kommerziell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Enterprise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FINDOLOGIC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Open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Solr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ElasticSearch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(Lucene)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(Sphinx)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Solr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Analyzer Chain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Datenimport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Debugging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Daten rein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POST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Solr Cell (Office, PDF etc.)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DataImportHandler (von SQL importieren)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3156" l="0" r="0" t="0"/>
          <a:stretch/>
        </p:blipFill>
        <p:spPr>
          <a:xfrm>
            <a:off x="98250" y="705799"/>
            <a:ext cx="5519750" cy="24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03" y="1799800"/>
            <a:ext cx="4400200" cy="31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Daten raus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GET requests: 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…?q=android&amp;start=0&amp;rows=10&amp;sort=price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XML, JSON, CSV, PHPS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Daten raus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25" y="772849"/>
            <a:ext cx="4004925" cy="42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The way of the future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78" y="2012273"/>
            <a:ext cx="2685496" cy="17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50" y="857250"/>
            <a:ext cx="3063449" cy="17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359800" y="3442625"/>
            <a:ext cx="4710000" cy="100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Kontext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Örtlich, zeitlich, personell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Searchless Search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de"/>
              <a:t>Semantik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 b="46400" l="0" r="19543" t="0"/>
          <a:stretch/>
        </p:blipFill>
        <p:spPr>
          <a:xfrm>
            <a:off x="2963024" y="1487574"/>
            <a:ext cx="3553198" cy="15840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Workshop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336" y="683575"/>
            <a:ext cx="2715324" cy="4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7" y="720650"/>
            <a:ext cx="8089124" cy="42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85843" l="34085" r="33757" t="6427"/>
          <a:stretch/>
        </p:blipFill>
        <p:spPr>
          <a:xfrm>
            <a:off x="3284750" y="994300"/>
            <a:ext cx="2600999" cy="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527437" y="720650"/>
            <a:ext cx="8089124" cy="42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85843" l="34085" r="33757" t="6427"/>
          <a:stretch/>
        </p:blipFill>
        <p:spPr>
          <a:xfrm>
            <a:off x="3284750" y="994300"/>
            <a:ext cx="2600999" cy="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85843" l="34085" r="33757" t="6427"/>
          <a:stretch/>
        </p:blipFill>
        <p:spPr>
          <a:xfrm>
            <a:off x="3284750" y="994300"/>
            <a:ext cx="2600999" cy="3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503400" y="1819925"/>
            <a:ext cx="4163699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/>
              <a:t>Gute Suche für 78% der Besucher das Wichtigste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Warum Suche?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98250" y="932150"/>
            <a:ext cx="5113499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de"/>
              <a:t>Suche ist überall wichtig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Internet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CMS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eCommerce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Intranet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Wissenschaft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de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Der Plan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Motivation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Algorithmen &amp; Datenstrukturen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Beispiele Datenbank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Solr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