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Dosis"/>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Dosis-bold.fntdata"/><Relationship Id="rId14" Type="http://schemas.openxmlformats.org/officeDocument/2006/relationships/font" Target="fonts/Dosis-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b4eb77413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b4eb7741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b4eb77413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b4eb7741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b4eb77413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b4eb7741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9b4eb77413_0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9b4eb7741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b4eb77413_0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9b4eb7741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rot="10800000">
            <a:off x="-150" y="4156675"/>
            <a:ext cx="9144000" cy="27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150" y="0"/>
            <a:ext cx="9144000" cy="4156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685800" y="2525225"/>
            <a:ext cx="5309700" cy="1159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1"/>
          <p:cNvSpPr/>
          <p:nvPr/>
        </p:nvSpPr>
        <p:spPr>
          <a:xfrm flipH="1">
            <a:off x="-75" y="0"/>
            <a:ext cx="6696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flipH="1">
            <a:off x="-75" y="0"/>
            <a:ext cx="669600" cy="1140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1"/>
          <p:cNvSpPr txBox="1"/>
          <p:nvPr>
            <p:ph idx="12" type="sldNum"/>
          </p:nvPr>
        </p:nvSpPr>
        <p:spPr>
          <a:xfrm>
            <a:off x="-75" y="0"/>
            <a:ext cx="669600" cy="1140000"/>
          </a:xfrm>
          <a:prstGeom prst="rect">
            <a:avLst/>
          </a:prstGeom>
        </p:spPr>
        <p:txBody>
          <a:bodyPr anchorCtr="0" anchor="b"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p:nvPr/>
        </p:nvSpPr>
        <p:spPr>
          <a:xfrm rot="10800000">
            <a:off x="-150" y="3082200"/>
            <a:ext cx="9144000" cy="68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flipH="1">
            <a:off x="-150" y="0"/>
            <a:ext cx="9144000" cy="3082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ctrTitle"/>
          </p:nvPr>
        </p:nvSpPr>
        <p:spPr>
          <a:xfrm>
            <a:off x="685800" y="1907659"/>
            <a:ext cx="5008200" cy="1045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7" name="Google Shape;17;p3"/>
          <p:cNvSpPr txBox="1"/>
          <p:nvPr>
            <p:ph idx="1" type="subTitle"/>
          </p:nvPr>
        </p:nvSpPr>
        <p:spPr>
          <a:xfrm>
            <a:off x="685800" y="3082250"/>
            <a:ext cx="5008200" cy="687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lvl1pPr>
            <a:lvl2pPr lvl="1" rtl="0">
              <a:spcBef>
                <a:spcPts val="0"/>
              </a:spcBef>
              <a:spcAft>
                <a:spcPts val="0"/>
              </a:spcAft>
              <a:buClr>
                <a:schemeClr val="dk1"/>
              </a:buClr>
              <a:buSzPts val="1800"/>
              <a:buNone/>
              <a:defRPr sz="1800"/>
            </a:lvl2pPr>
            <a:lvl3pPr lvl="2" rtl="0">
              <a:spcBef>
                <a:spcPts val="0"/>
              </a:spcBef>
              <a:spcAft>
                <a:spcPts val="0"/>
              </a:spcAft>
              <a:buClr>
                <a:schemeClr val="dk1"/>
              </a:buClr>
              <a:buSzPts val="1800"/>
              <a:buNone/>
              <a:defRPr sz="1800"/>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18" name="Google Shape;18;p3"/>
          <p:cNvSpPr txBox="1"/>
          <p:nvPr>
            <p:ph idx="12" type="sldNum"/>
          </p:nvPr>
        </p:nvSpPr>
        <p:spPr>
          <a:xfrm>
            <a:off x="-75" y="3420000"/>
            <a:ext cx="669600" cy="1723500"/>
          </a:xfrm>
          <a:prstGeom prst="rect">
            <a:avLst/>
          </a:prstGeom>
        </p:spPr>
        <p:txBody>
          <a:bodyPr anchorCtr="0" anchor="b"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9" name="Shape 19"/>
        <p:cNvGrpSpPr/>
        <p:nvPr/>
      </p:nvGrpSpPr>
      <p:grpSpPr>
        <a:xfrm>
          <a:off x="0" y="0"/>
          <a:ext cx="0" cy="0"/>
          <a:chOff x="0" y="0"/>
          <a:chExt cx="0" cy="0"/>
        </a:xfrm>
      </p:grpSpPr>
      <p:sp>
        <p:nvSpPr>
          <p:cNvPr id="20" name="Google Shape;20;p4"/>
          <p:cNvSpPr/>
          <p:nvPr/>
        </p:nvSpPr>
        <p:spPr>
          <a:xfrm rot="10800000">
            <a:off x="-150" y="3769825"/>
            <a:ext cx="9144000" cy="687600"/>
          </a:xfrm>
          <a:prstGeom prst="rect">
            <a:avLst/>
          </a:prstGeom>
          <a:solidFill>
            <a:srgbClr val="000000">
              <a:alpha val="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flipH="1">
            <a:off x="-150" y="0"/>
            <a:ext cx="9144000" cy="3769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1616475" y="0"/>
            <a:ext cx="5910900" cy="3769800"/>
          </a:xfrm>
          <a:prstGeom prst="rect">
            <a:avLst/>
          </a:prstGeom>
        </p:spPr>
        <p:txBody>
          <a:bodyPr anchorCtr="0" anchor="ctr" bIns="91425" lIns="91425" spcFirstLastPara="1" rIns="91425" wrap="square" tIns="91425">
            <a:noAutofit/>
          </a:bodyPr>
          <a:lstStyle>
            <a:lvl1pPr indent="-419100" lvl="0" marL="457200" rtl="0" algn="ctr">
              <a:spcBef>
                <a:spcPts val="600"/>
              </a:spcBef>
              <a:spcAft>
                <a:spcPts val="0"/>
              </a:spcAft>
              <a:buClr>
                <a:srgbClr val="FFFFFF"/>
              </a:buClr>
              <a:buSzPts val="3000"/>
              <a:buChar char="▹"/>
              <a:defRPr i="1">
                <a:solidFill>
                  <a:srgbClr val="FFFFFF"/>
                </a:solidFill>
              </a:defRPr>
            </a:lvl1pPr>
            <a:lvl2pPr indent="-381000" lvl="1" marL="914400" rtl="0" algn="ctr">
              <a:spcBef>
                <a:spcPts val="0"/>
              </a:spcBef>
              <a:spcAft>
                <a:spcPts val="0"/>
              </a:spcAft>
              <a:buClr>
                <a:srgbClr val="FFFFFF"/>
              </a:buClr>
              <a:buSzPts val="2400"/>
              <a:buChar char="▸"/>
              <a:defRPr i="1">
                <a:solidFill>
                  <a:srgbClr val="FFFFFF"/>
                </a:solidFill>
              </a:defRPr>
            </a:lvl2pPr>
            <a:lvl3pPr indent="-381000" lvl="2" marL="1371600" rtl="0" algn="ctr">
              <a:spcBef>
                <a:spcPts val="0"/>
              </a:spcBef>
              <a:spcAft>
                <a:spcPts val="0"/>
              </a:spcAft>
              <a:buClr>
                <a:srgbClr val="FFFFFF"/>
              </a:buClr>
              <a:buSzPts val="2400"/>
              <a:buChar char="⬩"/>
              <a:defRPr i="1">
                <a:solidFill>
                  <a:srgbClr val="FFFFFF"/>
                </a:solidFill>
              </a:defRPr>
            </a:lvl3pPr>
            <a:lvl4pPr indent="-342900" lvl="3" marL="1828800" rtl="0" algn="ctr">
              <a:spcBef>
                <a:spcPts val="0"/>
              </a:spcBef>
              <a:spcAft>
                <a:spcPts val="0"/>
              </a:spcAft>
              <a:buClr>
                <a:srgbClr val="FFFFFF"/>
              </a:buClr>
              <a:buSzPts val="1800"/>
              <a:buChar char="⬞"/>
              <a:defRPr i="1">
                <a:solidFill>
                  <a:srgbClr val="FFFFFF"/>
                </a:solidFill>
              </a:defRPr>
            </a:lvl4pPr>
            <a:lvl5pPr indent="-342900" lvl="4" marL="2286000" rtl="0" algn="ctr">
              <a:spcBef>
                <a:spcPts val="0"/>
              </a:spcBef>
              <a:spcAft>
                <a:spcPts val="0"/>
              </a:spcAft>
              <a:buClr>
                <a:srgbClr val="FFFFFF"/>
              </a:buClr>
              <a:buSzPts val="1800"/>
              <a:buChar char="○"/>
              <a:defRPr i="1">
                <a:solidFill>
                  <a:srgbClr val="FFFFFF"/>
                </a:solidFill>
              </a:defRPr>
            </a:lvl5pPr>
            <a:lvl6pPr indent="-342900" lvl="5" marL="2743200" rtl="0" algn="ctr">
              <a:spcBef>
                <a:spcPts val="0"/>
              </a:spcBef>
              <a:spcAft>
                <a:spcPts val="0"/>
              </a:spcAft>
              <a:buClr>
                <a:srgbClr val="FFFFFF"/>
              </a:buClr>
              <a:buSzPts val="1800"/>
              <a:buChar char="■"/>
              <a:defRPr i="1">
                <a:solidFill>
                  <a:srgbClr val="FFFFFF"/>
                </a:solidFill>
              </a:defRPr>
            </a:lvl6pPr>
            <a:lvl7pPr indent="-342900" lvl="6" marL="3200400" rtl="0" algn="ctr">
              <a:spcBef>
                <a:spcPts val="0"/>
              </a:spcBef>
              <a:spcAft>
                <a:spcPts val="0"/>
              </a:spcAft>
              <a:buClr>
                <a:srgbClr val="FFFFFF"/>
              </a:buClr>
              <a:buSzPts val="1800"/>
              <a:buChar char="●"/>
              <a:defRPr i="1">
                <a:solidFill>
                  <a:srgbClr val="FFFFFF"/>
                </a:solidFill>
              </a:defRPr>
            </a:lvl7pPr>
            <a:lvl8pPr indent="-342900" lvl="7" marL="3657600" rtl="0" algn="ctr">
              <a:spcBef>
                <a:spcPts val="0"/>
              </a:spcBef>
              <a:spcAft>
                <a:spcPts val="0"/>
              </a:spcAft>
              <a:buClr>
                <a:srgbClr val="FFFFFF"/>
              </a:buClr>
              <a:buSzPts val="1800"/>
              <a:buChar char="○"/>
              <a:defRPr i="1">
                <a:solidFill>
                  <a:srgbClr val="FFFFFF"/>
                </a:solidFill>
              </a:defRPr>
            </a:lvl8pPr>
            <a:lvl9pPr indent="-342900" lvl="8" marL="4114800" algn="ctr">
              <a:spcBef>
                <a:spcPts val="0"/>
              </a:spcBef>
              <a:spcAft>
                <a:spcPts val="0"/>
              </a:spcAft>
              <a:buClr>
                <a:srgbClr val="FFFFFF"/>
              </a:buClr>
              <a:buSzPts val="1800"/>
              <a:buChar char="■"/>
              <a:defRPr i="1">
                <a:solidFill>
                  <a:srgbClr val="FFFFFF"/>
                </a:solidFill>
              </a:defRPr>
            </a:lvl9pPr>
          </a:lstStyle>
          <a:p/>
        </p:txBody>
      </p:sp>
      <p:sp>
        <p:nvSpPr>
          <p:cNvPr id="23" name="Google Shape;23;p4"/>
          <p:cNvSpPr txBox="1"/>
          <p:nvPr/>
        </p:nvSpPr>
        <p:spPr>
          <a:xfrm>
            <a:off x="3593400" y="3670520"/>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chemeClr val="dk2"/>
                </a:solidFill>
              </a:rPr>
              <a:t>”</a:t>
            </a:r>
            <a:endParaRPr b="1" sz="7200">
              <a:solidFill>
                <a:schemeClr val="dk2"/>
              </a:solidFill>
            </a:endParaRPr>
          </a:p>
        </p:txBody>
      </p:sp>
      <p:sp>
        <p:nvSpPr>
          <p:cNvPr id="24" name="Google Shape;24;p4"/>
          <p:cNvSpPr txBox="1"/>
          <p:nvPr>
            <p:ph idx="12" type="sldNum"/>
          </p:nvPr>
        </p:nvSpPr>
        <p:spPr>
          <a:xfrm>
            <a:off x="-75" y="3420000"/>
            <a:ext cx="669600" cy="1723500"/>
          </a:xfrm>
          <a:prstGeom prst="rect">
            <a:avLst/>
          </a:prstGeom>
        </p:spPr>
        <p:txBody>
          <a:bodyPr anchorCtr="0" anchor="b"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5" name="Shape 25"/>
        <p:cNvGrpSpPr/>
        <p:nvPr/>
      </p:nvGrpSpPr>
      <p:grpSpPr>
        <a:xfrm>
          <a:off x="0" y="0"/>
          <a:ext cx="0" cy="0"/>
          <a:chOff x="0" y="0"/>
          <a:chExt cx="0" cy="0"/>
        </a:xfrm>
      </p:grpSpPr>
      <p:sp>
        <p:nvSpPr>
          <p:cNvPr id="26" name="Google Shape;26;p5"/>
          <p:cNvSpPr/>
          <p:nvPr/>
        </p:nvSpPr>
        <p:spPr>
          <a:xfrm flipH="1">
            <a:off x="-75" y="0"/>
            <a:ext cx="6696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flipH="1">
            <a:off x="-75" y="0"/>
            <a:ext cx="669600" cy="1140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844425" y="5598"/>
            <a:ext cx="3552600" cy="11400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9" name="Google Shape;29;p5"/>
          <p:cNvSpPr txBox="1"/>
          <p:nvPr>
            <p:ph idx="1" type="body"/>
          </p:nvPr>
        </p:nvSpPr>
        <p:spPr>
          <a:xfrm>
            <a:off x="844425" y="1538075"/>
            <a:ext cx="5169000" cy="33879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0" name="Google Shape;30;p5"/>
          <p:cNvSpPr txBox="1"/>
          <p:nvPr>
            <p:ph idx="12" type="sldNum"/>
          </p:nvPr>
        </p:nvSpPr>
        <p:spPr>
          <a:xfrm>
            <a:off x="-75" y="0"/>
            <a:ext cx="669600" cy="1140000"/>
          </a:xfrm>
          <a:prstGeom prst="rect">
            <a:avLst/>
          </a:prstGeom>
        </p:spPr>
        <p:txBody>
          <a:bodyPr anchorCtr="0" anchor="b"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1" name="Shape 31"/>
        <p:cNvGrpSpPr/>
        <p:nvPr/>
      </p:nvGrpSpPr>
      <p:grpSpPr>
        <a:xfrm>
          <a:off x="0" y="0"/>
          <a:ext cx="0" cy="0"/>
          <a:chOff x="0" y="0"/>
          <a:chExt cx="0" cy="0"/>
        </a:xfrm>
      </p:grpSpPr>
      <p:sp>
        <p:nvSpPr>
          <p:cNvPr id="32" name="Google Shape;32;p6"/>
          <p:cNvSpPr/>
          <p:nvPr/>
        </p:nvSpPr>
        <p:spPr>
          <a:xfrm flipH="1">
            <a:off x="-75" y="0"/>
            <a:ext cx="6696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flipH="1">
            <a:off x="-75" y="0"/>
            <a:ext cx="669600" cy="1140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844425" y="5598"/>
            <a:ext cx="3552600" cy="11400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5" name="Google Shape;35;p6"/>
          <p:cNvSpPr txBox="1"/>
          <p:nvPr>
            <p:ph idx="1" type="body"/>
          </p:nvPr>
        </p:nvSpPr>
        <p:spPr>
          <a:xfrm>
            <a:off x="844425" y="1534257"/>
            <a:ext cx="2804700" cy="33216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6" name="Google Shape;36;p6"/>
          <p:cNvSpPr txBox="1"/>
          <p:nvPr>
            <p:ph idx="2" type="body"/>
          </p:nvPr>
        </p:nvSpPr>
        <p:spPr>
          <a:xfrm>
            <a:off x="3818123" y="1534257"/>
            <a:ext cx="2804700" cy="33216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7" name="Google Shape;37;p6"/>
          <p:cNvSpPr txBox="1"/>
          <p:nvPr>
            <p:ph idx="12" type="sldNum"/>
          </p:nvPr>
        </p:nvSpPr>
        <p:spPr>
          <a:xfrm>
            <a:off x="-75" y="0"/>
            <a:ext cx="669600" cy="1140000"/>
          </a:xfrm>
          <a:prstGeom prst="rect">
            <a:avLst/>
          </a:prstGeom>
        </p:spPr>
        <p:txBody>
          <a:bodyPr anchorCtr="0" anchor="b" bIns="91425" lIns="91425" spcFirstLastPara="1" rIns="91425" wrap="square" tIns="91425">
            <a:noAutofit/>
          </a:bodyPr>
          <a:lstStyle>
            <a:lvl1pPr lvl="0">
              <a:buNone/>
              <a:defRPr sz="2400"/>
            </a:lvl1pPr>
            <a:lvl2pPr lvl="1">
              <a:buNone/>
              <a:defRPr sz="2400"/>
            </a:lvl2pPr>
            <a:lvl3pPr lvl="2">
              <a:buNone/>
              <a:defRPr sz="2400"/>
            </a:lvl3pPr>
            <a:lvl4pPr lvl="3">
              <a:buNone/>
              <a:defRPr sz="2400"/>
            </a:lvl4pPr>
            <a:lvl5pPr lvl="4">
              <a:buNone/>
              <a:defRPr sz="2400"/>
            </a:lvl5pPr>
            <a:lvl6pPr lvl="5">
              <a:buNone/>
              <a:defRPr sz="2400"/>
            </a:lvl6pPr>
            <a:lvl7pPr lvl="6">
              <a:buNone/>
              <a:defRPr sz="2400"/>
            </a:lvl7pPr>
            <a:lvl8pPr lvl="7">
              <a:buNone/>
              <a:defRPr sz="2400"/>
            </a:lvl8pPr>
            <a:lvl9pPr lvl="8">
              <a:buNone/>
              <a:defRPr sz="24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8" name="Shape 38"/>
        <p:cNvGrpSpPr/>
        <p:nvPr/>
      </p:nvGrpSpPr>
      <p:grpSpPr>
        <a:xfrm>
          <a:off x="0" y="0"/>
          <a:ext cx="0" cy="0"/>
          <a:chOff x="0" y="0"/>
          <a:chExt cx="0" cy="0"/>
        </a:xfrm>
      </p:grpSpPr>
      <p:sp>
        <p:nvSpPr>
          <p:cNvPr id="39" name="Google Shape;39;p7"/>
          <p:cNvSpPr/>
          <p:nvPr/>
        </p:nvSpPr>
        <p:spPr>
          <a:xfrm flipH="1">
            <a:off x="-75" y="0"/>
            <a:ext cx="6696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p:nvPr/>
        </p:nvSpPr>
        <p:spPr>
          <a:xfrm flipH="1">
            <a:off x="-75" y="0"/>
            <a:ext cx="669600" cy="1140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type="title"/>
          </p:nvPr>
        </p:nvSpPr>
        <p:spPr>
          <a:xfrm>
            <a:off x="844425" y="5598"/>
            <a:ext cx="3552600" cy="114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2" name="Google Shape;42;p7"/>
          <p:cNvSpPr txBox="1"/>
          <p:nvPr>
            <p:ph idx="1" type="body"/>
          </p:nvPr>
        </p:nvSpPr>
        <p:spPr>
          <a:xfrm>
            <a:off x="844425" y="1548525"/>
            <a:ext cx="1918800" cy="3225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3" name="Google Shape;43;p7"/>
          <p:cNvSpPr txBox="1"/>
          <p:nvPr>
            <p:ph idx="2" type="body"/>
          </p:nvPr>
        </p:nvSpPr>
        <p:spPr>
          <a:xfrm>
            <a:off x="2861613" y="1548525"/>
            <a:ext cx="1918800" cy="3225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4" name="Google Shape;44;p7"/>
          <p:cNvSpPr txBox="1"/>
          <p:nvPr>
            <p:ph idx="3" type="body"/>
          </p:nvPr>
        </p:nvSpPr>
        <p:spPr>
          <a:xfrm>
            <a:off x="4878801" y="1548525"/>
            <a:ext cx="1918800" cy="3225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5" name="Google Shape;45;p7"/>
          <p:cNvSpPr txBox="1"/>
          <p:nvPr>
            <p:ph idx="12" type="sldNum"/>
          </p:nvPr>
        </p:nvSpPr>
        <p:spPr>
          <a:xfrm>
            <a:off x="-75" y="0"/>
            <a:ext cx="669600" cy="1140000"/>
          </a:xfrm>
          <a:prstGeom prst="rect">
            <a:avLst/>
          </a:prstGeom>
        </p:spPr>
        <p:txBody>
          <a:bodyPr anchorCtr="0" anchor="b"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8"/>
          <p:cNvSpPr/>
          <p:nvPr/>
        </p:nvSpPr>
        <p:spPr>
          <a:xfrm flipH="1">
            <a:off x="-75" y="0"/>
            <a:ext cx="6696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p:nvPr/>
        </p:nvSpPr>
        <p:spPr>
          <a:xfrm flipH="1">
            <a:off x="-75" y="0"/>
            <a:ext cx="669600" cy="1140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txBox="1"/>
          <p:nvPr>
            <p:ph type="title"/>
          </p:nvPr>
        </p:nvSpPr>
        <p:spPr>
          <a:xfrm>
            <a:off x="844425" y="5598"/>
            <a:ext cx="3552600" cy="11400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50" name="Google Shape;50;p8"/>
          <p:cNvSpPr txBox="1"/>
          <p:nvPr>
            <p:ph idx="12" type="sldNum"/>
          </p:nvPr>
        </p:nvSpPr>
        <p:spPr>
          <a:xfrm>
            <a:off x="-75" y="0"/>
            <a:ext cx="669600" cy="1140000"/>
          </a:xfrm>
          <a:prstGeom prst="rect">
            <a:avLst/>
          </a:prstGeom>
        </p:spPr>
        <p:txBody>
          <a:bodyPr anchorCtr="0" anchor="b"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mage background">
  <p:cSld name="TITLE_ONLY_1">
    <p:spTree>
      <p:nvGrpSpPr>
        <p:cNvPr id="51" name="Shape 51"/>
        <p:cNvGrpSpPr/>
        <p:nvPr/>
      </p:nvGrpSpPr>
      <p:grpSpPr>
        <a:xfrm>
          <a:off x="0" y="0"/>
          <a:ext cx="0" cy="0"/>
          <a:chOff x="0" y="0"/>
          <a:chExt cx="0" cy="0"/>
        </a:xfrm>
      </p:grpSpPr>
      <p:sp>
        <p:nvSpPr>
          <p:cNvPr id="52" name="Google Shape;52;p9"/>
          <p:cNvSpPr/>
          <p:nvPr/>
        </p:nvSpPr>
        <p:spPr>
          <a:xfrm flipH="1">
            <a:off x="-75" y="0"/>
            <a:ext cx="1851600" cy="5143500"/>
          </a:xfrm>
          <a:prstGeom prst="rect">
            <a:avLst/>
          </a:prstGeom>
          <a:solidFill>
            <a:srgbClr val="0DB7C4">
              <a:alpha val="3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
          <p:cNvSpPr/>
          <p:nvPr/>
        </p:nvSpPr>
        <p:spPr>
          <a:xfrm flipH="1">
            <a:off x="-75" y="0"/>
            <a:ext cx="1851600" cy="1140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9"/>
          <p:cNvSpPr txBox="1"/>
          <p:nvPr>
            <p:ph type="title"/>
          </p:nvPr>
        </p:nvSpPr>
        <p:spPr>
          <a:xfrm>
            <a:off x="235225" y="1292400"/>
            <a:ext cx="1381200" cy="1140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1800"/>
              <a:buNone/>
              <a:defRPr sz="1800">
                <a:solidFill>
                  <a:srgbClr val="FFFFFF"/>
                </a:solidFill>
              </a:defRPr>
            </a:lvl1pPr>
            <a:lvl2pPr lvl="1" rtl="0">
              <a:spcBef>
                <a:spcPts val="0"/>
              </a:spcBef>
              <a:spcAft>
                <a:spcPts val="0"/>
              </a:spcAft>
              <a:buClr>
                <a:srgbClr val="FFFFFF"/>
              </a:buClr>
              <a:buSzPts val="1800"/>
              <a:buNone/>
              <a:defRPr sz="1800">
                <a:solidFill>
                  <a:srgbClr val="FFFFFF"/>
                </a:solidFill>
              </a:defRPr>
            </a:lvl2pPr>
            <a:lvl3pPr lvl="2" rtl="0">
              <a:spcBef>
                <a:spcPts val="0"/>
              </a:spcBef>
              <a:spcAft>
                <a:spcPts val="0"/>
              </a:spcAft>
              <a:buClr>
                <a:srgbClr val="FFFFFF"/>
              </a:buClr>
              <a:buSzPts val="1800"/>
              <a:buNone/>
              <a:defRPr sz="1800">
                <a:solidFill>
                  <a:srgbClr val="FFFFFF"/>
                </a:solidFill>
              </a:defRPr>
            </a:lvl3pPr>
            <a:lvl4pPr lvl="3" rtl="0">
              <a:spcBef>
                <a:spcPts val="0"/>
              </a:spcBef>
              <a:spcAft>
                <a:spcPts val="0"/>
              </a:spcAft>
              <a:buClr>
                <a:srgbClr val="FFFFFF"/>
              </a:buClr>
              <a:buSzPts val="1800"/>
              <a:buNone/>
              <a:defRPr sz="1800">
                <a:solidFill>
                  <a:srgbClr val="FFFFFF"/>
                </a:solidFill>
              </a:defRPr>
            </a:lvl4pPr>
            <a:lvl5pPr lvl="4" rtl="0">
              <a:spcBef>
                <a:spcPts val="0"/>
              </a:spcBef>
              <a:spcAft>
                <a:spcPts val="0"/>
              </a:spcAft>
              <a:buClr>
                <a:srgbClr val="FFFFFF"/>
              </a:buClr>
              <a:buSzPts val="1800"/>
              <a:buNone/>
              <a:defRPr sz="1800">
                <a:solidFill>
                  <a:srgbClr val="FFFFFF"/>
                </a:solidFill>
              </a:defRPr>
            </a:lvl5pPr>
            <a:lvl6pPr lvl="5" rtl="0">
              <a:spcBef>
                <a:spcPts val="0"/>
              </a:spcBef>
              <a:spcAft>
                <a:spcPts val="0"/>
              </a:spcAft>
              <a:buClr>
                <a:srgbClr val="FFFFFF"/>
              </a:buClr>
              <a:buSzPts val="1800"/>
              <a:buNone/>
              <a:defRPr sz="1800">
                <a:solidFill>
                  <a:srgbClr val="FFFFFF"/>
                </a:solidFill>
              </a:defRPr>
            </a:lvl6pPr>
            <a:lvl7pPr lvl="6" rtl="0">
              <a:spcBef>
                <a:spcPts val="0"/>
              </a:spcBef>
              <a:spcAft>
                <a:spcPts val="0"/>
              </a:spcAft>
              <a:buClr>
                <a:srgbClr val="FFFFFF"/>
              </a:buClr>
              <a:buSzPts val="1800"/>
              <a:buNone/>
              <a:defRPr sz="1800">
                <a:solidFill>
                  <a:srgbClr val="FFFFFF"/>
                </a:solidFill>
              </a:defRPr>
            </a:lvl7pPr>
            <a:lvl8pPr lvl="7" rtl="0">
              <a:spcBef>
                <a:spcPts val="0"/>
              </a:spcBef>
              <a:spcAft>
                <a:spcPts val="0"/>
              </a:spcAft>
              <a:buClr>
                <a:srgbClr val="FFFFFF"/>
              </a:buClr>
              <a:buSzPts val="1800"/>
              <a:buNone/>
              <a:defRPr sz="1800">
                <a:solidFill>
                  <a:srgbClr val="FFFFFF"/>
                </a:solidFill>
              </a:defRPr>
            </a:lvl8pPr>
            <a:lvl9pPr lvl="8" rtl="0">
              <a:spcBef>
                <a:spcPts val="0"/>
              </a:spcBef>
              <a:spcAft>
                <a:spcPts val="0"/>
              </a:spcAft>
              <a:buClr>
                <a:srgbClr val="FFFFFF"/>
              </a:buClr>
              <a:buSzPts val="1800"/>
              <a:buNone/>
              <a:defRPr sz="1800">
                <a:solidFill>
                  <a:srgbClr val="FFFFFF"/>
                </a:solidFill>
              </a:defRPr>
            </a:lvl9pPr>
          </a:lstStyle>
          <a:p/>
        </p:txBody>
      </p:sp>
      <p:sp>
        <p:nvSpPr>
          <p:cNvPr id="55" name="Google Shape;55;p9"/>
          <p:cNvSpPr txBox="1"/>
          <p:nvPr>
            <p:ph idx="12" type="sldNum"/>
          </p:nvPr>
        </p:nvSpPr>
        <p:spPr>
          <a:xfrm>
            <a:off x="-75" y="0"/>
            <a:ext cx="1851600" cy="1140000"/>
          </a:xfrm>
          <a:prstGeom prst="rect">
            <a:avLst/>
          </a:prstGeom>
          <a:noFill/>
        </p:spPr>
        <p:txBody>
          <a:bodyPr anchorCtr="0" anchor="b"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10"/>
          <p:cNvSpPr/>
          <p:nvPr/>
        </p:nvSpPr>
        <p:spPr>
          <a:xfrm flipH="1">
            <a:off x="-75" y="0"/>
            <a:ext cx="18516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0"/>
          <p:cNvSpPr/>
          <p:nvPr/>
        </p:nvSpPr>
        <p:spPr>
          <a:xfrm flipH="1">
            <a:off x="-75" y="0"/>
            <a:ext cx="1851600" cy="1140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0"/>
          <p:cNvSpPr txBox="1"/>
          <p:nvPr>
            <p:ph idx="12" type="sldNum"/>
          </p:nvPr>
        </p:nvSpPr>
        <p:spPr>
          <a:xfrm>
            <a:off x="-75" y="0"/>
            <a:ext cx="1851600" cy="1140000"/>
          </a:xfrm>
          <a:prstGeom prst="rect">
            <a:avLst/>
          </a:prstGeom>
        </p:spPr>
        <p:txBody>
          <a:bodyPr anchorCtr="0" anchor="b"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60" name="Google Shape;60;p10"/>
          <p:cNvSpPr txBox="1"/>
          <p:nvPr>
            <p:ph idx="1" type="body"/>
          </p:nvPr>
        </p:nvSpPr>
        <p:spPr>
          <a:xfrm>
            <a:off x="223150" y="1284100"/>
            <a:ext cx="1393200" cy="1932900"/>
          </a:xfrm>
          <a:prstGeom prst="rect">
            <a:avLst/>
          </a:prstGeom>
        </p:spPr>
        <p:txBody>
          <a:bodyPr anchorCtr="0" anchor="t" bIns="91425" lIns="91425" spcFirstLastPara="1" rIns="91425" wrap="square" tIns="91425">
            <a:noAutofit/>
          </a:bodyPr>
          <a:lstStyle>
            <a:lvl1pPr indent="-228600" lvl="0" marL="457200">
              <a:spcBef>
                <a:spcPts val="360"/>
              </a:spcBef>
              <a:spcAft>
                <a:spcPts val="0"/>
              </a:spcAft>
              <a:buClr>
                <a:schemeClr val="dk1"/>
              </a:buClr>
              <a:buSzPts val="1200"/>
              <a:buNone/>
              <a:defRPr sz="1200"/>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4425" y="5598"/>
            <a:ext cx="3552600" cy="1140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1pPr>
            <a:lvl2pPr lvl="1">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2pPr>
            <a:lvl3pPr lvl="2">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3pPr>
            <a:lvl4pPr lvl="3">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4pPr>
            <a:lvl5pPr lvl="4">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5pPr>
            <a:lvl6pPr lvl="5">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6pPr>
            <a:lvl7pPr lvl="6">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7pPr>
            <a:lvl8pPr lvl="7">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8pPr>
            <a:lvl9pPr lvl="8">
              <a:spcBef>
                <a:spcPts val="0"/>
              </a:spcBef>
              <a:spcAft>
                <a:spcPts val="0"/>
              </a:spcAft>
              <a:buClr>
                <a:schemeClr val="dk2"/>
              </a:buClr>
              <a:buSzPts val="2400"/>
              <a:buFont typeface="Dosis"/>
              <a:buNone/>
              <a:defRPr sz="2400">
                <a:solidFill>
                  <a:schemeClr val="dk2"/>
                </a:solidFill>
                <a:latin typeface="Dosis"/>
                <a:ea typeface="Dosis"/>
                <a:cs typeface="Dosis"/>
                <a:sym typeface="Dosis"/>
              </a:defRPr>
            </a:lvl9pPr>
          </a:lstStyle>
          <a:p/>
        </p:txBody>
      </p:sp>
      <p:sp>
        <p:nvSpPr>
          <p:cNvPr id="7" name="Google Shape;7;p1"/>
          <p:cNvSpPr txBox="1"/>
          <p:nvPr>
            <p:ph idx="1" type="body"/>
          </p:nvPr>
        </p:nvSpPr>
        <p:spPr>
          <a:xfrm>
            <a:off x="844425" y="1538075"/>
            <a:ext cx="5169000" cy="33879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2"/>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dk2"/>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dk2"/>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75" y="0"/>
            <a:ext cx="669600" cy="1140000"/>
          </a:xfrm>
          <a:prstGeom prst="rect">
            <a:avLst/>
          </a:prstGeom>
          <a:noFill/>
          <a:ln>
            <a:noFill/>
          </a:ln>
        </p:spPr>
        <p:txBody>
          <a:bodyPr anchorCtr="0" anchor="b" bIns="91425" lIns="91425" spcFirstLastPara="1" rIns="91425" wrap="square" tIns="91425">
            <a:noAutofit/>
          </a:bodyPr>
          <a:lstStyle>
            <a:lvl1pPr lvl="0" rtl="0" algn="ctr">
              <a:buNone/>
              <a:defRPr sz="2400">
                <a:solidFill>
                  <a:schemeClr val="lt1"/>
                </a:solidFill>
                <a:latin typeface="Dosis"/>
                <a:ea typeface="Dosis"/>
                <a:cs typeface="Dosis"/>
                <a:sym typeface="Dosis"/>
              </a:defRPr>
            </a:lvl1pPr>
            <a:lvl2pPr lvl="1" rtl="0" algn="ctr">
              <a:buNone/>
              <a:defRPr sz="2400">
                <a:solidFill>
                  <a:schemeClr val="lt1"/>
                </a:solidFill>
                <a:latin typeface="Dosis"/>
                <a:ea typeface="Dosis"/>
                <a:cs typeface="Dosis"/>
                <a:sym typeface="Dosis"/>
              </a:defRPr>
            </a:lvl2pPr>
            <a:lvl3pPr lvl="2" rtl="0" algn="ctr">
              <a:buNone/>
              <a:defRPr sz="2400">
                <a:solidFill>
                  <a:schemeClr val="lt1"/>
                </a:solidFill>
                <a:latin typeface="Dosis"/>
                <a:ea typeface="Dosis"/>
                <a:cs typeface="Dosis"/>
                <a:sym typeface="Dosis"/>
              </a:defRPr>
            </a:lvl3pPr>
            <a:lvl4pPr lvl="3" rtl="0" algn="ctr">
              <a:buNone/>
              <a:defRPr sz="2400">
                <a:solidFill>
                  <a:schemeClr val="lt1"/>
                </a:solidFill>
                <a:latin typeface="Dosis"/>
                <a:ea typeface="Dosis"/>
                <a:cs typeface="Dosis"/>
                <a:sym typeface="Dosis"/>
              </a:defRPr>
            </a:lvl4pPr>
            <a:lvl5pPr lvl="4" rtl="0" algn="ctr">
              <a:buNone/>
              <a:defRPr sz="2400">
                <a:solidFill>
                  <a:schemeClr val="lt1"/>
                </a:solidFill>
                <a:latin typeface="Dosis"/>
                <a:ea typeface="Dosis"/>
                <a:cs typeface="Dosis"/>
                <a:sym typeface="Dosis"/>
              </a:defRPr>
            </a:lvl5pPr>
            <a:lvl6pPr lvl="5" rtl="0" algn="ctr">
              <a:buNone/>
              <a:defRPr sz="2400">
                <a:solidFill>
                  <a:schemeClr val="lt1"/>
                </a:solidFill>
                <a:latin typeface="Dosis"/>
                <a:ea typeface="Dosis"/>
                <a:cs typeface="Dosis"/>
                <a:sym typeface="Dosis"/>
              </a:defRPr>
            </a:lvl6pPr>
            <a:lvl7pPr lvl="6" rtl="0" algn="ctr">
              <a:buNone/>
              <a:defRPr sz="2400">
                <a:solidFill>
                  <a:schemeClr val="lt1"/>
                </a:solidFill>
                <a:latin typeface="Dosis"/>
                <a:ea typeface="Dosis"/>
                <a:cs typeface="Dosis"/>
                <a:sym typeface="Dosis"/>
              </a:defRPr>
            </a:lvl7pPr>
            <a:lvl8pPr lvl="7" rtl="0" algn="ctr">
              <a:buNone/>
              <a:defRPr sz="2400">
                <a:solidFill>
                  <a:schemeClr val="lt1"/>
                </a:solidFill>
                <a:latin typeface="Dosis"/>
                <a:ea typeface="Dosis"/>
                <a:cs typeface="Dosis"/>
                <a:sym typeface="Dosis"/>
              </a:defRPr>
            </a:lvl8pPr>
            <a:lvl9pPr lvl="8" rtl="0" algn="ctr">
              <a:buNone/>
              <a:defRPr sz="2400">
                <a:solidFill>
                  <a:schemeClr val="lt1"/>
                </a:solidFill>
                <a:latin typeface="Dosis"/>
                <a:ea typeface="Dosis"/>
                <a:cs typeface="Dosis"/>
                <a:sym typeface="Dosis"/>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2"/>
          <p:cNvSpPr txBox="1"/>
          <p:nvPr>
            <p:ph type="title"/>
          </p:nvPr>
        </p:nvSpPr>
        <p:spPr>
          <a:xfrm>
            <a:off x="844425" y="5600"/>
            <a:ext cx="6635100" cy="114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Revenue Forecasting Case Study</a:t>
            </a:r>
            <a:endParaRPr/>
          </a:p>
        </p:txBody>
      </p:sp>
      <p:sp>
        <p:nvSpPr>
          <p:cNvPr id="70" name="Google Shape;70;p12"/>
          <p:cNvSpPr txBox="1"/>
          <p:nvPr>
            <p:ph idx="2" type="body"/>
          </p:nvPr>
        </p:nvSpPr>
        <p:spPr>
          <a:xfrm>
            <a:off x="996825" y="1359600"/>
            <a:ext cx="3611100" cy="288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300"/>
              <a:t>Task</a:t>
            </a:r>
            <a:endParaRPr sz="1300"/>
          </a:p>
          <a:p>
            <a:pPr indent="0" lvl="0" marL="0" rtl="0" algn="l">
              <a:spcBef>
                <a:spcPts val="1000"/>
              </a:spcBef>
              <a:spcAft>
                <a:spcPts val="0"/>
              </a:spcAft>
              <a:buClr>
                <a:schemeClr val="dk1"/>
              </a:buClr>
              <a:buSzPts val="1100"/>
              <a:buFont typeface="Arial"/>
              <a:buNone/>
            </a:pPr>
            <a:r>
              <a:rPr lang="en" sz="1050">
                <a:solidFill>
                  <a:srgbClr val="000000"/>
                </a:solidFill>
                <a:highlight>
                  <a:srgbClr val="FFFFFF"/>
                </a:highlight>
                <a:latin typeface="Arial"/>
                <a:ea typeface="Arial"/>
                <a:cs typeface="Arial"/>
                <a:sym typeface="Arial"/>
              </a:rPr>
              <a:t>In this study, revenue and customer data is provided from two retail shops in 2022. The goal is to estimate the revenue and the new number of customers in those shops during 2023. Furthermore, The data is used to forecast the same metrics for two new shops which are planned to be launched during in March and July 2023.</a:t>
            </a:r>
            <a:endParaRPr sz="1300"/>
          </a:p>
          <a:p>
            <a:pPr indent="0" lvl="0" marL="0" rtl="0" algn="l">
              <a:spcBef>
                <a:spcPts val="1000"/>
              </a:spcBef>
              <a:spcAft>
                <a:spcPts val="0"/>
              </a:spcAft>
              <a:buClr>
                <a:schemeClr val="dk1"/>
              </a:buClr>
              <a:buSzPts val="1100"/>
              <a:buFont typeface="Arial"/>
              <a:buNone/>
            </a:pPr>
            <a:r>
              <a:t/>
            </a:r>
            <a:endParaRPr sz="1300"/>
          </a:p>
          <a:p>
            <a:pPr indent="0" lvl="0" marL="0" rtl="0" algn="l">
              <a:spcBef>
                <a:spcPts val="600"/>
              </a:spcBef>
              <a:spcAft>
                <a:spcPts val="0"/>
              </a:spcAft>
              <a:buNone/>
            </a:pPr>
            <a:r>
              <a:t/>
            </a:r>
            <a:endParaRPr sz="1300"/>
          </a:p>
        </p:txBody>
      </p:sp>
      <p:sp>
        <p:nvSpPr>
          <p:cNvPr id="71" name="Google Shape;71;p12"/>
          <p:cNvSpPr txBox="1"/>
          <p:nvPr>
            <p:ph idx="2" type="body"/>
          </p:nvPr>
        </p:nvSpPr>
        <p:spPr>
          <a:xfrm>
            <a:off x="4543956" y="1359600"/>
            <a:ext cx="3868500" cy="288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300"/>
              <a:t>Assumptions</a:t>
            </a:r>
            <a:endParaRPr sz="1300"/>
          </a:p>
          <a:p>
            <a:pPr indent="-295275" lvl="0" marL="457200" rtl="0" algn="l">
              <a:lnSpc>
                <a:spcPct val="115000"/>
              </a:lnSpc>
              <a:spcBef>
                <a:spcPts val="110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Both </a:t>
            </a:r>
            <a:r>
              <a:rPr lang="en" sz="1050">
                <a:solidFill>
                  <a:srgbClr val="000000"/>
                </a:solidFill>
                <a:highlight>
                  <a:srgbClr val="FFFFFF"/>
                </a:highlight>
                <a:latin typeface="Arial"/>
                <a:ea typeface="Arial"/>
                <a:cs typeface="Arial"/>
                <a:sym typeface="Arial"/>
              </a:rPr>
              <a:t>shops</a:t>
            </a:r>
            <a:r>
              <a:rPr lang="en" sz="1050">
                <a:solidFill>
                  <a:srgbClr val="000000"/>
                </a:solidFill>
                <a:highlight>
                  <a:srgbClr val="FFFFFF"/>
                </a:highlight>
                <a:latin typeface="Arial"/>
                <a:ea typeface="Arial"/>
                <a:cs typeface="Arial"/>
                <a:sym typeface="Arial"/>
              </a:rPr>
              <a:t> were launched in 01.01.2022. Therefore, </a:t>
            </a:r>
            <a:r>
              <a:rPr lang="en" sz="1050">
                <a:solidFill>
                  <a:srgbClr val="000000"/>
                </a:solidFill>
                <a:highlight>
                  <a:srgbClr val="FFFFFF"/>
                </a:highlight>
                <a:latin typeface="Arial"/>
                <a:ea typeface="Arial"/>
                <a:cs typeface="Arial"/>
                <a:sym typeface="Arial"/>
              </a:rPr>
              <a:t>customer</a:t>
            </a:r>
            <a:r>
              <a:rPr lang="en" sz="1050">
                <a:solidFill>
                  <a:srgbClr val="000000"/>
                </a:solidFill>
                <a:highlight>
                  <a:srgbClr val="FFFFFF"/>
                </a:highlight>
                <a:latin typeface="Arial"/>
                <a:ea typeface="Arial"/>
                <a:cs typeface="Arial"/>
                <a:sym typeface="Arial"/>
              </a:rPr>
              <a:t> IDs that appear for the first time in the dataset are considered new </a:t>
            </a:r>
            <a:r>
              <a:rPr lang="en" sz="1050">
                <a:solidFill>
                  <a:srgbClr val="000000"/>
                </a:solidFill>
                <a:highlight>
                  <a:srgbClr val="FFFFFF"/>
                </a:highlight>
                <a:latin typeface="Arial"/>
                <a:ea typeface="Arial"/>
                <a:cs typeface="Arial"/>
                <a:sym typeface="Arial"/>
              </a:rPr>
              <a:t>customer</a:t>
            </a:r>
            <a:r>
              <a:rPr lang="en" sz="1050">
                <a:solidFill>
                  <a:srgbClr val="000000"/>
                </a:solidFill>
                <a:highlight>
                  <a:srgbClr val="FFFFFF"/>
                </a:highlight>
                <a:latin typeface="Arial"/>
                <a:ea typeface="Arial"/>
                <a:cs typeface="Arial"/>
                <a:sym typeface="Arial"/>
              </a:rPr>
              <a:t>s</a:t>
            </a:r>
            <a:endParaRPr sz="1050">
              <a:solidFill>
                <a:srgbClr val="000000"/>
              </a:solidFill>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The growth rates in </a:t>
            </a:r>
            <a:r>
              <a:rPr lang="en" sz="1050">
                <a:solidFill>
                  <a:srgbClr val="000000"/>
                </a:solidFill>
                <a:highlight>
                  <a:srgbClr val="FFFFFF"/>
                </a:highlight>
                <a:latin typeface="Arial"/>
                <a:ea typeface="Arial"/>
                <a:cs typeface="Arial"/>
                <a:sym typeface="Arial"/>
              </a:rPr>
              <a:t>monthly</a:t>
            </a:r>
            <a:r>
              <a:rPr lang="en" sz="1050">
                <a:solidFill>
                  <a:srgbClr val="000000"/>
                </a:solidFill>
                <a:highlight>
                  <a:srgbClr val="FFFFFF"/>
                </a:highlight>
                <a:latin typeface="Arial"/>
                <a:ea typeface="Arial"/>
                <a:cs typeface="Arial"/>
                <a:sym typeface="Arial"/>
              </a:rPr>
              <a:t> revenue and new </a:t>
            </a:r>
            <a:r>
              <a:rPr lang="en" sz="1050">
                <a:solidFill>
                  <a:srgbClr val="000000"/>
                </a:solidFill>
                <a:highlight>
                  <a:srgbClr val="FFFFFF"/>
                </a:highlight>
                <a:latin typeface="Arial"/>
                <a:ea typeface="Arial"/>
                <a:cs typeface="Arial"/>
                <a:sym typeface="Arial"/>
              </a:rPr>
              <a:t>customer</a:t>
            </a:r>
            <a:r>
              <a:rPr lang="en" sz="1050">
                <a:solidFill>
                  <a:srgbClr val="000000"/>
                </a:solidFill>
                <a:highlight>
                  <a:srgbClr val="FFFFFF"/>
                </a:highlight>
                <a:latin typeface="Arial"/>
                <a:ea typeface="Arial"/>
                <a:cs typeface="Arial"/>
                <a:sym typeface="Arial"/>
              </a:rPr>
              <a:t>s for both </a:t>
            </a:r>
            <a:r>
              <a:rPr lang="en" sz="1050">
                <a:solidFill>
                  <a:srgbClr val="000000"/>
                </a:solidFill>
                <a:highlight>
                  <a:srgbClr val="FFFFFF"/>
                </a:highlight>
                <a:latin typeface="Arial"/>
                <a:ea typeface="Arial"/>
                <a:cs typeface="Arial"/>
                <a:sym typeface="Arial"/>
              </a:rPr>
              <a:t>shop</a:t>
            </a:r>
            <a:r>
              <a:rPr lang="en" sz="1050">
                <a:solidFill>
                  <a:srgbClr val="000000"/>
                </a:solidFill>
                <a:highlight>
                  <a:srgbClr val="FFFFFF"/>
                </a:highlight>
                <a:latin typeface="Arial"/>
                <a:ea typeface="Arial"/>
                <a:cs typeface="Arial"/>
                <a:sym typeface="Arial"/>
              </a:rPr>
              <a:t>s will continue into 2023 at the same rate as 2022</a:t>
            </a:r>
            <a:endParaRPr sz="1050">
              <a:solidFill>
                <a:srgbClr val="000000"/>
              </a:solidFill>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To simplify the analysis, we assume there are no boundaries for continuous growth (such as resources and </a:t>
            </a:r>
            <a:r>
              <a:rPr lang="en" sz="1050">
                <a:solidFill>
                  <a:srgbClr val="000000"/>
                </a:solidFill>
                <a:highlight>
                  <a:srgbClr val="FFFFFF"/>
                </a:highlight>
                <a:latin typeface="Arial"/>
                <a:ea typeface="Arial"/>
                <a:cs typeface="Arial"/>
                <a:sym typeface="Arial"/>
              </a:rPr>
              <a:t>shop</a:t>
            </a:r>
            <a:r>
              <a:rPr lang="en" sz="1050">
                <a:solidFill>
                  <a:srgbClr val="000000"/>
                </a:solidFill>
                <a:highlight>
                  <a:srgbClr val="FFFFFF"/>
                </a:highlight>
                <a:latin typeface="Arial"/>
                <a:ea typeface="Arial"/>
                <a:cs typeface="Arial"/>
                <a:sym typeface="Arial"/>
              </a:rPr>
              <a:t> capacity)</a:t>
            </a:r>
            <a:endParaRPr sz="1050">
              <a:solidFill>
                <a:srgbClr val="000000"/>
              </a:solidFill>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The planned new </a:t>
            </a:r>
            <a:r>
              <a:rPr lang="en" sz="1050">
                <a:solidFill>
                  <a:srgbClr val="000000"/>
                </a:solidFill>
                <a:highlight>
                  <a:srgbClr val="FFFFFF"/>
                </a:highlight>
                <a:latin typeface="Arial"/>
                <a:ea typeface="Arial"/>
                <a:cs typeface="Arial"/>
                <a:sym typeface="Arial"/>
              </a:rPr>
              <a:t>shop</a:t>
            </a:r>
            <a:r>
              <a:rPr lang="en" sz="1050">
                <a:solidFill>
                  <a:srgbClr val="000000"/>
                </a:solidFill>
                <a:highlight>
                  <a:srgbClr val="FFFFFF"/>
                </a:highlight>
                <a:latin typeface="Arial"/>
                <a:ea typeface="Arial"/>
                <a:cs typeface="Arial"/>
                <a:sym typeface="Arial"/>
              </a:rPr>
              <a:t>s in 2023 will have both identical growth behavior to the regression average of </a:t>
            </a:r>
            <a:r>
              <a:rPr lang="en" sz="1050">
                <a:solidFill>
                  <a:srgbClr val="000000"/>
                </a:solidFill>
                <a:highlight>
                  <a:srgbClr val="FFFFFF"/>
                </a:highlight>
                <a:latin typeface="Arial"/>
                <a:ea typeface="Arial"/>
                <a:cs typeface="Arial"/>
                <a:sym typeface="Arial"/>
              </a:rPr>
              <a:t>shop</a:t>
            </a:r>
            <a:r>
              <a:rPr lang="en" sz="1050">
                <a:solidFill>
                  <a:srgbClr val="000000"/>
                </a:solidFill>
                <a:highlight>
                  <a:srgbClr val="FFFFFF"/>
                </a:highlight>
                <a:latin typeface="Arial"/>
                <a:ea typeface="Arial"/>
                <a:cs typeface="Arial"/>
                <a:sym typeface="Arial"/>
              </a:rPr>
              <a:t> 1 and 2 in 2022</a:t>
            </a:r>
            <a:endParaRPr sz="1050">
              <a:solidFill>
                <a:srgbClr val="000000"/>
              </a:solidFill>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For simplification, all data points will be included in regression calculations and no data points will be considered an outlier</a:t>
            </a:r>
            <a:endParaRPr sz="1050">
              <a:solidFill>
                <a:srgbClr val="000000"/>
              </a:solidFill>
              <a:highlight>
                <a:srgbClr val="FFFFFF"/>
              </a:highlight>
              <a:latin typeface="Arial"/>
              <a:ea typeface="Arial"/>
              <a:cs typeface="Arial"/>
              <a:sym typeface="Arial"/>
            </a:endParaRPr>
          </a:p>
          <a:p>
            <a:pPr indent="0" lvl="0" marL="0" rtl="0" algn="l">
              <a:spcBef>
                <a:spcPts val="700"/>
              </a:spcBef>
              <a:spcAft>
                <a:spcPts val="0"/>
              </a:spcAft>
              <a:buNone/>
            </a:pPr>
            <a:r>
              <a:t/>
            </a:r>
            <a:endParaRPr sz="1300"/>
          </a:p>
        </p:txBody>
      </p:sp>
      <p:sp>
        <p:nvSpPr>
          <p:cNvPr id="72" name="Google Shape;72;p12"/>
          <p:cNvSpPr txBox="1"/>
          <p:nvPr>
            <p:ph idx="12" type="sldNum"/>
          </p:nvPr>
        </p:nvSpPr>
        <p:spPr>
          <a:xfrm>
            <a:off x="-75" y="0"/>
            <a:ext cx="669600" cy="114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73" name="Google Shape;73;p12"/>
          <p:cNvSpPr txBox="1"/>
          <p:nvPr>
            <p:ph idx="2" type="body"/>
          </p:nvPr>
        </p:nvSpPr>
        <p:spPr>
          <a:xfrm>
            <a:off x="874725" y="4695000"/>
            <a:ext cx="7568100" cy="448500"/>
          </a:xfrm>
          <a:prstGeom prst="rect">
            <a:avLst/>
          </a:prstGeom>
        </p:spPr>
        <p:txBody>
          <a:bodyPr anchorCtr="0" anchor="t" bIns="91425" lIns="91425" spcFirstLastPara="1" rIns="91425" wrap="square" tIns="91425">
            <a:noAutofit/>
          </a:bodyPr>
          <a:lstStyle/>
          <a:p>
            <a:pPr indent="0" lvl="0" marL="0" rtl="0" algn="l">
              <a:spcBef>
                <a:spcPts val="1000"/>
              </a:spcBef>
              <a:spcAft>
                <a:spcPts val="1000"/>
              </a:spcAft>
              <a:buNone/>
            </a:pPr>
            <a:r>
              <a:rPr b="1" lang="en" sz="1200">
                <a:solidFill>
                  <a:schemeClr val="dk2"/>
                </a:solidFill>
              </a:rPr>
              <a:t>Moataz Abdelmegid | 15.12.2023</a:t>
            </a:r>
            <a:endParaRPr sz="12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3"/>
          <p:cNvSpPr txBox="1"/>
          <p:nvPr>
            <p:ph idx="1" type="body"/>
          </p:nvPr>
        </p:nvSpPr>
        <p:spPr>
          <a:xfrm>
            <a:off x="844425" y="1534250"/>
            <a:ext cx="7696200" cy="33216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The forecasting is performed </a:t>
            </a:r>
            <a:r>
              <a:rPr lang="en"/>
              <a:t>arithmetically</a:t>
            </a:r>
            <a:r>
              <a:rPr lang="en"/>
              <a:t>, where growth trends of revenue and </a:t>
            </a:r>
            <a:r>
              <a:rPr lang="en"/>
              <a:t>customer</a:t>
            </a:r>
            <a:r>
              <a:rPr lang="en"/>
              <a:t> numbers are tracked in 2022 and extrapolated to 2023 </a:t>
            </a:r>
            <a:endParaRPr/>
          </a:p>
          <a:p>
            <a:pPr indent="-355600" lvl="0" marL="457200" rtl="0" algn="l">
              <a:spcBef>
                <a:spcPts val="0"/>
              </a:spcBef>
              <a:spcAft>
                <a:spcPts val="0"/>
              </a:spcAft>
              <a:buSzPts val="2000"/>
              <a:buChar char="▹"/>
            </a:pPr>
            <a:r>
              <a:rPr lang="en"/>
              <a:t>Regression will be based on monthly metrics (revenue and new </a:t>
            </a:r>
            <a:r>
              <a:rPr lang="en"/>
              <a:t>customer</a:t>
            </a:r>
            <a:r>
              <a:rPr lang="en"/>
              <a:t>s) of the </a:t>
            </a:r>
            <a:r>
              <a:rPr lang="en"/>
              <a:t>shop</a:t>
            </a:r>
            <a:r>
              <a:rPr lang="en"/>
              <a:t>, regardless the number of </a:t>
            </a:r>
            <a:r>
              <a:rPr lang="en"/>
              <a:t>order</a:t>
            </a:r>
            <a:r>
              <a:rPr lang="en"/>
              <a:t>s in each month</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79" name="Google Shape;79;p13"/>
          <p:cNvSpPr txBox="1"/>
          <p:nvPr>
            <p:ph type="title"/>
          </p:nvPr>
        </p:nvSpPr>
        <p:spPr>
          <a:xfrm>
            <a:off x="844425" y="5598"/>
            <a:ext cx="3552600" cy="114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80" name="Google Shape;80;p13"/>
          <p:cNvSpPr txBox="1"/>
          <p:nvPr>
            <p:ph idx="12" type="sldNum"/>
          </p:nvPr>
        </p:nvSpPr>
        <p:spPr>
          <a:xfrm>
            <a:off x="-75" y="0"/>
            <a:ext cx="669600" cy="114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4"/>
          <p:cNvSpPr txBox="1"/>
          <p:nvPr>
            <p:ph idx="1" type="body"/>
          </p:nvPr>
        </p:nvSpPr>
        <p:spPr>
          <a:xfrm>
            <a:off x="223150" y="1284100"/>
            <a:ext cx="1393200" cy="19329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en"/>
              <a:t>Exploratory Data Analysis (EDA)</a:t>
            </a:r>
            <a:endParaRPr/>
          </a:p>
        </p:txBody>
      </p:sp>
      <p:sp>
        <p:nvSpPr>
          <p:cNvPr id="86" name="Google Shape;86;p14"/>
          <p:cNvSpPr txBox="1"/>
          <p:nvPr>
            <p:ph idx="12" type="sldNum"/>
          </p:nvPr>
        </p:nvSpPr>
        <p:spPr>
          <a:xfrm>
            <a:off x="-75" y="0"/>
            <a:ext cx="1851600" cy="114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7" name="Google Shape;87;p14"/>
          <p:cNvSpPr txBox="1"/>
          <p:nvPr>
            <p:ph idx="1" type="body"/>
          </p:nvPr>
        </p:nvSpPr>
        <p:spPr>
          <a:xfrm>
            <a:off x="2159100" y="2556850"/>
            <a:ext cx="3293700" cy="2107500"/>
          </a:xfrm>
          <a:prstGeom prst="rect">
            <a:avLst/>
          </a:prstGeom>
        </p:spPr>
        <p:txBody>
          <a:bodyPr anchorCtr="0" anchor="t" bIns="91425" lIns="91425" spcFirstLastPara="1" rIns="91425" wrap="square" tIns="91425">
            <a:noAutofit/>
          </a:bodyPr>
          <a:lstStyle/>
          <a:p>
            <a:pPr indent="-304800" lvl="0" marL="457200" rtl="0" algn="l">
              <a:spcBef>
                <a:spcPts val="360"/>
              </a:spcBef>
              <a:spcAft>
                <a:spcPts val="0"/>
              </a:spcAft>
              <a:buSzPts val="1200"/>
              <a:buChar char="●"/>
            </a:pPr>
            <a:r>
              <a:rPr lang="en"/>
              <a:t>The majority of </a:t>
            </a:r>
            <a:r>
              <a:rPr lang="en"/>
              <a:t>order</a:t>
            </a:r>
            <a:r>
              <a:rPr lang="en"/>
              <a:t>s are </a:t>
            </a:r>
            <a:r>
              <a:rPr lang="en"/>
              <a:t>order</a:t>
            </a:r>
            <a:r>
              <a:rPr lang="en"/>
              <a:t>s had less than 1000 EUR revenue</a:t>
            </a:r>
            <a:endParaRPr/>
          </a:p>
          <a:p>
            <a:pPr indent="-304800" lvl="0" marL="457200" rtl="0" algn="l">
              <a:spcBef>
                <a:spcPts val="0"/>
              </a:spcBef>
              <a:spcAft>
                <a:spcPts val="0"/>
              </a:spcAft>
              <a:buSzPts val="1200"/>
              <a:buChar char="●"/>
            </a:pPr>
            <a:r>
              <a:rPr lang="en"/>
              <a:t>No observable temporal pattern for highly expensive </a:t>
            </a:r>
            <a:r>
              <a:rPr lang="en"/>
              <a:t>order</a:t>
            </a:r>
            <a:r>
              <a:rPr lang="en"/>
              <a:t>s</a:t>
            </a:r>
            <a:endParaRPr sz="1050">
              <a:solidFill>
                <a:srgbClr val="000000"/>
              </a:solidFill>
              <a:highlight>
                <a:srgbClr val="FFFFFF"/>
              </a:highlight>
              <a:latin typeface="Arial"/>
              <a:ea typeface="Arial"/>
              <a:cs typeface="Arial"/>
              <a:sym typeface="Arial"/>
            </a:endParaRPr>
          </a:p>
          <a:p>
            <a:pPr indent="-304800" lvl="0" marL="457200" rtl="0" algn="l">
              <a:spcBef>
                <a:spcPts val="0"/>
              </a:spcBef>
              <a:spcAft>
                <a:spcPts val="0"/>
              </a:spcAft>
              <a:buSzPts val="1200"/>
              <a:buChar char="●"/>
            </a:pPr>
            <a:r>
              <a:rPr lang="en"/>
              <a:t>Both </a:t>
            </a:r>
            <a:r>
              <a:rPr lang="en"/>
              <a:t>shop</a:t>
            </a:r>
            <a:r>
              <a:rPr lang="en"/>
              <a:t>s have outliers, and </a:t>
            </a:r>
            <a:r>
              <a:rPr lang="en"/>
              <a:t>shop</a:t>
            </a:r>
            <a:r>
              <a:rPr lang="en"/>
              <a:t> 2 has more high-value outliers, indicating that there are more revenue points that are significantly higher than the typical range</a:t>
            </a:r>
            <a:endParaRPr/>
          </a:p>
          <a:p>
            <a:pPr indent="-304800" lvl="0" marL="457200" rtl="0" algn="l">
              <a:spcBef>
                <a:spcPts val="0"/>
              </a:spcBef>
              <a:spcAft>
                <a:spcPts val="0"/>
              </a:spcAft>
              <a:buSzPts val="1200"/>
              <a:buChar char="●"/>
            </a:pPr>
            <a:r>
              <a:rPr lang="en"/>
              <a:t>For simplicity, outliers will be included in the analysis as valid data points</a:t>
            </a:r>
            <a:endParaRPr/>
          </a:p>
        </p:txBody>
      </p:sp>
      <p:pic>
        <p:nvPicPr>
          <p:cNvPr id="88" name="Google Shape;88;p14"/>
          <p:cNvPicPr preferRelativeResize="0"/>
          <p:nvPr/>
        </p:nvPicPr>
        <p:blipFill>
          <a:blip r:embed="rId3">
            <a:alphaModFix/>
          </a:blip>
          <a:stretch>
            <a:fillRect/>
          </a:stretch>
        </p:blipFill>
        <p:spPr>
          <a:xfrm>
            <a:off x="2376875" y="152400"/>
            <a:ext cx="3035750" cy="2317550"/>
          </a:xfrm>
          <a:prstGeom prst="rect">
            <a:avLst/>
          </a:prstGeom>
          <a:noFill/>
          <a:ln>
            <a:noFill/>
          </a:ln>
        </p:spPr>
      </p:pic>
      <p:pic>
        <p:nvPicPr>
          <p:cNvPr id="89" name="Google Shape;89;p14"/>
          <p:cNvPicPr preferRelativeResize="0"/>
          <p:nvPr/>
        </p:nvPicPr>
        <p:blipFill>
          <a:blip r:embed="rId4">
            <a:alphaModFix/>
          </a:blip>
          <a:stretch>
            <a:fillRect/>
          </a:stretch>
        </p:blipFill>
        <p:spPr>
          <a:xfrm>
            <a:off x="5579150" y="152400"/>
            <a:ext cx="3111400" cy="2403549"/>
          </a:xfrm>
          <a:prstGeom prst="rect">
            <a:avLst/>
          </a:prstGeom>
          <a:noFill/>
          <a:ln>
            <a:noFill/>
          </a:ln>
        </p:spPr>
      </p:pic>
      <p:pic>
        <p:nvPicPr>
          <p:cNvPr id="90" name="Google Shape;90;p14"/>
          <p:cNvPicPr preferRelativeResize="0"/>
          <p:nvPr/>
        </p:nvPicPr>
        <p:blipFill>
          <a:blip r:embed="rId5">
            <a:alphaModFix/>
          </a:blip>
          <a:stretch>
            <a:fillRect/>
          </a:stretch>
        </p:blipFill>
        <p:spPr>
          <a:xfrm>
            <a:off x="5586026" y="2546150"/>
            <a:ext cx="3111409" cy="2403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idx="1" type="body"/>
          </p:nvPr>
        </p:nvSpPr>
        <p:spPr>
          <a:xfrm>
            <a:off x="223150" y="1284100"/>
            <a:ext cx="1393200" cy="19329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en"/>
              <a:t>Exploratory Data Analysis (EDA)</a:t>
            </a:r>
            <a:endParaRPr/>
          </a:p>
        </p:txBody>
      </p:sp>
      <p:sp>
        <p:nvSpPr>
          <p:cNvPr id="96" name="Google Shape;96;p15"/>
          <p:cNvSpPr txBox="1"/>
          <p:nvPr>
            <p:ph idx="12" type="sldNum"/>
          </p:nvPr>
        </p:nvSpPr>
        <p:spPr>
          <a:xfrm>
            <a:off x="-75" y="0"/>
            <a:ext cx="1851600" cy="114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7" name="Google Shape;97;p15"/>
          <p:cNvSpPr txBox="1"/>
          <p:nvPr>
            <p:ph idx="1" type="body"/>
          </p:nvPr>
        </p:nvSpPr>
        <p:spPr>
          <a:xfrm>
            <a:off x="2470925" y="3456350"/>
            <a:ext cx="6357000" cy="1665300"/>
          </a:xfrm>
          <a:prstGeom prst="rect">
            <a:avLst/>
          </a:prstGeom>
        </p:spPr>
        <p:txBody>
          <a:bodyPr anchorCtr="0" anchor="t" bIns="91425" lIns="91425" spcFirstLastPara="1" rIns="91425" wrap="square" tIns="91425">
            <a:noAutofit/>
          </a:bodyPr>
          <a:lstStyle/>
          <a:p>
            <a:pPr indent="-304800" lvl="0" marL="457200" rtl="0" algn="l">
              <a:spcBef>
                <a:spcPts val="360"/>
              </a:spcBef>
              <a:spcAft>
                <a:spcPts val="0"/>
              </a:spcAft>
              <a:buSzPts val="1200"/>
              <a:buChar char="●"/>
            </a:pPr>
            <a:r>
              <a:rPr lang="en"/>
              <a:t>Arithmetic</a:t>
            </a:r>
            <a:r>
              <a:rPr lang="en"/>
              <a:t> linear regression is used to identify growth </a:t>
            </a:r>
            <a:r>
              <a:rPr lang="en"/>
              <a:t>trends</a:t>
            </a:r>
            <a:r>
              <a:rPr lang="en"/>
              <a:t> in revenue</a:t>
            </a:r>
            <a:endParaRPr/>
          </a:p>
          <a:p>
            <a:pPr indent="-304800" lvl="0" marL="457200" marR="0" rtl="0" algn="l">
              <a:lnSpc>
                <a:spcPct val="100000"/>
              </a:lnSpc>
              <a:spcBef>
                <a:spcPts val="0"/>
              </a:spcBef>
              <a:spcAft>
                <a:spcPts val="0"/>
              </a:spcAft>
              <a:buSzPts val="1200"/>
              <a:buChar char="●"/>
            </a:pPr>
            <a:r>
              <a:rPr lang="en"/>
              <a:t>W</a:t>
            </a:r>
            <a:r>
              <a:rPr lang="en"/>
              <a:t>e observe continuous positive growth in both </a:t>
            </a:r>
            <a:r>
              <a:rPr lang="en"/>
              <a:t>shop</a:t>
            </a:r>
            <a:r>
              <a:rPr lang="en"/>
              <a:t>s' </a:t>
            </a:r>
            <a:r>
              <a:rPr lang="en"/>
              <a:t>monthly </a:t>
            </a:r>
            <a:r>
              <a:rPr lang="en"/>
              <a:t>revenue</a:t>
            </a:r>
            <a:endParaRPr/>
          </a:p>
          <a:p>
            <a:pPr indent="-304800" lvl="0" marL="457200" marR="0" rtl="0" algn="l">
              <a:lnSpc>
                <a:spcPct val="100000"/>
              </a:lnSpc>
              <a:spcBef>
                <a:spcPts val="0"/>
              </a:spcBef>
              <a:spcAft>
                <a:spcPts val="0"/>
              </a:spcAft>
              <a:buSzPts val="1200"/>
              <a:buChar char="●"/>
            </a:pPr>
            <a:r>
              <a:rPr lang="en"/>
              <a:t>To make an estimate of 2023 monthly revenues of existing shops, regression lines are arithmetically extrapolated to the following 12 months</a:t>
            </a:r>
            <a:endParaRPr sz="1050">
              <a:solidFill>
                <a:srgbClr val="000000"/>
              </a:solidFill>
              <a:highlight>
                <a:srgbClr val="FFFFFF"/>
              </a:highlight>
              <a:latin typeface="Arial"/>
              <a:ea typeface="Arial"/>
              <a:cs typeface="Arial"/>
              <a:sym typeface="Arial"/>
            </a:endParaRPr>
          </a:p>
        </p:txBody>
      </p:sp>
      <p:pic>
        <p:nvPicPr>
          <p:cNvPr id="98" name="Google Shape;98;p15"/>
          <p:cNvPicPr preferRelativeResize="0"/>
          <p:nvPr/>
        </p:nvPicPr>
        <p:blipFill>
          <a:blip r:embed="rId3">
            <a:alphaModFix/>
          </a:blip>
          <a:stretch>
            <a:fillRect/>
          </a:stretch>
        </p:blipFill>
        <p:spPr>
          <a:xfrm>
            <a:off x="2232525" y="304800"/>
            <a:ext cx="6425888" cy="3151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idx="1" type="body"/>
          </p:nvPr>
        </p:nvSpPr>
        <p:spPr>
          <a:xfrm>
            <a:off x="223150" y="1284100"/>
            <a:ext cx="1393200" cy="19329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en"/>
              <a:t>2023 Revenue Forecasting for existing </a:t>
            </a:r>
            <a:r>
              <a:rPr lang="en"/>
              <a:t>shop</a:t>
            </a:r>
            <a:r>
              <a:rPr lang="en"/>
              <a:t>s </a:t>
            </a:r>
            <a:br>
              <a:rPr lang="en"/>
            </a:br>
            <a:r>
              <a:rPr lang="en"/>
              <a:t>(1 and 2)</a:t>
            </a:r>
            <a:endParaRPr/>
          </a:p>
        </p:txBody>
      </p:sp>
      <p:sp>
        <p:nvSpPr>
          <p:cNvPr id="104" name="Google Shape;104;p16"/>
          <p:cNvSpPr txBox="1"/>
          <p:nvPr>
            <p:ph idx="12" type="sldNum"/>
          </p:nvPr>
        </p:nvSpPr>
        <p:spPr>
          <a:xfrm>
            <a:off x="-75" y="0"/>
            <a:ext cx="1851600" cy="114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05" name="Google Shape;105;p16"/>
          <p:cNvSpPr txBox="1"/>
          <p:nvPr>
            <p:ph idx="1" type="body"/>
          </p:nvPr>
        </p:nvSpPr>
        <p:spPr>
          <a:xfrm>
            <a:off x="2470925" y="3795000"/>
            <a:ext cx="6357000" cy="1250400"/>
          </a:xfrm>
          <a:prstGeom prst="rect">
            <a:avLst/>
          </a:prstGeom>
        </p:spPr>
        <p:txBody>
          <a:bodyPr anchorCtr="0" anchor="t" bIns="91425" lIns="91425" spcFirstLastPara="1" rIns="91425" wrap="square" tIns="91425">
            <a:noAutofit/>
          </a:bodyPr>
          <a:lstStyle/>
          <a:p>
            <a:pPr indent="-304800" lvl="0" marL="457200" marR="0" rtl="0" algn="l">
              <a:lnSpc>
                <a:spcPct val="100000"/>
              </a:lnSpc>
              <a:spcBef>
                <a:spcPts val="360"/>
              </a:spcBef>
              <a:spcAft>
                <a:spcPts val="0"/>
              </a:spcAft>
              <a:buSzPts val="1200"/>
              <a:buChar char="●"/>
            </a:pPr>
            <a:r>
              <a:rPr lang="en"/>
              <a:t>Extrapolation estimates that monthly revenues of </a:t>
            </a:r>
            <a:r>
              <a:rPr lang="en"/>
              <a:t>shop</a:t>
            </a:r>
            <a:r>
              <a:rPr lang="en"/>
              <a:t> 1 and 2 will reach € 119.4k and </a:t>
            </a:r>
            <a:br>
              <a:rPr lang="en"/>
            </a:br>
            <a:r>
              <a:rPr lang="en"/>
              <a:t>€ 169k respectively in December 2023</a:t>
            </a:r>
            <a:endParaRPr/>
          </a:p>
          <a:p>
            <a:pPr indent="-304800" lvl="0" marL="457200" marR="0" rtl="0" algn="l">
              <a:lnSpc>
                <a:spcPct val="100000"/>
              </a:lnSpc>
              <a:spcBef>
                <a:spcPts val="0"/>
              </a:spcBef>
              <a:spcAft>
                <a:spcPts val="0"/>
              </a:spcAft>
              <a:buSzPts val="1200"/>
              <a:buChar char="●"/>
            </a:pPr>
            <a:r>
              <a:rPr lang="en"/>
              <a:t>The combined estimate of total revenue of </a:t>
            </a:r>
            <a:r>
              <a:rPr lang="en"/>
              <a:t>shop</a:t>
            </a:r>
            <a:r>
              <a:rPr lang="en"/>
              <a:t> 1 and 2 across 2023 is </a:t>
            </a:r>
            <a:r>
              <a:rPr lang="en"/>
              <a:t>€ 2,971.7</a:t>
            </a:r>
            <a:r>
              <a:rPr lang="en"/>
              <a:t>k</a:t>
            </a:r>
            <a:endParaRPr/>
          </a:p>
        </p:txBody>
      </p:sp>
      <p:pic>
        <p:nvPicPr>
          <p:cNvPr id="106" name="Google Shape;106;p16"/>
          <p:cNvPicPr preferRelativeResize="0"/>
          <p:nvPr/>
        </p:nvPicPr>
        <p:blipFill>
          <a:blip r:embed="rId3">
            <a:alphaModFix/>
          </a:blip>
          <a:stretch>
            <a:fillRect/>
          </a:stretch>
        </p:blipFill>
        <p:spPr>
          <a:xfrm>
            <a:off x="2308725" y="304800"/>
            <a:ext cx="6468718" cy="34901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1" type="body"/>
          </p:nvPr>
        </p:nvSpPr>
        <p:spPr>
          <a:xfrm>
            <a:off x="223150" y="1284100"/>
            <a:ext cx="1393200" cy="19329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en"/>
              <a:t>2023 </a:t>
            </a:r>
            <a:r>
              <a:rPr lang="en"/>
              <a:t>Revenue Forecasting for new </a:t>
            </a:r>
            <a:r>
              <a:rPr lang="en"/>
              <a:t>shop</a:t>
            </a:r>
            <a:r>
              <a:rPr lang="en"/>
              <a:t>s </a:t>
            </a:r>
            <a:br>
              <a:rPr lang="en"/>
            </a:br>
            <a:r>
              <a:rPr lang="en"/>
              <a:t>(3 and 4)</a:t>
            </a:r>
            <a:endParaRPr/>
          </a:p>
        </p:txBody>
      </p:sp>
      <p:sp>
        <p:nvSpPr>
          <p:cNvPr id="112" name="Google Shape;112;p17"/>
          <p:cNvSpPr txBox="1"/>
          <p:nvPr>
            <p:ph idx="12" type="sldNum"/>
          </p:nvPr>
        </p:nvSpPr>
        <p:spPr>
          <a:xfrm>
            <a:off x="-75" y="0"/>
            <a:ext cx="1851600" cy="114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13" name="Google Shape;113;p17"/>
          <p:cNvSpPr txBox="1"/>
          <p:nvPr>
            <p:ph idx="1" type="body"/>
          </p:nvPr>
        </p:nvSpPr>
        <p:spPr>
          <a:xfrm>
            <a:off x="2470925" y="3642600"/>
            <a:ext cx="6357000" cy="1250400"/>
          </a:xfrm>
          <a:prstGeom prst="rect">
            <a:avLst/>
          </a:prstGeom>
        </p:spPr>
        <p:txBody>
          <a:bodyPr anchorCtr="0" anchor="t" bIns="91425" lIns="91425" spcFirstLastPara="1" rIns="91425" wrap="square" tIns="91425">
            <a:noAutofit/>
          </a:bodyPr>
          <a:lstStyle/>
          <a:p>
            <a:pPr indent="-304800" lvl="0" marL="457200" marR="0" rtl="0" algn="l">
              <a:lnSpc>
                <a:spcPct val="100000"/>
              </a:lnSpc>
              <a:spcBef>
                <a:spcPts val="360"/>
              </a:spcBef>
              <a:spcAft>
                <a:spcPts val="0"/>
              </a:spcAft>
              <a:buSzPts val="1200"/>
              <a:buChar char="●"/>
            </a:pPr>
            <a:r>
              <a:rPr lang="en"/>
              <a:t>Revenue estimates for the planned </a:t>
            </a:r>
            <a:r>
              <a:rPr lang="en"/>
              <a:t>shop</a:t>
            </a:r>
            <a:r>
              <a:rPr lang="en"/>
              <a:t> 3 and 4 are made by averaging the regression lines of </a:t>
            </a:r>
            <a:r>
              <a:rPr lang="en"/>
              <a:t>shop</a:t>
            </a:r>
            <a:r>
              <a:rPr lang="en"/>
              <a:t> 1 and 2 in 2022 (the year of </a:t>
            </a:r>
            <a:r>
              <a:rPr lang="en"/>
              <a:t>shop</a:t>
            </a:r>
            <a:r>
              <a:rPr lang="en"/>
              <a:t> launching)</a:t>
            </a:r>
            <a:endParaRPr/>
          </a:p>
          <a:p>
            <a:pPr indent="-304800" lvl="0" marL="457200" marR="0" rtl="0" algn="l">
              <a:lnSpc>
                <a:spcPct val="100000"/>
              </a:lnSpc>
              <a:spcBef>
                <a:spcPts val="0"/>
              </a:spcBef>
              <a:spcAft>
                <a:spcPts val="0"/>
              </a:spcAft>
              <a:buSzPts val="1200"/>
              <a:buChar char="●"/>
            </a:pPr>
            <a:r>
              <a:rPr lang="en"/>
              <a:t>The averaged regression line is shifted to the right to start at the month of the planned launching of the </a:t>
            </a:r>
            <a:r>
              <a:rPr lang="en"/>
              <a:t>respective</a:t>
            </a:r>
            <a:r>
              <a:rPr lang="en"/>
              <a:t> </a:t>
            </a:r>
            <a:r>
              <a:rPr lang="en"/>
              <a:t>shop</a:t>
            </a:r>
            <a:endParaRPr/>
          </a:p>
          <a:p>
            <a:pPr indent="-304800" lvl="0" marL="457200" rtl="0" algn="l">
              <a:spcBef>
                <a:spcPts val="0"/>
              </a:spcBef>
              <a:spcAft>
                <a:spcPts val="0"/>
              </a:spcAft>
              <a:buSzPts val="1200"/>
              <a:buChar char="●"/>
            </a:pPr>
            <a:r>
              <a:rPr lang="en"/>
              <a:t>The combined estimate of total revenue of shop 1 and 2 across 2023 is € 1,165.7k</a:t>
            </a:r>
            <a:endParaRPr/>
          </a:p>
        </p:txBody>
      </p:sp>
      <p:pic>
        <p:nvPicPr>
          <p:cNvPr id="114" name="Google Shape;114;p17"/>
          <p:cNvPicPr preferRelativeResize="0"/>
          <p:nvPr/>
        </p:nvPicPr>
        <p:blipFill>
          <a:blip r:embed="rId3">
            <a:alphaModFix/>
          </a:blip>
          <a:stretch>
            <a:fillRect/>
          </a:stretch>
        </p:blipFill>
        <p:spPr>
          <a:xfrm>
            <a:off x="2308725" y="304800"/>
            <a:ext cx="6458858" cy="3337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idx="1" type="body"/>
          </p:nvPr>
        </p:nvSpPr>
        <p:spPr>
          <a:xfrm>
            <a:off x="223150" y="1284100"/>
            <a:ext cx="1393200" cy="19329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en"/>
              <a:t>New </a:t>
            </a:r>
            <a:r>
              <a:rPr lang="en"/>
              <a:t>customer</a:t>
            </a:r>
            <a:r>
              <a:rPr lang="en"/>
              <a:t>s Estimates</a:t>
            </a:r>
            <a:endParaRPr/>
          </a:p>
        </p:txBody>
      </p:sp>
      <p:sp>
        <p:nvSpPr>
          <p:cNvPr id="120" name="Google Shape;120;p18"/>
          <p:cNvSpPr txBox="1"/>
          <p:nvPr>
            <p:ph idx="12" type="sldNum"/>
          </p:nvPr>
        </p:nvSpPr>
        <p:spPr>
          <a:xfrm>
            <a:off x="-75" y="0"/>
            <a:ext cx="1851600" cy="114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21" name="Google Shape;121;p18"/>
          <p:cNvSpPr txBox="1"/>
          <p:nvPr>
            <p:ph idx="1" type="body"/>
          </p:nvPr>
        </p:nvSpPr>
        <p:spPr>
          <a:xfrm>
            <a:off x="2470925" y="3303950"/>
            <a:ext cx="6357000" cy="1665300"/>
          </a:xfrm>
          <a:prstGeom prst="rect">
            <a:avLst/>
          </a:prstGeom>
        </p:spPr>
        <p:txBody>
          <a:bodyPr anchorCtr="0" anchor="t" bIns="91425" lIns="91425" spcFirstLastPara="1" rIns="91425" wrap="square" tIns="91425">
            <a:noAutofit/>
          </a:bodyPr>
          <a:lstStyle/>
          <a:p>
            <a:pPr indent="-304800" lvl="0" marL="457200" rtl="0" algn="l">
              <a:spcBef>
                <a:spcPts val="360"/>
              </a:spcBef>
              <a:spcAft>
                <a:spcPts val="0"/>
              </a:spcAft>
              <a:buSzPts val="1200"/>
              <a:buChar char="●"/>
            </a:pPr>
            <a:r>
              <a:rPr lang="en"/>
              <a:t>We observe that both </a:t>
            </a:r>
            <a:r>
              <a:rPr lang="en"/>
              <a:t>shop</a:t>
            </a:r>
            <a:r>
              <a:rPr lang="en"/>
              <a:t>s received approximately 250 new </a:t>
            </a:r>
            <a:r>
              <a:rPr lang="en"/>
              <a:t>customer</a:t>
            </a:r>
            <a:r>
              <a:rPr lang="en"/>
              <a:t>s in the first month</a:t>
            </a:r>
            <a:endParaRPr/>
          </a:p>
          <a:p>
            <a:pPr indent="-304800" lvl="0" marL="457200" rtl="0" algn="l">
              <a:spcBef>
                <a:spcPts val="0"/>
              </a:spcBef>
              <a:spcAft>
                <a:spcPts val="0"/>
              </a:spcAft>
              <a:buSzPts val="1200"/>
              <a:buChar char="●"/>
            </a:pPr>
            <a:r>
              <a:rPr lang="en"/>
              <a:t>shop</a:t>
            </a:r>
            <a:r>
              <a:rPr lang="en"/>
              <a:t> 2 exhibits a substantial increase in new </a:t>
            </a:r>
            <a:r>
              <a:rPr lang="en"/>
              <a:t>customer</a:t>
            </a:r>
            <a:r>
              <a:rPr lang="en"/>
              <a:t>s in Q4 while </a:t>
            </a:r>
            <a:r>
              <a:rPr lang="en"/>
              <a:t>shop</a:t>
            </a:r>
            <a:r>
              <a:rPr lang="en"/>
              <a:t> 1 shows a steady number of new </a:t>
            </a:r>
            <a:r>
              <a:rPr lang="en"/>
              <a:t>customer</a:t>
            </a:r>
            <a:r>
              <a:rPr lang="en"/>
              <a:t>s across the year</a:t>
            </a:r>
            <a:endParaRPr/>
          </a:p>
          <a:p>
            <a:pPr indent="-304800" lvl="0" marL="457200" marR="0" rtl="0" algn="l">
              <a:lnSpc>
                <a:spcPct val="100000"/>
              </a:lnSpc>
              <a:spcBef>
                <a:spcPts val="0"/>
              </a:spcBef>
              <a:spcAft>
                <a:spcPts val="0"/>
              </a:spcAft>
              <a:buSzPts val="1200"/>
              <a:buChar char="●"/>
            </a:pPr>
            <a:r>
              <a:rPr lang="en"/>
              <a:t>An assumption is made that a new </a:t>
            </a:r>
            <a:r>
              <a:rPr lang="en"/>
              <a:t>shop</a:t>
            </a:r>
            <a:r>
              <a:rPr lang="en"/>
              <a:t> would also receive an average of 250 new </a:t>
            </a:r>
            <a:r>
              <a:rPr lang="en"/>
              <a:t>customer</a:t>
            </a:r>
            <a:r>
              <a:rPr lang="en"/>
              <a:t>s in the first month</a:t>
            </a:r>
            <a:endParaRPr/>
          </a:p>
          <a:p>
            <a:pPr indent="-304800" lvl="0" marL="457200" marR="0" rtl="0" algn="l">
              <a:lnSpc>
                <a:spcPct val="100000"/>
              </a:lnSpc>
              <a:spcBef>
                <a:spcPts val="0"/>
              </a:spcBef>
              <a:spcAft>
                <a:spcPts val="0"/>
              </a:spcAft>
              <a:buSzPts val="1200"/>
              <a:buChar char="●"/>
            </a:pPr>
            <a:r>
              <a:rPr lang="en"/>
              <a:t>An assumption is made that the new </a:t>
            </a:r>
            <a:r>
              <a:rPr lang="en"/>
              <a:t>shop</a:t>
            </a:r>
            <a:r>
              <a:rPr lang="en"/>
              <a:t> will receive in the consecutive months a number of new </a:t>
            </a:r>
            <a:r>
              <a:rPr lang="en"/>
              <a:t>customer</a:t>
            </a:r>
            <a:r>
              <a:rPr lang="en"/>
              <a:t>s that is equal to the monthly arithmetic average of </a:t>
            </a:r>
            <a:r>
              <a:rPr lang="en"/>
              <a:t>shop</a:t>
            </a:r>
            <a:r>
              <a:rPr lang="en"/>
              <a:t> 1 and 2 from February to December. Regression will also be performed between Feb-Dec</a:t>
            </a:r>
            <a:endParaRPr/>
          </a:p>
        </p:txBody>
      </p:sp>
      <p:pic>
        <p:nvPicPr>
          <p:cNvPr id="122" name="Google Shape;122;p18"/>
          <p:cNvPicPr preferRelativeResize="0"/>
          <p:nvPr/>
        </p:nvPicPr>
        <p:blipFill>
          <a:blip r:embed="rId3">
            <a:alphaModFix/>
          </a:blip>
          <a:stretch>
            <a:fillRect/>
          </a:stretch>
        </p:blipFill>
        <p:spPr>
          <a:xfrm>
            <a:off x="2765925" y="312600"/>
            <a:ext cx="5775999" cy="3143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idx="1" type="body"/>
          </p:nvPr>
        </p:nvSpPr>
        <p:spPr>
          <a:xfrm>
            <a:off x="223150" y="1284100"/>
            <a:ext cx="1393200" cy="19329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en"/>
              <a:t>2023 new </a:t>
            </a:r>
            <a:r>
              <a:rPr lang="en"/>
              <a:t>customer</a:t>
            </a:r>
            <a:r>
              <a:rPr lang="en"/>
              <a:t>s estimates for existing </a:t>
            </a:r>
            <a:r>
              <a:rPr lang="en"/>
              <a:t>shop</a:t>
            </a:r>
            <a:r>
              <a:rPr lang="en"/>
              <a:t>s </a:t>
            </a:r>
            <a:endParaRPr/>
          </a:p>
          <a:p>
            <a:pPr indent="0" lvl="0" marL="0" rtl="0" algn="l">
              <a:spcBef>
                <a:spcPts val="360"/>
              </a:spcBef>
              <a:spcAft>
                <a:spcPts val="0"/>
              </a:spcAft>
              <a:buNone/>
            </a:pPr>
            <a:r>
              <a:rPr lang="en"/>
              <a:t>(1 and 2) </a:t>
            </a:r>
            <a:endParaRPr/>
          </a:p>
        </p:txBody>
      </p:sp>
      <p:sp>
        <p:nvSpPr>
          <p:cNvPr id="128" name="Google Shape;128;p19"/>
          <p:cNvSpPr txBox="1"/>
          <p:nvPr>
            <p:ph idx="12" type="sldNum"/>
          </p:nvPr>
        </p:nvSpPr>
        <p:spPr>
          <a:xfrm>
            <a:off x="-75" y="0"/>
            <a:ext cx="1851600" cy="114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29" name="Google Shape;129;p19"/>
          <p:cNvSpPr txBox="1"/>
          <p:nvPr>
            <p:ph idx="1" type="body"/>
          </p:nvPr>
        </p:nvSpPr>
        <p:spPr>
          <a:xfrm>
            <a:off x="2470913" y="3544300"/>
            <a:ext cx="6357000" cy="1250400"/>
          </a:xfrm>
          <a:prstGeom prst="rect">
            <a:avLst/>
          </a:prstGeom>
        </p:spPr>
        <p:txBody>
          <a:bodyPr anchorCtr="0" anchor="t" bIns="91425" lIns="91425" spcFirstLastPara="1" rIns="91425" wrap="square" tIns="91425">
            <a:noAutofit/>
          </a:bodyPr>
          <a:lstStyle/>
          <a:p>
            <a:pPr indent="-304800" lvl="0" marL="457200" rtl="0" algn="l">
              <a:spcBef>
                <a:spcPts val="360"/>
              </a:spcBef>
              <a:spcAft>
                <a:spcPts val="0"/>
              </a:spcAft>
              <a:buSzPts val="1200"/>
              <a:buChar char="●"/>
            </a:pPr>
            <a:r>
              <a:rPr lang="en"/>
              <a:t>EDA showed that </a:t>
            </a:r>
            <a:r>
              <a:rPr lang="en"/>
              <a:t>shop</a:t>
            </a:r>
            <a:r>
              <a:rPr lang="en"/>
              <a:t> 1 and 2 received a total of 3,977 new </a:t>
            </a:r>
            <a:r>
              <a:rPr lang="en"/>
              <a:t>customer</a:t>
            </a:r>
            <a:r>
              <a:rPr lang="en"/>
              <a:t>s in 2022</a:t>
            </a:r>
            <a:endParaRPr/>
          </a:p>
          <a:p>
            <a:pPr indent="-304800" lvl="0" marL="457200" rtl="0" algn="l">
              <a:spcBef>
                <a:spcPts val="0"/>
              </a:spcBef>
              <a:spcAft>
                <a:spcPts val="0"/>
              </a:spcAft>
              <a:buSzPts val="1200"/>
              <a:buChar char="●"/>
            </a:pPr>
            <a:r>
              <a:rPr lang="en"/>
              <a:t>Extrapolation estimates that </a:t>
            </a:r>
            <a:r>
              <a:rPr lang="en"/>
              <a:t>shop</a:t>
            </a:r>
            <a:r>
              <a:rPr lang="en"/>
              <a:t> 1 and 2 combined will receive additional 5,330 new </a:t>
            </a:r>
            <a:r>
              <a:rPr lang="en"/>
              <a:t>customer</a:t>
            </a:r>
            <a:r>
              <a:rPr lang="en"/>
              <a:t>s in 2023</a:t>
            </a:r>
            <a:endParaRPr/>
          </a:p>
          <a:p>
            <a:pPr indent="-304800" lvl="0" marL="457200" rtl="0" algn="l">
              <a:spcBef>
                <a:spcPts val="0"/>
              </a:spcBef>
              <a:spcAft>
                <a:spcPts val="0"/>
              </a:spcAft>
              <a:buSzPts val="1200"/>
              <a:buChar char="●"/>
            </a:pPr>
            <a:r>
              <a:rPr lang="en"/>
              <a:t>Estimates for new </a:t>
            </a:r>
            <a:r>
              <a:rPr lang="en"/>
              <a:t>customer</a:t>
            </a:r>
            <a:r>
              <a:rPr lang="en"/>
              <a:t>s in </a:t>
            </a:r>
            <a:r>
              <a:rPr lang="en"/>
              <a:t>shop</a:t>
            </a:r>
            <a:r>
              <a:rPr lang="en"/>
              <a:t> 3 and 4 during 2023 were manually calculated based on the average monthly values of </a:t>
            </a:r>
            <a:r>
              <a:rPr lang="en"/>
              <a:t>shop</a:t>
            </a:r>
            <a:r>
              <a:rPr lang="en"/>
              <a:t> 1 and 2</a:t>
            </a:r>
            <a:endParaRPr/>
          </a:p>
          <a:p>
            <a:pPr indent="-304800" lvl="0" marL="457200" rtl="0" algn="l">
              <a:spcBef>
                <a:spcPts val="0"/>
              </a:spcBef>
              <a:spcAft>
                <a:spcPts val="0"/>
              </a:spcAft>
              <a:buSzPts val="1200"/>
              <a:buChar char="●"/>
            </a:pPr>
            <a:r>
              <a:rPr lang="en"/>
              <a:t>New </a:t>
            </a:r>
            <a:r>
              <a:rPr lang="en"/>
              <a:t>customer</a:t>
            </a:r>
            <a:r>
              <a:rPr lang="en"/>
              <a:t>s received in </a:t>
            </a:r>
            <a:r>
              <a:rPr lang="en"/>
              <a:t>shop 3 and 4 during 2023 were estimated at 2,550 customer</a:t>
            </a:r>
            <a:endParaRPr/>
          </a:p>
        </p:txBody>
      </p:sp>
      <p:pic>
        <p:nvPicPr>
          <p:cNvPr id="130" name="Google Shape;130;p19"/>
          <p:cNvPicPr preferRelativeResize="0"/>
          <p:nvPr/>
        </p:nvPicPr>
        <p:blipFill>
          <a:blip r:embed="rId3">
            <a:alphaModFix/>
          </a:blip>
          <a:stretch>
            <a:fillRect/>
          </a:stretch>
        </p:blipFill>
        <p:spPr>
          <a:xfrm>
            <a:off x="2842125" y="304800"/>
            <a:ext cx="5574823" cy="3239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844425" y="5598"/>
            <a:ext cx="3552600" cy="114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Summary</a:t>
            </a:r>
            <a:endParaRPr/>
          </a:p>
        </p:txBody>
      </p:sp>
      <p:sp>
        <p:nvSpPr>
          <p:cNvPr id="136" name="Google Shape;136;p20"/>
          <p:cNvSpPr txBox="1"/>
          <p:nvPr>
            <p:ph idx="1" type="body"/>
          </p:nvPr>
        </p:nvSpPr>
        <p:spPr>
          <a:xfrm>
            <a:off x="844425" y="1619250"/>
            <a:ext cx="24300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€ 4,137.5k</a:t>
            </a:r>
            <a:endParaRPr b="1"/>
          </a:p>
          <a:p>
            <a:pPr indent="0" lvl="0" marL="0" rtl="0" algn="l">
              <a:spcBef>
                <a:spcPts val="600"/>
              </a:spcBef>
              <a:spcAft>
                <a:spcPts val="0"/>
              </a:spcAft>
              <a:buNone/>
            </a:pPr>
            <a:r>
              <a:rPr lang="en" sz="1200"/>
              <a:t>Estimated total revenues from </a:t>
            </a:r>
            <a:br>
              <a:rPr lang="en" sz="1200"/>
            </a:br>
            <a:r>
              <a:rPr lang="en" sz="1200"/>
              <a:t>the 4 </a:t>
            </a:r>
            <a:r>
              <a:rPr lang="en" sz="1200"/>
              <a:t>shop</a:t>
            </a:r>
            <a:r>
              <a:rPr lang="en" sz="1200"/>
              <a:t>s in 2023</a:t>
            </a:r>
            <a:endParaRPr sz="1200"/>
          </a:p>
        </p:txBody>
      </p:sp>
      <p:sp>
        <p:nvSpPr>
          <p:cNvPr id="137" name="Google Shape;137;p20"/>
          <p:cNvSpPr txBox="1"/>
          <p:nvPr>
            <p:ph idx="3" type="body"/>
          </p:nvPr>
        </p:nvSpPr>
        <p:spPr>
          <a:xfrm>
            <a:off x="5953479" y="3200400"/>
            <a:ext cx="24300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11.9k </a:t>
            </a:r>
            <a:r>
              <a:rPr b="1" lang="en"/>
              <a:t>customer</a:t>
            </a:r>
            <a:endParaRPr b="1"/>
          </a:p>
          <a:p>
            <a:pPr indent="0" lvl="0" marL="0" rtl="0" algn="l">
              <a:spcBef>
                <a:spcPts val="600"/>
              </a:spcBef>
              <a:spcAft>
                <a:spcPts val="0"/>
              </a:spcAft>
              <a:buNone/>
            </a:pPr>
            <a:r>
              <a:rPr lang="en" sz="1200"/>
              <a:t>Estimate for the total </a:t>
            </a:r>
            <a:r>
              <a:rPr lang="en" sz="1200"/>
              <a:t>customer</a:t>
            </a:r>
            <a:r>
              <a:rPr lang="en" sz="1200"/>
              <a:t> base of the 4 </a:t>
            </a:r>
            <a:r>
              <a:rPr lang="en" sz="1200"/>
              <a:t>shop</a:t>
            </a:r>
            <a:r>
              <a:rPr lang="en" sz="1200"/>
              <a:t>s over 2022 and 2023</a:t>
            </a:r>
            <a:endParaRPr sz="1200"/>
          </a:p>
          <a:p>
            <a:pPr indent="0" lvl="0" marL="0" rtl="0" algn="l">
              <a:spcBef>
                <a:spcPts val="600"/>
              </a:spcBef>
              <a:spcAft>
                <a:spcPts val="0"/>
              </a:spcAft>
              <a:buNone/>
            </a:pPr>
            <a:r>
              <a:t/>
            </a:r>
            <a:endParaRPr sz="1200"/>
          </a:p>
        </p:txBody>
      </p:sp>
      <p:sp>
        <p:nvSpPr>
          <p:cNvPr id="138" name="Google Shape;138;p20"/>
          <p:cNvSpPr txBox="1"/>
          <p:nvPr>
            <p:ph idx="3" type="body"/>
          </p:nvPr>
        </p:nvSpPr>
        <p:spPr>
          <a:xfrm>
            <a:off x="3362679" y="3200400"/>
            <a:ext cx="24300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5</a:t>
            </a:r>
            <a:r>
              <a:rPr b="1" lang="en"/>
              <a:t>.3k customer</a:t>
            </a:r>
            <a:endParaRPr b="1"/>
          </a:p>
          <a:p>
            <a:pPr indent="0" lvl="0" marL="0" rtl="0" algn="l">
              <a:spcBef>
                <a:spcPts val="600"/>
              </a:spcBef>
              <a:spcAft>
                <a:spcPts val="0"/>
              </a:spcAft>
              <a:buNone/>
            </a:pPr>
            <a:r>
              <a:rPr lang="en" sz="1200"/>
              <a:t>Estimate for new customers signing up in the shop 1 and 2 during 2023</a:t>
            </a:r>
            <a:endParaRPr sz="1200"/>
          </a:p>
          <a:p>
            <a:pPr indent="0" lvl="0" marL="0" rtl="0" algn="l">
              <a:spcBef>
                <a:spcPts val="600"/>
              </a:spcBef>
              <a:spcAft>
                <a:spcPts val="0"/>
              </a:spcAft>
              <a:buNone/>
            </a:pPr>
            <a:r>
              <a:t/>
            </a:r>
            <a:endParaRPr sz="1200"/>
          </a:p>
        </p:txBody>
      </p:sp>
      <p:sp>
        <p:nvSpPr>
          <p:cNvPr id="139" name="Google Shape;139;p20"/>
          <p:cNvSpPr txBox="1"/>
          <p:nvPr>
            <p:ph idx="12" type="sldNum"/>
          </p:nvPr>
        </p:nvSpPr>
        <p:spPr>
          <a:xfrm>
            <a:off x="-75" y="0"/>
            <a:ext cx="669600" cy="114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40" name="Google Shape;140;p20"/>
          <p:cNvSpPr txBox="1"/>
          <p:nvPr>
            <p:ph idx="1" type="body"/>
          </p:nvPr>
        </p:nvSpPr>
        <p:spPr>
          <a:xfrm>
            <a:off x="3357000" y="1619250"/>
            <a:ext cx="24300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€ 2,971.7k</a:t>
            </a:r>
            <a:endParaRPr b="1"/>
          </a:p>
          <a:p>
            <a:pPr indent="0" lvl="0" marL="0" rtl="0" algn="l">
              <a:spcBef>
                <a:spcPts val="600"/>
              </a:spcBef>
              <a:spcAft>
                <a:spcPts val="0"/>
              </a:spcAft>
              <a:buNone/>
            </a:pPr>
            <a:r>
              <a:rPr lang="en" sz="1200"/>
              <a:t>Estimated revenues for existing </a:t>
            </a:r>
            <a:r>
              <a:rPr lang="en" sz="1200"/>
              <a:t>shop</a:t>
            </a:r>
            <a:r>
              <a:rPr lang="en" sz="1200"/>
              <a:t>s 1 and 2 in 2023</a:t>
            </a:r>
            <a:endParaRPr sz="1200"/>
          </a:p>
        </p:txBody>
      </p:sp>
      <p:sp>
        <p:nvSpPr>
          <p:cNvPr id="141" name="Google Shape;141;p20"/>
          <p:cNvSpPr txBox="1"/>
          <p:nvPr>
            <p:ph idx="2" type="body"/>
          </p:nvPr>
        </p:nvSpPr>
        <p:spPr>
          <a:xfrm>
            <a:off x="844427" y="3219450"/>
            <a:ext cx="24300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7.9k </a:t>
            </a:r>
            <a:r>
              <a:rPr b="1" lang="en"/>
              <a:t>customer</a:t>
            </a:r>
            <a:endParaRPr b="1"/>
          </a:p>
          <a:p>
            <a:pPr indent="0" lvl="0" marL="0" rtl="0" algn="l">
              <a:spcBef>
                <a:spcPts val="600"/>
              </a:spcBef>
              <a:spcAft>
                <a:spcPts val="0"/>
              </a:spcAft>
              <a:buNone/>
            </a:pPr>
            <a:r>
              <a:rPr lang="en" sz="1200"/>
              <a:t>Estimate for new </a:t>
            </a:r>
            <a:r>
              <a:rPr lang="en" sz="1200"/>
              <a:t>customer</a:t>
            </a:r>
            <a:r>
              <a:rPr lang="en" sz="1200"/>
              <a:t>s signing up in the 4 </a:t>
            </a:r>
            <a:r>
              <a:rPr lang="en" sz="1200"/>
              <a:t>shop</a:t>
            </a:r>
            <a:r>
              <a:rPr lang="en" sz="1200"/>
              <a:t>s during 2023</a:t>
            </a:r>
            <a:endParaRPr sz="1200"/>
          </a:p>
        </p:txBody>
      </p:sp>
      <p:sp>
        <p:nvSpPr>
          <p:cNvPr id="142" name="Google Shape;142;p20"/>
          <p:cNvSpPr txBox="1"/>
          <p:nvPr>
            <p:ph idx="2" type="body"/>
          </p:nvPr>
        </p:nvSpPr>
        <p:spPr>
          <a:xfrm>
            <a:off x="5953477" y="1619250"/>
            <a:ext cx="24300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€ 1,165.7k</a:t>
            </a:r>
            <a:endParaRPr b="1"/>
          </a:p>
          <a:p>
            <a:pPr indent="0" lvl="0" marL="0" rtl="0" algn="l">
              <a:spcBef>
                <a:spcPts val="600"/>
              </a:spcBef>
              <a:spcAft>
                <a:spcPts val="0"/>
              </a:spcAft>
              <a:buNone/>
            </a:pPr>
            <a:r>
              <a:rPr lang="en" sz="1200"/>
              <a:t>Estimated revenues for the planned </a:t>
            </a:r>
            <a:r>
              <a:rPr lang="en" sz="1200"/>
              <a:t>shop</a:t>
            </a:r>
            <a:r>
              <a:rPr lang="en" sz="1200"/>
              <a:t> 3 and 4 in 2023</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rimon template">
  <a:themeElements>
    <a:clrScheme name="Custom 347">
      <a:dk1>
        <a:srgbClr val="415665"/>
      </a:dk1>
      <a:lt1>
        <a:srgbClr val="FFFFFF"/>
      </a:lt1>
      <a:dk2>
        <a:srgbClr val="0DB7C4"/>
      </a:dk2>
      <a:lt2>
        <a:srgbClr val="F6F6F6"/>
      </a:lt2>
      <a:accent1>
        <a:srgbClr val="0A95B0"/>
      </a:accent1>
      <a:accent2>
        <a:srgbClr val="A7E5E9"/>
      </a:accent2>
      <a:accent3>
        <a:srgbClr val="A9D039"/>
      </a:accent3>
      <a:accent4>
        <a:srgbClr val="FFBC00"/>
      </a:accent4>
      <a:accent5>
        <a:srgbClr val="F24745"/>
      </a:accent5>
      <a:accent6>
        <a:srgbClr val="B3B3B3"/>
      </a:accent6>
      <a:hlink>
        <a:srgbClr val="0DB7C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