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ntonio Bold" charset="1" panose="02000803000000000000"/>
      <p:regular r:id="rId20"/>
    </p:embeddedFont>
    <p:embeddedFont>
      <p:font typeface="DM Sans Bold" charset="1" panose="00000000000000000000"/>
      <p:regular r:id="rId21"/>
    </p:embeddedFont>
    <p:embeddedFont>
      <p:font typeface="DM San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18.png" Type="http://schemas.openxmlformats.org/officeDocument/2006/relationships/image"/><Relationship Id="rId12" Target="../media/image1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06066">
            <a:off x="-106402" y="799042"/>
            <a:ext cx="13987511" cy="459317"/>
          </a:xfrm>
          <a:custGeom>
            <a:avLst/>
            <a:gdLst/>
            <a:ahLst/>
            <a:cxnLst/>
            <a:rect r="r" b="b" t="t" l="l"/>
            <a:pathLst>
              <a:path h="459317" w="13987511">
                <a:moveTo>
                  <a:pt x="0" y="0"/>
                </a:moveTo>
                <a:lnTo>
                  <a:pt x="13987511" y="0"/>
                </a:lnTo>
                <a:lnTo>
                  <a:pt x="13987511" y="459316"/>
                </a:lnTo>
                <a:lnTo>
                  <a:pt x="0" y="459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91704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816113">
            <a:off x="3070478" y="-2419498"/>
            <a:ext cx="17273081" cy="4404996"/>
            <a:chOff x="0" y="0"/>
            <a:chExt cx="4549289" cy="11601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9289" cy="1160164"/>
            </a:xfrm>
            <a:custGeom>
              <a:avLst/>
              <a:gdLst/>
              <a:ahLst/>
              <a:cxnLst/>
              <a:rect r="r" b="b" t="t" l="l"/>
              <a:pathLst>
                <a:path h="1160164" w="4549289">
                  <a:moveTo>
                    <a:pt x="8964" y="0"/>
                  </a:moveTo>
                  <a:lnTo>
                    <a:pt x="4540324" y="0"/>
                  </a:lnTo>
                  <a:cubicBezTo>
                    <a:pt x="4542702" y="0"/>
                    <a:pt x="4544982" y="944"/>
                    <a:pt x="4546663" y="2626"/>
                  </a:cubicBezTo>
                  <a:cubicBezTo>
                    <a:pt x="4548344" y="4307"/>
                    <a:pt x="4549289" y="6587"/>
                    <a:pt x="4549289" y="8964"/>
                  </a:cubicBezTo>
                  <a:lnTo>
                    <a:pt x="4549289" y="1151199"/>
                  </a:lnTo>
                  <a:cubicBezTo>
                    <a:pt x="4549289" y="1153577"/>
                    <a:pt x="4548344" y="1155857"/>
                    <a:pt x="4546663" y="1157538"/>
                  </a:cubicBezTo>
                  <a:cubicBezTo>
                    <a:pt x="4544982" y="1159219"/>
                    <a:pt x="4542702" y="1160164"/>
                    <a:pt x="4540324" y="1160164"/>
                  </a:cubicBezTo>
                  <a:lnTo>
                    <a:pt x="8964" y="1160164"/>
                  </a:lnTo>
                  <a:cubicBezTo>
                    <a:pt x="6587" y="1160164"/>
                    <a:pt x="4307" y="1159219"/>
                    <a:pt x="2626" y="1157538"/>
                  </a:cubicBezTo>
                  <a:cubicBezTo>
                    <a:pt x="944" y="1155857"/>
                    <a:pt x="0" y="1153577"/>
                    <a:pt x="0" y="1151199"/>
                  </a:cubicBezTo>
                  <a:lnTo>
                    <a:pt x="0" y="8964"/>
                  </a:lnTo>
                  <a:cubicBezTo>
                    <a:pt x="0" y="6587"/>
                    <a:pt x="944" y="4307"/>
                    <a:pt x="2626" y="2626"/>
                  </a:cubicBezTo>
                  <a:cubicBezTo>
                    <a:pt x="4307" y="944"/>
                    <a:pt x="6587" y="0"/>
                    <a:pt x="8964" y="0"/>
                  </a:cubicBezTo>
                  <a:close/>
                </a:path>
              </a:pathLst>
            </a:custGeom>
            <a:solidFill>
              <a:srgbClr val="FFAE1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549289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1164851">
            <a:off x="4894913" y="-2926505"/>
            <a:ext cx="15422836" cy="4404996"/>
            <a:chOff x="0" y="0"/>
            <a:chExt cx="4061981" cy="11601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1982" cy="1160164"/>
            </a:xfrm>
            <a:custGeom>
              <a:avLst/>
              <a:gdLst/>
              <a:ahLst/>
              <a:cxnLst/>
              <a:rect r="r" b="b" t="t" l="l"/>
              <a:pathLst>
                <a:path h="1160164" w="4061982">
                  <a:moveTo>
                    <a:pt x="10040" y="0"/>
                  </a:moveTo>
                  <a:lnTo>
                    <a:pt x="4051942" y="0"/>
                  </a:lnTo>
                  <a:cubicBezTo>
                    <a:pt x="4057487" y="0"/>
                    <a:pt x="4061982" y="4495"/>
                    <a:pt x="4061982" y="10040"/>
                  </a:cubicBezTo>
                  <a:lnTo>
                    <a:pt x="4061982" y="1150124"/>
                  </a:lnTo>
                  <a:cubicBezTo>
                    <a:pt x="4061982" y="1152787"/>
                    <a:pt x="4060924" y="1155340"/>
                    <a:pt x="4059041" y="1157223"/>
                  </a:cubicBezTo>
                  <a:cubicBezTo>
                    <a:pt x="4057158" y="1159106"/>
                    <a:pt x="4054604" y="1160164"/>
                    <a:pt x="4051942" y="1160164"/>
                  </a:cubicBezTo>
                  <a:lnTo>
                    <a:pt x="10040" y="1160164"/>
                  </a:lnTo>
                  <a:cubicBezTo>
                    <a:pt x="4495" y="1160164"/>
                    <a:pt x="0" y="1155669"/>
                    <a:pt x="0" y="1150124"/>
                  </a:cubicBezTo>
                  <a:lnTo>
                    <a:pt x="0" y="10040"/>
                  </a:lnTo>
                  <a:cubicBezTo>
                    <a:pt x="0" y="4495"/>
                    <a:pt x="4495" y="0"/>
                    <a:pt x="10040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198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true" rot="0">
            <a:off x="10669068" y="1997816"/>
            <a:ext cx="8026857" cy="8344726"/>
          </a:xfrm>
          <a:custGeom>
            <a:avLst/>
            <a:gdLst/>
            <a:ahLst/>
            <a:cxnLst/>
            <a:rect r="r" b="b" t="t" l="l"/>
            <a:pathLst>
              <a:path h="8344726" w="8026857">
                <a:moveTo>
                  <a:pt x="8026857" y="8344727"/>
                </a:moveTo>
                <a:lnTo>
                  <a:pt x="0" y="8344727"/>
                </a:lnTo>
                <a:lnTo>
                  <a:pt x="0" y="0"/>
                </a:lnTo>
                <a:lnTo>
                  <a:pt x="8026857" y="0"/>
                </a:lnTo>
                <a:lnTo>
                  <a:pt x="8026857" y="8344727"/>
                </a:lnTo>
                <a:close/>
              </a:path>
            </a:pathLst>
          </a:custGeom>
          <a:blipFill>
            <a:blip r:embed="rId3"/>
            <a:stretch>
              <a:fillRect l="-3930" t="-30692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952787" y="2251522"/>
            <a:ext cx="7685988" cy="8444472"/>
            <a:chOff x="0" y="0"/>
            <a:chExt cx="1190761" cy="13082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90761" cy="1308270"/>
            </a:xfrm>
            <a:custGeom>
              <a:avLst/>
              <a:gdLst/>
              <a:ahLst/>
              <a:cxnLst/>
              <a:rect r="r" b="b" t="t" l="l"/>
              <a:pathLst>
                <a:path h="1308270" w="1190761">
                  <a:moveTo>
                    <a:pt x="20146" y="0"/>
                  </a:moveTo>
                  <a:lnTo>
                    <a:pt x="1170615" y="0"/>
                  </a:lnTo>
                  <a:cubicBezTo>
                    <a:pt x="1175958" y="0"/>
                    <a:pt x="1181082" y="2122"/>
                    <a:pt x="1184860" y="5900"/>
                  </a:cubicBezTo>
                  <a:cubicBezTo>
                    <a:pt x="1188638" y="9679"/>
                    <a:pt x="1190761" y="14803"/>
                    <a:pt x="1190761" y="20146"/>
                  </a:cubicBezTo>
                  <a:lnTo>
                    <a:pt x="1190761" y="1288124"/>
                  </a:lnTo>
                  <a:cubicBezTo>
                    <a:pt x="1190761" y="1293467"/>
                    <a:pt x="1188638" y="1298591"/>
                    <a:pt x="1184860" y="1302369"/>
                  </a:cubicBezTo>
                  <a:cubicBezTo>
                    <a:pt x="1181082" y="1306147"/>
                    <a:pt x="1175958" y="1308270"/>
                    <a:pt x="1170615" y="1308270"/>
                  </a:cubicBezTo>
                  <a:lnTo>
                    <a:pt x="20146" y="1308270"/>
                  </a:lnTo>
                  <a:cubicBezTo>
                    <a:pt x="14803" y="1308270"/>
                    <a:pt x="9679" y="1306147"/>
                    <a:pt x="5900" y="1302369"/>
                  </a:cubicBezTo>
                  <a:cubicBezTo>
                    <a:pt x="2122" y="1298591"/>
                    <a:pt x="0" y="1293467"/>
                    <a:pt x="0" y="1288124"/>
                  </a:cubicBezTo>
                  <a:lnTo>
                    <a:pt x="0" y="20146"/>
                  </a:lnTo>
                  <a:cubicBezTo>
                    <a:pt x="0" y="14803"/>
                    <a:pt x="2122" y="9679"/>
                    <a:pt x="5900" y="5900"/>
                  </a:cubicBezTo>
                  <a:cubicBezTo>
                    <a:pt x="9679" y="2122"/>
                    <a:pt x="14803" y="0"/>
                    <a:pt x="20146" y="0"/>
                  </a:cubicBezTo>
                  <a:close/>
                </a:path>
              </a:pathLst>
            </a:custGeom>
            <a:blipFill>
              <a:blip r:embed="rId4"/>
              <a:stretch>
                <a:fillRect l="-32530" t="0" r="-32530" b="0"/>
              </a:stretch>
            </a:blipFill>
            <a:ln w="238125" cap="sq">
              <a:solidFill>
                <a:srgbClr val="FFFFFF"/>
              </a:solidFill>
              <a:prstDash val="solid"/>
              <a:miter/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5025990" y="388633"/>
            <a:ext cx="687486" cy="1946863"/>
          </a:xfrm>
          <a:custGeom>
            <a:avLst/>
            <a:gdLst/>
            <a:ahLst/>
            <a:cxnLst/>
            <a:rect r="r" b="b" t="t" l="l"/>
            <a:pathLst>
              <a:path h="1946863" w="687486">
                <a:moveTo>
                  <a:pt x="0" y="0"/>
                </a:moveTo>
                <a:lnTo>
                  <a:pt x="687487" y="0"/>
                </a:lnTo>
                <a:lnTo>
                  <a:pt x="687487" y="1946863"/>
                </a:lnTo>
                <a:lnTo>
                  <a:pt x="0" y="19468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143539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05253" y="5822071"/>
            <a:ext cx="8518100" cy="1484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86"/>
              </a:lnSpc>
            </a:pPr>
            <a:r>
              <a:rPr lang="en-US" b="true" sz="10957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848717"/>
            <a:ext cx="8967334" cy="1903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53"/>
              </a:lnSpc>
            </a:pPr>
            <a:r>
              <a:rPr lang="en-US" b="true" sz="14032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E-COMMERCE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5246460" y="8642847"/>
            <a:ext cx="4169399" cy="823337"/>
            <a:chOff x="0" y="0"/>
            <a:chExt cx="1253430" cy="2475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53430" cy="247517"/>
            </a:xfrm>
            <a:custGeom>
              <a:avLst/>
              <a:gdLst/>
              <a:ahLst/>
              <a:cxnLst/>
              <a:rect r="r" b="b" t="t" l="l"/>
              <a:pathLst>
                <a:path h="247517" w="1253430">
                  <a:moveTo>
                    <a:pt x="18568" y="0"/>
                  </a:moveTo>
                  <a:lnTo>
                    <a:pt x="1234862" y="0"/>
                  </a:lnTo>
                  <a:cubicBezTo>
                    <a:pt x="1239786" y="0"/>
                    <a:pt x="1244509" y="1956"/>
                    <a:pt x="1247992" y="5439"/>
                  </a:cubicBezTo>
                  <a:cubicBezTo>
                    <a:pt x="1251474" y="8921"/>
                    <a:pt x="1253430" y="13644"/>
                    <a:pt x="1253430" y="18568"/>
                  </a:cubicBezTo>
                  <a:lnTo>
                    <a:pt x="1253430" y="228948"/>
                  </a:lnTo>
                  <a:cubicBezTo>
                    <a:pt x="1253430" y="233873"/>
                    <a:pt x="1251474" y="238596"/>
                    <a:pt x="1247992" y="242078"/>
                  </a:cubicBezTo>
                  <a:cubicBezTo>
                    <a:pt x="1244509" y="245560"/>
                    <a:pt x="1239786" y="247517"/>
                    <a:pt x="1234862" y="247517"/>
                  </a:cubicBezTo>
                  <a:lnTo>
                    <a:pt x="18568" y="247517"/>
                  </a:lnTo>
                  <a:cubicBezTo>
                    <a:pt x="13644" y="247517"/>
                    <a:pt x="8921" y="245560"/>
                    <a:pt x="5439" y="242078"/>
                  </a:cubicBezTo>
                  <a:cubicBezTo>
                    <a:pt x="1956" y="238596"/>
                    <a:pt x="0" y="233873"/>
                    <a:pt x="0" y="228948"/>
                  </a:cubicBezTo>
                  <a:lnTo>
                    <a:pt x="0" y="18568"/>
                  </a:lnTo>
                  <a:cubicBezTo>
                    <a:pt x="0" y="13644"/>
                    <a:pt x="1956" y="8921"/>
                    <a:pt x="5439" y="5439"/>
                  </a:cubicBezTo>
                  <a:cubicBezTo>
                    <a:pt x="8921" y="1956"/>
                    <a:pt x="13644" y="0"/>
                    <a:pt x="1856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53430" cy="285617"/>
            </a:xfrm>
            <a:prstGeom prst="rect">
              <a:avLst/>
            </a:prstGeom>
          </p:spPr>
          <p:txBody>
            <a:bodyPr anchor="ctr" rtlCol="false" tIns="46094" lIns="46094" bIns="46094" rIns="4609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14425" y="8643077"/>
            <a:ext cx="4588448" cy="823337"/>
            <a:chOff x="0" y="0"/>
            <a:chExt cx="1379407" cy="24751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79407" cy="247517"/>
            </a:xfrm>
            <a:custGeom>
              <a:avLst/>
              <a:gdLst/>
              <a:ahLst/>
              <a:cxnLst/>
              <a:rect r="r" b="b" t="t" l="l"/>
              <a:pathLst>
                <a:path h="247517" w="1379407">
                  <a:moveTo>
                    <a:pt x="16873" y="0"/>
                  </a:moveTo>
                  <a:lnTo>
                    <a:pt x="1362535" y="0"/>
                  </a:lnTo>
                  <a:cubicBezTo>
                    <a:pt x="1371853" y="0"/>
                    <a:pt x="1379407" y="7554"/>
                    <a:pt x="1379407" y="16873"/>
                  </a:cubicBezTo>
                  <a:lnTo>
                    <a:pt x="1379407" y="230644"/>
                  </a:lnTo>
                  <a:cubicBezTo>
                    <a:pt x="1379407" y="235119"/>
                    <a:pt x="1377630" y="239410"/>
                    <a:pt x="1374466" y="242575"/>
                  </a:cubicBezTo>
                  <a:cubicBezTo>
                    <a:pt x="1371301" y="245739"/>
                    <a:pt x="1367010" y="247517"/>
                    <a:pt x="1362535" y="247517"/>
                  </a:cubicBezTo>
                  <a:lnTo>
                    <a:pt x="16873" y="247517"/>
                  </a:lnTo>
                  <a:cubicBezTo>
                    <a:pt x="12398" y="247517"/>
                    <a:pt x="8106" y="245739"/>
                    <a:pt x="4942" y="242575"/>
                  </a:cubicBezTo>
                  <a:cubicBezTo>
                    <a:pt x="1778" y="239410"/>
                    <a:pt x="0" y="235119"/>
                    <a:pt x="0" y="230644"/>
                  </a:cubicBezTo>
                  <a:lnTo>
                    <a:pt x="0" y="16873"/>
                  </a:lnTo>
                  <a:cubicBezTo>
                    <a:pt x="0" y="7554"/>
                    <a:pt x="7554" y="0"/>
                    <a:pt x="1687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BF1C">
                    <a:alpha val="100000"/>
                  </a:srgbClr>
                </a:gs>
                <a:gs pos="100000">
                  <a:srgbClr val="FFAA00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79407" cy="285617"/>
            </a:xfrm>
            <a:prstGeom prst="rect">
              <a:avLst/>
            </a:prstGeom>
          </p:spPr>
          <p:txBody>
            <a:bodyPr anchor="ctr" rtlCol="false" tIns="46094" lIns="46094" bIns="46094" rIns="4609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03079" y="8755847"/>
            <a:ext cx="4211140" cy="53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5"/>
              </a:lnSpc>
              <a:spcBef>
                <a:spcPct val="0"/>
              </a:spcBef>
            </a:pPr>
            <a:r>
              <a:rPr lang="en-US" b="true" sz="3089">
                <a:solidFill>
                  <a:srgbClr val="012047"/>
                </a:solidFill>
                <a:latin typeface="DM Sans Bold"/>
                <a:ea typeface="DM Sans Bold"/>
                <a:cs typeface="DM Sans Bold"/>
                <a:sym typeface="DM Sans Bold"/>
              </a:rPr>
              <a:t>MOATAZ ELMESMARY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58054" y="8755847"/>
            <a:ext cx="3528582" cy="531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5"/>
              </a:lnSpc>
              <a:spcBef>
                <a:spcPct val="0"/>
              </a:spcBef>
            </a:pPr>
            <a:r>
              <a:rPr lang="en-US" b="true" sz="3089">
                <a:solidFill>
                  <a:srgbClr val="012047"/>
                </a:solidFill>
                <a:latin typeface="DM Sans Bold"/>
                <a:ea typeface="DM Sans Bold"/>
                <a:cs typeface="DM Sans Bold"/>
                <a:sym typeface="DM Sans Bold"/>
              </a:rPr>
              <a:t>12 JULY, 2025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85769" y="7506293"/>
            <a:ext cx="7890781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Case Study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519375" y="-105972"/>
            <a:ext cx="8284315" cy="8612379"/>
          </a:xfrm>
          <a:custGeom>
            <a:avLst/>
            <a:gdLst/>
            <a:ahLst/>
            <a:cxnLst/>
            <a:rect r="r" b="b" t="t" l="l"/>
            <a:pathLst>
              <a:path h="8612379" w="8284315">
                <a:moveTo>
                  <a:pt x="8284314" y="0"/>
                </a:moveTo>
                <a:lnTo>
                  <a:pt x="0" y="0"/>
                </a:lnTo>
                <a:lnTo>
                  <a:pt x="0" y="8612380"/>
                </a:lnTo>
                <a:lnTo>
                  <a:pt x="8284314" y="8612380"/>
                </a:lnTo>
                <a:lnTo>
                  <a:pt x="8284314" y="0"/>
                </a:lnTo>
                <a:close/>
              </a:path>
            </a:pathLst>
          </a:custGeom>
          <a:blipFill>
            <a:blip r:embed="rId2"/>
            <a:stretch>
              <a:fillRect l="-3930" t="-3069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14856">
            <a:off x="-696889" y="7769522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419690">
            <a:off x="-438202" y="8469725"/>
            <a:ext cx="21749377" cy="4404996"/>
            <a:chOff x="0" y="0"/>
            <a:chExt cx="5728231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119" y="0"/>
                  </a:moveTo>
                  <a:lnTo>
                    <a:pt x="5721112" y="0"/>
                  </a:lnTo>
                  <a:cubicBezTo>
                    <a:pt x="5725044" y="0"/>
                    <a:pt x="5728231" y="3187"/>
                    <a:pt x="5728231" y="7119"/>
                  </a:cubicBezTo>
                  <a:lnTo>
                    <a:pt x="5728231" y="1153044"/>
                  </a:lnTo>
                  <a:cubicBezTo>
                    <a:pt x="5728231" y="1154933"/>
                    <a:pt x="5727481" y="1156743"/>
                    <a:pt x="5726146" y="1158078"/>
                  </a:cubicBezTo>
                  <a:cubicBezTo>
                    <a:pt x="5724811" y="1159414"/>
                    <a:pt x="5723000" y="1160164"/>
                    <a:pt x="5721112" y="1160164"/>
                  </a:cubicBezTo>
                  <a:lnTo>
                    <a:pt x="7119" y="1160164"/>
                  </a:lnTo>
                  <a:cubicBezTo>
                    <a:pt x="3187" y="1160164"/>
                    <a:pt x="0" y="1156976"/>
                    <a:pt x="0" y="1153044"/>
                  </a:cubicBezTo>
                  <a:lnTo>
                    <a:pt x="0" y="7119"/>
                  </a:lnTo>
                  <a:cubicBezTo>
                    <a:pt x="0" y="3187"/>
                    <a:pt x="3187" y="0"/>
                    <a:pt x="7119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577987"/>
            <a:ext cx="15906873" cy="8709013"/>
          </a:xfrm>
          <a:custGeom>
            <a:avLst/>
            <a:gdLst/>
            <a:ahLst/>
            <a:cxnLst/>
            <a:rect r="r" b="b" t="t" l="l"/>
            <a:pathLst>
              <a:path h="8709013" w="15906873">
                <a:moveTo>
                  <a:pt x="0" y="0"/>
                </a:moveTo>
                <a:lnTo>
                  <a:pt x="15906873" y="0"/>
                </a:lnTo>
                <a:lnTo>
                  <a:pt x="15906873" y="8709013"/>
                </a:lnTo>
                <a:lnTo>
                  <a:pt x="0" y="87090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1806" y="314325"/>
            <a:ext cx="14705327" cy="127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25"/>
              </a:lnSpc>
            </a:pPr>
            <a:r>
              <a:rPr lang="en-US" b="true" sz="8706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KEY INSIGHTS FROM THE VISUALS: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519375" y="-105972"/>
            <a:ext cx="8284315" cy="8612379"/>
          </a:xfrm>
          <a:custGeom>
            <a:avLst/>
            <a:gdLst/>
            <a:ahLst/>
            <a:cxnLst/>
            <a:rect r="r" b="b" t="t" l="l"/>
            <a:pathLst>
              <a:path h="8612379" w="8284315">
                <a:moveTo>
                  <a:pt x="8284314" y="0"/>
                </a:moveTo>
                <a:lnTo>
                  <a:pt x="0" y="0"/>
                </a:lnTo>
                <a:lnTo>
                  <a:pt x="0" y="8612380"/>
                </a:lnTo>
                <a:lnTo>
                  <a:pt x="8284314" y="8612380"/>
                </a:lnTo>
                <a:lnTo>
                  <a:pt x="8284314" y="0"/>
                </a:lnTo>
                <a:close/>
              </a:path>
            </a:pathLst>
          </a:custGeom>
          <a:blipFill>
            <a:blip r:embed="rId2"/>
            <a:stretch>
              <a:fillRect l="-3930" t="-3069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14856">
            <a:off x="-696889" y="7769522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10680566">
            <a:off x="-317154" y="8138472"/>
            <a:ext cx="21975268" cy="5604152"/>
            <a:chOff x="0" y="0"/>
            <a:chExt cx="4549289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9289" cy="1160164"/>
            </a:xfrm>
            <a:custGeom>
              <a:avLst/>
              <a:gdLst/>
              <a:ahLst/>
              <a:cxnLst/>
              <a:rect r="r" b="b" t="t" l="l"/>
              <a:pathLst>
                <a:path h="1160164" w="4549289">
                  <a:moveTo>
                    <a:pt x="7046" y="0"/>
                  </a:moveTo>
                  <a:lnTo>
                    <a:pt x="4542243" y="0"/>
                  </a:lnTo>
                  <a:cubicBezTo>
                    <a:pt x="4544111" y="0"/>
                    <a:pt x="4545904" y="742"/>
                    <a:pt x="4547225" y="2064"/>
                  </a:cubicBezTo>
                  <a:cubicBezTo>
                    <a:pt x="4548546" y="3385"/>
                    <a:pt x="4549289" y="5177"/>
                    <a:pt x="4549289" y="7046"/>
                  </a:cubicBezTo>
                  <a:lnTo>
                    <a:pt x="4549289" y="1153118"/>
                  </a:lnTo>
                  <a:cubicBezTo>
                    <a:pt x="4549289" y="1154986"/>
                    <a:pt x="4548546" y="1156778"/>
                    <a:pt x="4547225" y="1158100"/>
                  </a:cubicBezTo>
                  <a:cubicBezTo>
                    <a:pt x="4545904" y="1159421"/>
                    <a:pt x="4544111" y="1160164"/>
                    <a:pt x="4542243" y="1160164"/>
                  </a:cubicBezTo>
                  <a:lnTo>
                    <a:pt x="7046" y="1160164"/>
                  </a:lnTo>
                  <a:cubicBezTo>
                    <a:pt x="3155" y="1160164"/>
                    <a:pt x="0" y="1157009"/>
                    <a:pt x="0" y="1153118"/>
                  </a:cubicBezTo>
                  <a:lnTo>
                    <a:pt x="0" y="7046"/>
                  </a:lnTo>
                  <a:cubicBezTo>
                    <a:pt x="0" y="3155"/>
                    <a:pt x="3155" y="0"/>
                    <a:pt x="7046" y="0"/>
                  </a:cubicBezTo>
                  <a:close/>
                </a:path>
              </a:pathLst>
            </a:custGeom>
            <a:solidFill>
              <a:srgbClr val="FFAE1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49289" cy="1198264"/>
            </a:xfrm>
            <a:prstGeom prst="rect">
              <a:avLst/>
            </a:prstGeom>
          </p:spPr>
          <p:txBody>
            <a:bodyPr anchor="ctr" rtlCol="false" tIns="64629" lIns="64629" bIns="64629" rIns="6462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19690">
            <a:off x="-438202" y="8469725"/>
            <a:ext cx="21749377" cy="4404996"/>
            <a:chOff x="0" y="0"/>
            <a:chExt cx="5728231" cy="11601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119" y="0"/>
                  </a:moveTo>
                  <a:lnTo>
                    <a:pt x="5721112" y="0"/>
                  </a:lnTo>
                  <a:cubicBezTo>
                    <a:pt x="5725044" y="0"/>
                    <a:pt x="5728231" y="3187"/>
                    <a:pt x="5728231" y="7119"/>
                  </a:cubicBezTo>
                  <a:lnTo>
                    <a:pt x="5728231" y="1153044"/>
                  </a:lnTo>
                  <a:cubicBezTo>
                    <a:pt x="5728231" y="1154933"/>
                    <a:pt x="5727481" y="1156743"/>
                    <a:pt x="5726146" y="1158078"/>
                  </a:cubicBezTo>
                  <a:cubicBezTo>
                    <a:pt x="5724811" y="1159414"/>
                    <a:pt x="5723000" y="1160164"/>
                    <a:pt x="5721112" y="1160164"/>
                  </a:cubicBezTo>
                  <a:lnTo>
                    <a:pt x="7119" y="1160164"/>
                  </a:lnTo>
                  <a:cubicBezTo>
                    <a:pt x="3187" y="1160164"/>
                    <a:pt x="0" y="1156976"/>
                    <a:pt x="0" y="1153044"/>
                  </a:cubicBezTo>
                  <a:lnTo>
                    <a:pt x="0" y="7119"/>
                  </a:lnTo>
                  <a:cubicBezTo>
                    <a:pt x="0" y="3187"/>
                    <a:pt x="3187" y="0"/>
                    <a:pt x="7119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5786560" y="8285274"/>
            <a:ext cx="687200" cy="1946053"/>
          </a:xfrm>
          <a:custGeom>
            <a:avLst/>
            <a:gdLst/>
            <a:ahLst/>
            <a:cxnLst/>
            <a:rect r="r" b="b" t="t" l="l"/>
            <a:pathLst>
              <a:path h="1946053" w="687200">
                <a:moveTo>
                  <a:pt x="0" y="0"/>
                </a:moveTo>
                <a:lnTo>
                  <a:pt x="687200" y="0"/>
                </a:lnTo>
                <a:lnTo>
                  <a:pt x="687200" y="1946052"/>
                </a:lnTo>
                <a:lnTo>
                  <a:pt x="0" y="1946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43539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1806" y="314325"/>
            <a:ext cx="15121873" cy="127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25"/>
              </a:lnSpc>
            </a:pPr>
            <a:r>
              <a:rPr lang="en-US" b="true" sz="8706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RECOMMENDATIONS: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1806" y="2762360"/>
            <a:ext cx="17626311" cy="4780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8"/>
              </a:lnSpc>
            </a:pPr>
            <a:r>
              <a:rPr lang="en-US" sz="302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Recommendations:</a:t>
            </a:r>
          </a:p>
          <a:p>
            <a:pPr algn="just" marL="653589" indent="-326795" lvl="1">
              <a:lnSpc>
                <a:spcPts val="4238"/>
              </a:lnSpc>
              <a:buFont typeface="Arial"/>
              <a:buChar char="•"/>
            </a:pPr>
            <a:r>
              <a:rPr lang="en-US" b="true" sz="30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Improve delivery on-time rate (</a:t>
            </a:r>
            <a:r>
              <a:rPr lang="en-US" b="true" sz="3027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currently 50%</a:t>
            </a:r>
            <a:r>
              <a:rPr lang="en-US" b="true" sz="30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) through better logistics scheduling or partner SLAs.</a:t>
            </a:r>
          </a:p>
          <a:p>
            <a:pPr algn="just" marL="653589" indent="-326795" lvl="1">
              <a:lnSpc>
                <a:spcPts val="4238"/>
              </a:lnSpc>
              <a:buFont typeface="Arial"/>
              <a:buChar char="•"/>
            </a:pPr>
            <a:r>
              <a:rPr lang="en-US" b="true" sz="30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Focus on improving </a:t>
            </a:r>
            <a:r>
              <a:rPr lang="en-US" b="true" sz="3027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Call Center</a:t>
            </a:r>
            <a:r>
              <a:rPr lang="en-US" b="true" sz="30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delivery performance, as it has high volume but potential delay issues.</a:t>
            </a:r>
          </a:p>
          <a:p>
            <a:pPr algn="just" marL="653589" indent="-326795" lvl="1">
              <a:lnSpc>
                <a:spcPts val="4238"/>
              </a:lnSpc>
              <a:buFont typeface="Arial"/>
              <a:buChar char="•"/>
            </a:pPr>
            <a:r>
              <a:rPr lang="en-US" b="true" sz="30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Explore AI-based demand forecasting for top categories like Electronics to optimize stock.</a:t>
            </a:r>
          </a:p>
          <a:p>
            <a:pPr algn="just" marL="653589" indent="-326795" lvl="1">
              <a:lnSpc>
                <a:spcPts val="4238"/>
              </a:lnSpc>
              <a:buFont typeface="Arial"/>
              <a:buChar char="•"/>
            </a:pPr>
            <a:r>
              <a:rPr lang="en-US" b="true" sz="30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Investigate performance gaps in </a:t>
            </a:r>
            <a:r>
              <a:rPr lang="en-US" b="true" sz="3027">
                <a:solidFill>
                  <a:srgbClr val="BFBFBF"/>
                </a:solidFill>
                <a:latin typeface="DM Sans Bold"/>
                <a:ea typeface="DM Sans Bold"/>
                <a:cs typeface="DM Sans Bold"/>
                <a:sym typeface="DM Sans Bold"/>
              </a:rPr>
              <a:t>Bosta's fulfillment</a:t>
            </a:r>
            <a:r>
              <a:rPr lang="en-US" b="true" sz="30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and delivery timelines.</a:t>
            </a:r>
          </a:p>
          <a:p>
            <a:pPr algn="just" marL="653589" indent="-326795" lvl="1">
              <a:lnSpc>
                <a:spcPts val="4238"/>
              </a:lnSpc>
              <a:buFont typeface="Arial"/>
              <a:buChar char="•"/>
            </a:pPr>
            <a:r>
              <a:rPr lang="en-US" b="true" sz="30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Leverage the strong </a:t>
            </a:r>
            <a:r>
              <a:rPr lang="en-US" b="true" sz="3027">
                <a:solidFill>
                  <a:srgbClr val="BFBFBF"/>
                </a:solidFill>
                <a:latin typeface="DM Sans Bold"/>
                <a:ea typeface="DM Sans Bold"/>
                <a:cs typeface="DM Sans Bold"/>
                <a:sym typeface="DM Sans Bold"/>
              </a:rPr>
              <a:t>Wallet</a:t>
            </a:r>
            <a:r>
              <a:rPr lang="en-US" b="true" sz="30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usage with targeted loyalty programs or cashback offers.</a:t>
            </a:r>
          </a:p>
          <a:p>
            <a:pPr algn="just">
              <a:lnSpc>
                <a:spcPts val="423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519375" y="-105972"/>
            <a:ext cx="8284315" cy="8612379"/>
          </a:xfrm>
          <a:custGeom>
            <a:avLst/>
            <a:gdLst/>
            <a:ahLst/>
            <a:cxnLst/>
            <a:rect r="r" b="b" t="t" l="l"/>
            <a:pathLst>
              <a:path h="8612379" w="8284315">
                <a:moveTo>
                  <a:pt x="8284314" y="0"/>
                </a:moveTo>
                <a:lnTo>
                  <a:pt x="0" y="0"/>
                </a:lnTo>
                <a:lnTo>
                  <a:pt x="0" y="8612380"/>
                </a:lnTo>
                <a:lnTo>
                  <a:pt x="8284314" y="8612380"/>
                </a:lnTo>
                <a:lnTo>
                  <a:pt x="8284314" y="0"/>
                </a:lnTo>
                <a:close/>
              </a:path>
            </a:pathLst>
          </a:custGeom>
          <a:blipFill>
            <a:blip r:embed="rId2"/>
            <a:stretch>
              <a:fillRect l="-3930" t="-3069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14856">
            <a:off x="-696889" y="7769522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419690">
            <a:off x="-438202" y="8469725"/>
            <a:ext cx="21749377" cy="4404996"/>
            <a:chOff x="0" y="0"/>
            <a:chExt cx="5728231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119" y="0"/>
                  </a:moveTo>
                  <a:lnTo>
                    <a:pt x="5721112" y="0"/>
                  </a:lnTo>
                  <a:cubicBezTo>
                    <a:pt x="5725044" y="0"/>
                    <a:pt x="5728231" y="3187"/>
                    <a:pt x="5728231" y="7119"/>
                  </a:cubicBezTo>
                  <a:lnTo>
                    <a:pt x="5728231" y="1153044"/>
                  </a:lnTo>
                  <a:cubicBezTo>
                    <a:pt x="5728231" y="1154933"/>
                    <a:pt x="5727481" y="1156743"/>
                    <a:pt x="5726146" y="1158078"/>
                  </a:cubicBezTo>
                  <a:cubicBezTo>
                    <a:pt x="5724811" y="1159414"/>
                    <a:pt x="5723000" y="1160164"/>
                    <a:pt x="5721112" y="1160164"/>
                  </a:cubicBezTo>
                  <a:lnTo>
                    <a:pt x="7119" y="1160164"/>
                  </a:lnTo>
                  <a:cubicBezTo>
                    <a:pt x="3187" y="1160164"/>
                    <a:pt x="0" y="1156976"/>
                    <a:pt x="0" y="1153044"/>
                  </a:cubicBezTo>
                  <a:lnTo>
                    <a:pt x="0" y="7119"/>
                  </a:lnTo>
                  <a:cubicBezTo>
                    <a:pt x="0" y="3187"/>
                    <a:pt x="3187" y="0"/>
                    <a:pt x="7119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51806" y="1590344"/>
            <a:ext cx="15599382" cy="8696656"/>
          </a:xfrm>
          <a:custGeom>
            <a:avLst/>
            <a:gdLst/>
            <a:ahLst/>
            <a:cxnLst/>
            <a:rect r="r" b="b" t="t" l="l"/>
            <a:pathLst>
              <a:path h="8696656" w="15599382">
                <a:moveTo>
                  <a:pt x="0" y="0"/>
                </a:moveTo>
                <a:lnTo>
                  <a:pt x="15599383" y="0"/>
                </a:lnTo>
                <a:lnTo>
                  <a:pt x="15599383" y="8696656"/>
                </a:lnTo>
                <a:lnTo>
                  <a:pt x="0" y="8696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1806" y="314325"/>
            <a:ext cx="14705327" cy="127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25"/>
              </a:lnSpc>
            </a:pPr>
            <a:r>
              <a:rPr lang="en-US" b="true" sz="8706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NAVIGATION?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519375" y="-105972"/>
            <a:ext cx="8284315" cy="8612379"/>
          </a:xfrm>
          <a:custGeom>
            <a:avLst/>
            <a:gdLst/>
            <a:ahLst/>
            <a:cxnLst/>
            <a:rect r="r" b="b" t="t" l="l"/>
            <a:pathLst>
              <a:path h="8612379" w="8284315">
                <a:moveTo>
                  <a:pt x="8284314" y="0"/>
                </a:moveTo>
                <a:lnTo>
                  <a:pt x="0" y="0"/>
                </a:lnTo>
                <a:lnTo>
                  <a:pt x="0" y="8612380"/>
                </a:lnTo>
                <a:lnTo>
                  <a:pt x="8284314" y="8612380"/>
                </a:lnTo>
                <a:lnTo>
                  <a:pt x="8284314" y="0"/>
                </a:lnTo>
                <a:close/>
              </a:path>
            </a:pathLst>
          </a:custGeom>
          <a:blipFill>
            <a:blip r:embed="rId2"/>
            <a:stretch>
              <a:fillRect l="-3930" t="-3069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14856">
            <a:off x="-696889" y="7769522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419690">
            <a:off x="-438202" y="8469725"/>
            <a:ext cx="21749377" cy="4404996"/>
            <a:chOff x="0" y="0"/>
            <a:chExt cx="5728231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119" y="0"/>
                  </a:moveTo>
                  <a:lnTo>
                    <a:pt x="5721112" y="0"/>
                  </a:lnTo>
                  <a:cubicBezTo>
                    <a:pt x="5725044" y="0"/>
                    <a:pt x="5728231" y="3187"/>
                    <a:pt x="5728231" y="7119"/>
                  </a:cubicBezTo>
                  <a:lnTo>
                    <a:pt x="5728231" y="1153044"/>
                  </a:lnTo>
                  <a:cubicBezTo>
                    <a:pt x="5728231" y="1154933"/>
                    <a:pt x="5727481" y="1156743"/>
                    <a:pt x="5726146" y="1158078"/>
                  </a:cubicBezTo>
                  <a:cubicBezTo>
                    <a:pt x="5724811" y="1159414"/>
                    <a:pt x="5723000" y="1160164"/>
                    <a:pt x="5721112" y="1160164"/>
                  </a:cubicBezTo>
                  <a:lnTo>
                    <a:pt x="7119" y="1160164"/>
                  </a:lnTo>
                  <a:cubicBezTo>
                    <a:pt x="3187" y="1160164"/>
                    <a:pt x="0" y="1156976"/>
                    <a:pt x="0" y="1153044"/>
                  </a:cubicBezTo>
                  <a:lnTo>
                    <a:pt x="0" y="7119"/>
                  </a:lnTo>
                  <a:cubicBezTo>
                    <a:pt x="0" y="3187"/>
                    <a:pt x="3187" y="0"/>
                    <a:pt x="7119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834960" y="1394488"/>
            <a:ext cx="14424340" cy="8708695"/>
          </a:xfrm>
          <a:custGeom>
            <a:avLst/>
            <a:gdLst/>
            <a:ahLst/>
            <a:cxnLst/>
            <a:rect r="r" b="b" t="t" l="l"/>
            <a:pathLst>
              <a:path h="8708695" w="14424340">
                <a:moveTo>
                  <a:pt x="0" y="0"/>
                </a:moveTo>
                <a:lnTo>
                  <a:pt x="14424340" y="0"/>
                </a:lnTo>
                <a:lnTo>
                  <a:pt x="14424340" y="8708695"/>
                </a:lnTo>
                <a:lnTo>
                  <a:pt x="0" y="87086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1806" y="247650"/>
            <a:ext cx="14705327" cy="1196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5"/>
              </a:lnSpc>
            </a:pPr>
            <a:r>
              <a:rPr lang="en-US" b="true" sz="8206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FULL MEASURES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9127059">
            <a:off x="3419287" y="3284664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0" y="584355"/>
                </a:lnTo>
                <a:lnTo>
                  <a:pt x="17795280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2"/>
            <a:stretch>
              <a:fillRect l="0" t="-169170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675969">
            <a:off x="-523687" y="7509554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0" y="584355"/>
                </a:lnTo>
                <a:lnTo>
                  <a:pt x="17795280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2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1668364">
            <a:off x="3629600" y="-1400424"/>
            <a:ext cx="21975268" cy="5604152"/>
            <a:chOff x="0" y="0"/>
            <a:chExt cx="4549289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9289" cy="1160164"/>
            </a:xfrm>
            <a:custGeom>
              <a:avLst/>
              <a:gdLst/>
              <a:ahLst/>
              <a:cxnLst/>
              <a:rect r="r" b="b" t="t" l="l"/>
              <a:pathLst>
                <a:path h="1160164" w="4549289">
                  <a:moveTo>
                    <a:pt x="7046" y="0"/>
                  </a:moveTo>
                  <a:lnTo>
                    <a:pt x="4542243" y="0"/>
                  </a:lnTo>
                  <a:cubicBezTo>
                    <a:pt x="4544111" y="0"/>
                    <a:pt x="4545904" y="742"/>
                    <a:pt x="4547225" y="2064"/>
                  </a:cubicBezTo>
                  <a:cubicBezTo>
                    <a:pt x="4548546" y="3385"/>
                    <a:pt x="4549289" y="5177"/>
                    <a:pt x="4549289" y="7046"/>
                  </a:cubicBezTo>
                  <a:lnTo>
                    <a:pt x="4549289" y="1153118"/>
                  </a:lnTo>
                  <a:cubicBezTo>
                    <a:pt x="4549289" y="1154986"/>
                    <a:pt x="4548546" y="1156778"/>
                    <a:pt x="4547225" y="1158100"/>
                  </a:cubicBezTo>
                  <a:cubicBezTo>
                    <a:pt x="4545904" y="1159421"/>
                    <a:pt x="4544111" y="1160164"/>
                    <a:pt x="4542243" y="1160164"/>
                  </a:cubicBezTo>
                  <a:lnTo>
                    <a:pt x="7046" y="1160164"/>
                  </a:lnTo>
                  <a:cubicBezTo>
                    <a:pt x="3155" y="1160164"/>
                    <a:pt x="0" y="1157009"/>
                    <a:pt x="0" y="1153118"/>
                  </a:cubicBezTo>
                  <a:lnTo>
                    <a:pt x="0" y="7046"/>
                  </a:lnTo>
                  <a:cubicBezTo>
                    <a:pt x="0" y="3155"/>
                    <a:pt x="3155" y="0"/>
                    <a:pt x="7046" y="0"/>
                  </a:cubicBezTo>
                  <a:close/>
                </a:path>
              </a:pathLst>
            </a:custGeom>
            <a:solidFill>
              <a:srgbClr val="FFAE1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49289" cy="1198264"/>
            </a:xfrm>
            <a:prstGeom prst="rect">
              <a:avLst/>
            </a:prstGeom>
          </p:spPr>
          <p:txBody>
            <a:bodyPr anchor="ctr" rtlCol="false" tIns="64629" lIns="64629" bIns="64629" rIns="6462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2046791">
            <a:off x="5980248" y="-1278269"/>
            <a:ext cx="19621338" cy="5604152"/>
            <a:chOff x="0" y="0"/>
            <a:chExt cx="4061981" cy="11601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1982" cy="1160164"/>
            </a:xfrm>
            <a:custGeom>
              <a:avLst/>
              <a:gdLst/>
              <a:ahLst/>
              <a:cxnLst/>
              <a:rect r="r" b="b" t="t" l="l"/>
              <a:pathLst>
                <a:path h="1160164" w="4061982">
                  <a:moveTo>
                    <a:pt x="7891" y="0"/>
                  </a:moveTo>
                  <a:lnTo>
                    <a:pt x="4054090" y="0"/>
                  </a:lnTo>
                  <a:cubicBezTo>
                    <a:pt x="4058448" y="0"/>
                    <a:pt x="4061982" y="3533"/>
                    <a:pt x="4061982" y="7891"/>
                  </a:cubicBezTo>
                  <a:lnTo>
                    <a:pt x="4061982" y="1152272"/>
                  </a:lnTo>
                  <a:cubicBezTo>
                    <a:pt x="4061982" y="1156631"/>
                    <a:pt x="4058448" y="1160164"/>
                    <a:pt x="4054090" y="1160164"/>
                  </a:cubicBezTo>
                  <a:lnTo>
                    <a:pt x="7891" y="1160164"/>
                  </a:lnTo>
                  <a:cubicBezTo>
                    <a:pt x="3533" y="1160164"/>
                    <a:pt x="0" y="1156631"/>
                    <a:pt x="0" y="1152272"/>
                  </a:cubicBezTo>
                  <a:lnTo>
                    <a:pt x="0" y="7891"/>
                  </a:lnTo>
                  <a:cubicBezTo>
                    <a:pt x="0" y="3533"/>
                    <a:pt x="3533" y="0"/>
                    <a:pt x="7891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061981" cy="1198264"/>
            </a:xfrm>
            <a:prstGeom prst="rect">
              <a:avLst/>
            </a:prstGeom>
          </p:spPr>
          <p:txBody>
            <a:bodyPr anchor="ctr" rtlCol="false" tIns="64629" lIns="64629" bIns="64629" rIns="6462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681845">
            <a:off x="-3078581" y="8064239"/>
            <a:ext cx="22345800" cy="5698645"/>
            <a:chOff x="0" y="0"/>
            <a:chExt cx="4549289" cy="11601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49289" cy="1160164"/>
            </a:xfrm>
            <a:custGeom>
              <a:avLst/>
              <a:gdLst/>
              <a:ahLst/>
              <a:cxnLst/>
              <a:rect r="r" b="b" t="t" l="l"/>
              <a:pathLst>
                <a:path h="1160164" w="4549289">
                  <a:moveTo>
                    <a:pt x="6929" y="0"/>
                  </a:moveTo>
                  <a:lnTo>
                    <a:pt x="4542360" y="0"/>
                  </a:lnTo>
                  <a:cubicBezTo>
                    <a:pt x="4546186" y="0"/>
                    <a:pt x="4549289" y="3102"/>
                    <a:pt x="4549289" y="6929"/>
                  </a:cubicBezTo>
                  <a:lnTo>
                    <a:pt x="4549289" y="1153234"/>
                  </a:lnTo>
                  <a:cubicBezTo>
                    <a:pt x="4549289" y="1155072"/>
                    <a:pt x="4548558" y="1156835"/>
                    <a:pt x="4547259" y="1158134"/>
                  </a:cubicBezTo>
                  <a:cubicBezTo>
                    <a:pt x="4545960" y="1159434"/>
                    <a:pt x="4544197" y="1160164"/>
                    <a:pt x="4542360" y="1160164"/>
                  </a:cubicBezTo>
                  <a:lnTo>
                    <a:pt x="6929" y="1160164"/>
                  </a:lnTo>
                  <a:cubicBezTo>
                    <a:pt x="3102" y="1160164"/>
                    <a:pt x="0" y="1157061"/>
                    <a:pt x="0" y="1153234"/>
                  </a:cubicBezTo>
                  <a:lnTo>
                    <a:pt x="0" y="6929"/>
                  </a:lnTo>
                  <a:cubicBezTo>
                    <a:pt x="0" y="3102"/>
                    <a:pt x="3102" y="0"/>
                    <a:pt x="6929" y="0"/>
                  </a:cubicBezTo>
                  <a:close/>
                </a:path>
              </a:pathLst>
            </a:custGeom>
            <a:solidFill>
              <a:srgbClr val="FFAE1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549289" cy="1198264"/>
            </a:xfrm>
            <a:prstGeom prst="rect">
              <a:avLst/>
            </a:prstGeom>
          </p:spPr>
          <p:txBody>
            <a:bodyPr anchor="ctr" rtlCol="false" tIns="65719" lIns="65719" bIns="65719" rIns="6571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9811432">
            <a:off x="-2684097" y="8903855"/>
            <a:ext cx="22116100" cy="4479270"/>
            <a:chOff x="0" y="0"/>
            <a:chExt cx="5728231" cy="116016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001" y="0"/>
                  </a:moveTo>
                  <a:lnTo>
                    <a:pt x="5721230" y="0"/>
                  </a:lnTo>
                  <a:cubicBezTo>
                    <a:pt x="5725096" y="0"/>
                    <a:pt x="5728231" y="3135"/>
                    <a:pt x="5728231" y="7001"/>
                  </a:cubicBezTo>
                  <a:lnTo>
                    <a:pt x="5728231" y="1153162"/>
                  </a:lnTo>
                  <a:cubicBezTo>
                    <a:pt x="5728231" y="1155019"/>
                    <a:pt x="5727493" y="1156800"/>
                    <a:pt x="5726180" y="1158113"/>
                  </a:cubicBezTo>
                  <a:cubicBezTo>
                    <a:pt x="5724867" y="1159426"/>
                    <a:pt x="5723087" y="1160164"/>
                    <a:pt x="5721230" y="1160164"/>
                  </a:cubicBezTo>
                  <a:lnTo>
                    <a:pt x="7001" y="1160164"/>
                  </a:lnTo>
                  <a:cubicBezTo>
                    <a:pt x="3135" y="1160164"/>
                    <a:pt x="0" y="1157029"/>
                    <a:pt x="0" y="1153162"/>
                  </a:cubicBezTo>
                  <a:lnTo>
                    <a:pt x="0" y="7001"/>
                  </a:lnTo>
                  <a:cubicBezTo>
                    <a:pt x="0" y="3135"/>
                    <a:pt x="3135" y="0"/>
                    <a:pt x="7001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1657" lIns="51657" bIns="51657" rIns="51657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5400000">
            <a:off x="14605335" y="7051143"/>
            <a:ext cx="1261710" cy="3572982"/>
          </a:xfrm>
          <a:custGeom>
            <a:avLst/>
            <a:gdLst/>
            <a:ahLst/>
            <a:cxnLst/>
            <a:rect r="r" b="b" t="t" l="l"/>
            <a:pathLst>
              <a:path h="3572982" w="1261710">
                <a:moveTo>
                  <a:pt x="0" y="0"/>
                </a:moveTo>
                <a:lnTo>
                  <a:pt x="1261710" y="0"/>
                </a:lnTo>
                <a:lnTo>
                  <a:pt x="1261710" y="3572982"/>
                </a:lnTo>
                <a:lnTo>
                  <a:pt x="0" y="35729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43539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1831198" y="-32948"/>
            <a:ext cx="675734" cy="1913581"/>
          </a:xfrm>
          <a:custGeom>
            <a:avLst/>
            <a:gdLst/>
            <a:ahLst/>
            <a:cxnLst/>
            <a:rect r="r" b="b" t="t" l="l"/>
            <a:pathLst>
              <a:path h="1913581" w="675734">
                <a:moveTo>
                  <a:pt x="0" y="0"/>
                </a:moveTo>
                <a:lnTo>
                  <a:pt x="675734" y="0"/>
                </a:lnTo>
                <a:lnTo>
                  <a:pt x="675734" y="1913582"/>
                </a:lnTo>
                <a:lnTo>
                  <a:pt x="0" y="19135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43539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28700" y="5039601"/>
            <a:ext cx="4891881" cy="752733"/>
            <a:chOff x="0" y="0"/>
            <a:chExt cx="1429245" cy="21992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29245" cy="219924"/>
            </a:xfrm>
            <a:custGeom>
              <a:avLst/>
              <a:gdLst/>
              <a:ahLst/>
              <a:cxnLst/>
              <a:rect r="r" b="b" t="t" l="l"/>
              <a:pathLst>
                <a:path h="219924" w="1429245">
                  <a:moveTo>
                    <a:pt x="15826" y="0"/>
                  </a:moveTo>
                  <a:lnTo>
                    <a:pt x="1413419" y="0"/>
                  </a:lnTo>
                  <a:cubicBezTo>
                    <a:pt x="1417616" y="0"/>
                    <a:pt x="1421642" y="1667"/>
                    <a:pt x="1424610" y="4635"/>
                  </a:cubicBezTo>
                  <a:cubicBezTo>
                    <a:pt x="1427578" y="7603"/>
                    <a:pt x="1429245" y="11629"/>
                    <a:pt x="1429245" y="15826"/>
                  </a:cubicBezTo>
                  <a:lnTo>
                    <a:pt x="1429245" y="204097"/>
                  </a:lnTo>
                  <a:cubicBezTo>
                    <a:pt x="1429245" y="212838"/>
                    <a:pt x="1422159" y="219924"/>
                    <a:pt x="1413419" y="219924"/>
                  </a:cubicBezTo>
                  <a:lnTo>
                    <a:pt x="15826" y="219924"/>
                  </a:lnTo>
                  <a:cubicBezTo>
                    <a:pt x="7086" y="219924"/>
                    <a:pt x="0" y="212838"/>
                    <a:pt x="0" y="204097"/>
                  </a:cubicBezTo>
                  <a:lnTo>
                    <a:pt x="0" y="15826"/>
                  </a:lnTo>
                  <a:cubicBezTo>
                    <a:pt x="0" y="7086"/>
                    <a:pt x="7086" y="0"/>
                    <a:pt x="1582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BF1C">
                    <a:alpha val="100000"/>
                  </a:srgbClr>
                </a:gs>
                <a:gs pos="100000">
                  <a:srgbClr val="FFAA00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  <a:ln w="28575" cap="sq">
              <a:gradFill>
                <a:gsLst>
                  <a:gs pos="0">
                    <a:srgbClr val="FFBF1C">
                      <a:alpha val="100000"/>
                    </a:srgbClr>
                  </a:gs>
                  <a:gs pos="100000">
                    <a:srgbClr val="FFAA00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429245" cy="258024"/>
            </a:xfrm>
            <a:prstGeom prst="rect">
              <a:avLst/>
            </a:prstGeom>
          </p:spPr>
          <p:txBody>
            <a:bodyPr anchor="ctr" rtlCol="false" tIns="45794" lIns="45794" bIns="45794" rIns="4579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305141" y="5051461"/>
            <a:ext cx="5326426" cy="752733"/>
            <a:chOff x="0" y="0"/>
            <a:chExt cx="1556204" cy="21992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56205" cy="219924"/>
            </a:xfrm>
            <a:custGeom>
              <a:avLst/>
              <a:gdLst/>
              <a:ahLst/>
              <a:cxnLst/>
              <a:rect r="r" b="b" t="t" l="l"/>
              <a:pathLst>
                <a:path h="219924" w="1556205">
                  <a:moveTo>
                    <a:pt x="14535" y="0"/>
                  </a:moveTo>
                  <a:lnTo>
                    <a:pt x="1541670" y="0"/>
                  </a:lnTo>
                  <a:cubicBezTo>
                    <a:pt x="1549697" y="0"/>
                    <a:pt x="1556205" y="6508"/>
                    <a:pt x="1556205" y="14535"/>
                  </a:cubicBezTo>
                  <a:lnTo>
                    <a:pt x="1556205" y="205389"/>
                  </a:lnTo>
                  <a:cubicBezTo>
                    <a:pt x="1556205" y="209244"/>
                    <a:pt x="1554673" y="212941"/>
                    <a:pt x="1551947" y="215666"/>
                  </a:cubicBezTo>
                  <a:cubicBezTo>
                    <a:pt x="1549222" y="218392"/>
                    <a:pt x="1545524" y="219924"/>
                    <a:pt x="1541670" y="219924"/>
                  </a:cubicBezTo>
                  <a:lnTo>
                    <a:pt x="14535" y="219924"/>
                  </a:lnTo>
                  <a:cubicBezTo>
                    <a:pt x="6508" y="219924"/>
                    <a:pt x="0" y="213416"/>
                    <a:pt x="0" y="205389"/>
                  </a:cubicBezTo>
                  <a:lnTo>
                    <a:pt x="0" y="14535"/>
                  </a:lnTo>
                  <a:cubicBezTo>
                    <a:pt x="0" y="6508"/>
                    <a:pt x="6508" y="0"/>
                    <a:pt x="145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BF1C">
                    <a:alpha val="100000"/>
                  </a:srgbClr>
                </a:gs>
                <a:gs pos="100000">
                  <a:srgbClr val="FFAA00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  <a:ln w="28575" cap="sq">
              <a:gradFill>
                <a:gsLst>
                  <a:gs pos="0">
                    <a:srgbClr val="FFBF1C">
                      <a:alpha val="100000"/>
                    </a:srgbClr>
                  </a:gs>
                  <a:gs pos="100000">
                    <a:srgbClr val="FFAA00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556204" cy="258024"/>
            </a:xfrm>
            <a:prstGeom prst="rect">
              <a:avLst/>
            </a:prstGeom>
          </p:spPr>
          <p:txBody>
            <a:bodyPr anchor="ctr" rtlCol="false" tIns="45794" lIns="45794" bIns="45794" rIns="4579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028700" y="5991165"/>
            <a:ext cx="4891881" cy="1066571"/>
            <a:chOff x="0" y="0"/>
            <a:chExt cx="1429245" cy="31161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29245" cy="311616"/>
            </a:xfrm>
            <a:custGeom>
              <a:avLst/>
              <a:gdLst/>
              <a:ahLst/>
              <a:cxnLst/>
              <a:rect r="r" b="b" t="t" l="l"/>
              <a:pathLst>
                <a:path h="311616" w="1429245">
                  <a:moveTo>
                    <a:pt x="15826" y="0"/>
                  </a:moveTo>
                  <a:lnTo>
                    <a:pt x="1413419" y="0"/>
                  </a:lnTo>
                  <a:cubicBezTo>
                    <a:pt x="1417616" y="0"/>
                    <a:pt x="1421642" y="1667"/>
                    <a:pt x="1424610" y="4635"/>
                  </a:cubicBezTo>
                  <a:cubicBezTo>
                    <a:pt x="1427578" y="7603"/>
                    <a:pt x="1429245" y="11629"/>
                    <a:pt x="1429245" y="15826"/>
                  </a:cubicBezTo>
                  <a:lnTo>
                    <a:pt x="1429245" y="295790"/>
                  </a:lnTo>
                  <a:cubicBezTo>
                    <a:pt x="1429245" y="304531"/>
                    <a:pt x="1422159" y="311616"/>
                    <a:pt x="1413419" y="311616"/>
                  </a:cubicBezTo>
                  <a:lnTo>
                    <a:pt x="15826" y="311616"/>
                  </a:lnTo>
                  <a:cubicBezTo>
                    <a:pt x="7086" y="311616"/>
                    <a:pt x="0" y="304531"/>
                    <a:pt x="0" y="295790"/>
                  </a:cubicBezTo>
                  <a:lnTo>
                    <a:pt x="0" y="15826"/>
                  </a:lnTo>
                  <a:cubicBezTo>
                    <a:pt x="0" y="7086"/>
                    <a:pt x="7086" y="0"/>
                    <a:pt x="1582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BF1C">
                    <a:alpha val="100000"/>
                  </a:srgbClr>
                </a:gs>
                <a:gs pos="100000">
                  <a:srgbClr val="FFAA00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  <a:ln w="28575" cap="sq">
              <a:gradFill>
                <a:gsLst>
                  <a:gs pos="0">
                    <a:srgbClr val="FFBF1C">
                      <a:alpha val="100000"/>
                    </a:srgbClr>
                  </a:gs>
                  <a:gs pos="100000">
                    <a:srgbClr val="FFAA00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429245" cy="349716"/>
            </a:xfrm>
            <a:prstGeom prst="rect">
              <a:avLst/>
            </a:prstGeom>
          </p:spPr>
          <p:txBody>
            <a:bodyPr anchor="ctr" rtlCol="false" tIns="45794" lIns="45794" bIns="45794" rIns="4579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305141" y="6003025"/>
            <a:ext cx="5326426" cy="1054711"/>
            <a:chOff x="0" y="0"/>
            <a:chExt cx="1556204" cy="30815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56205" cy="308151"/>
            </a:xfrm>
            <a:custGeom>
              <a:avLst/>
              <a:gdLst/>
              <a:ahLst/>
              <a:cxnLst/>
              <a:rect r="r" b="b" t="t" l="l"/>
              <a:pathLst>
                <a:path h="308151" w="1556205">
                  <a:moveTo>
                    <a:pt x="14535" y="0"/>
                  </a:moveTo>
                  <a:lnTo>
                    <a:pt x="1541670" y="0"/>
                  </a:lnTo>
                  <a:cubicBezTo>
                    <a:pt x="1549697" y="0"/>
                    <a:pt x="1556205" y="6508"/>
                    <a:pt x="1556205" y="14535"/>
                  </a:cubicBezTo>
                  <a:lnTo>
                    <a:pt x="1556205" y="293616"/>
                  </a:lnTo>
                  <a:cubicBezTo>
                    <a:pt x="1556205" y="301644"/>
                    <a:pt x="1549697" y="308151"/>
                    <a:pt x="1541670" y="308151"/>
                  </a:cubicBezTo>
                  <a:lnTo>
                    <a:pt x="14535" y="308151"/>
                  </a:lnTo>
                  <a:cubicBezTo>
                    <a:pt x="6508" y="308151"/>
                    <a:pt x="0" y="301644"/>
                    <a:pt x="0" y="293616"/>
                  </a:cubicBezTo>
                  <a:lnTo>
                    <a:pt x="0" y="14535"/>
                  </a:lnTo>
                  <a:cubicBezTo>
                    <a:pt x="0" y="6508"/>
                    <a:pt x="6508" y="0"/>
                    <a:pt x="145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BF1C">
                    <a:alpha val="100000"/>
                  </a:srgbClr>
                </a:gs>
                <a:gs pos="100000">
                  <a:srgbClr val="FFAA00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  <a:ln w="28575" cap="sq">
              <a:gradFill>
                <a:gsLst>
                  <a:gs pos="0">
                    <a:srgbClr val="FFBF1C">
                      <a:alpha val="100000"/>
                    </a:srgbClr>
                  </a:gs>
                  <a:gs pos="100000">
                    <a:srgbClr val="FFAA00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556204" cy="346251"/>
            </a:xfrm>
            <a:prstGeom prst="rect">
              <a:avLst/>
            </a:prstGeom>
          </p:spPr>
          <p:txBody>
            <a:bodyPr anchor="ctr" rtlCol="false" tIns="45794" lIns="45794" bIns="45794" rIns="4579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8700" y="2678595"/>
            <a:ext cx="9772164" cy="186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98"/>
              </a:lnSpc>
            </a:pPr>
            <a:r>
              <a:rPr lang="en-US" b="true" sz="12694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THANK YOU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212274" y="6151249"/>
            <a:ext cx="432564" cy="432564"/>
          </a:xfrm>
          <a:custGeom>
            <a:avLst/>
            <a:gdLst/>
            <a:ahLst/>
            <a:cxnLst/>
            <a:rect r="r" b="b" t="t" l="l"/>
            <a:pathLst>
              <a:path h="432564" w="432564">
                <a:moveTo>
                  <a:pt x="0" y="0"/>
                </a:moveTo>
                <a:lnTo>
                  <a:pt x="432564" y="0"/>
                </a:lnTo>
                <a:lnTo>
                  <a:pt x="432564" y="432564"/>
                </a:lnTo>
                <a:lnTo>
                  <a:pt x="0" y="4325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56168" y="6195355"/>
            <a:ext cx="4164414" cy="717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9"/>
              </a:lnSpc>
            </a:pPr>
            <a:r>
              <a:rPr lang="en-US" sz="2531">
                <a:solidFill>
                  <a:srgbClr val="012047"/>
                </a:solidFill>
                <a:latin typeface="DM Sans"/>
                <a:ea typeface="DM Sans"/>
                <a:cs typeface="DM Sans"/>
                <a:sym typeface="DM Sans"/>
              </a:rPr>
              <a:t>https://moatazelmesmary.vercel.app/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6416471" y="6182360"/>
            <a:ext cx="432564" cy="432564"/>
          </a:xfrm>
          <a:custGeom>
            <a:avLst/>
            <a:gdLst/>
            <a:ahLst/>
            <a:cxnLst/>
            <a:rect r="r" b="b" t="t" l="l"/>
            <a:pathLst>
              <a:path h="432564" w="432564">
                <a:moveTo>
                  <a:pt x="0" y="0"/>
                </a:moveTo>
                <a:lnTo>
                  <a:pt x="432564" y="0"/>
                </a:lnTo>
                <a:lnTo>
                  <a:pt x="432564" y="432564"/>
                </a:lnTo>
                <a:lnTo>
                  <a:pt x="0" y="4325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6956780" y="6226466"/>
            <a:ext cx="4139717" cy="36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9"/>
              </a:lnSpc>
            </a:pPr>
            <a:r>
              <a:rPr lang="en-US" sz="2531">
                <a:solidFill>
                  <a:srgbClr val="012047"/>
                </a:solidFill>
                <a:latin typeface="DM Sans"/>
                <a:ea typeface="DM Sans"/>
                <a:cs typeface="DM Sans"/>
                <a:sym typeface="DM Sans"/>
              </a:rPr>
              <a:t>Cairo, Egypt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212274" y="5211546"/>
            <a:ext cx="432564" cy="432564"/>
          </a:xfrm>
          <a:custGeom>
            <a:avLst/>
            <a:gdLst/>
            <a:ahLst/>
            <a:cxnLst/>
            <a:rect r="r" b="b" t="t" l="l"/>
            <a:pathLst>
              <a:path h="432564" w="432564">
                <a:moveTo>
                  <a:pt x="0" y="0"/>
                </a:moveTo>
                <a:lnTo>
                  <a:pt x="432564" y="0"/>
                </a:lnTo>
                <a:lnTo>
                  <a:pt x="432564" y="432564"/>
                </a:lnTo>
                <a:lnTo>
                  <a:pt x="0" y="4325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756168" y="5255652"/>
            <a:ext cx="4164414" cy="36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9"/>
              </a:lnSpc>
            </a:pPr>
            <a:r>
              <a:rPr lang="en-US" sz="2531">
                <a:solidFill>
                  <a:srgbClr val="012047"/>
                </a:solidFill>
                <a:latin typeface="DM Sans"/>
                <a:ea typeface="DM Sans"/>
                <a:cs typeface="DM Sans"/>
                <a:sym typeface="DM Sans"/>
              </a:rPr>
              <a:t>+20 100 0033 506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6409916" y="5199686"/>
            <a:ext cx="432564" cy="432564"/>
          </a:xfrm>
          <a:custGeom>
            <a:avLst/>
            <a:gdLst/>
            <a:ahLst/>
            <a:cxnLst/>
            <a:rect r="r" b="b" t="t" l="l"/>
            <a:pathLst>
              <a:path h="432564" w="432564">
                <a:moveTo>
                  <a:pt x="0" y="0"/>
                </a:moveTo>
                <a:lnTo>
                  <a:pt x="432564" y="0"/>
                </a:lnTo>
                <a:lnTo>
                  <a:pt x="432564" y="432564"/>
                </a:lnTo>
                <a:lnTo>
                  <a:pt x="0" y="43256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6928205" y="5243792"/>
            <a:ext cx="4383065" cy="363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9"/>
              </a:lnSpc>
            </a:pPr>
            <a:r>
              <a:rPr lang="en-US" sz="2531">
                <a:solidFill>
                  <a:srgbClr val="012047"/>
                </a:solidFill>
                <a:latin typeface="DM Sans"/>
                <a:ea typeface="DM Sans"/>
                <a:cs typeface="DM Sans"/>
                <a:sym typeface="DM Sans"/>
              </a:rPr>
              <a:t>moataz.mesmary@gmail.com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54169">
            <a:off x="-604003" y="8337275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0" y="584355"/>
                </a:lnTo>
                <a:lnTo>
                  <a:pt x="17795280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2"/>
            <a:stretch>
              <a:fillRect l="0" t="-1691704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0641253">
            <a:off x="-1206038" y="8767215"/>
            <a:ext cx="21975268" cy="5604152"/>
            <a:chOff x="0" y="0"/>
            <a:chExt cx="4549289" cy="11601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49289" cy="1160164"/>
            </a:xfrm>
            <a:custGeom>
              <a:avLst/>
              <a:gdLst/>
              <a:ahLst/>
              <a:cxnLst/>
              <a:rect r="r" b="b" t="t" l="l"/>
              <a:pathLst>
                <a:path h="1160164" w="4549289">
                  <a:moveTo>
                    <a:pt x="7046" y="0"/>
                  </a:moveTo>
                  <a:lnTo>
                    <a:pt x="4542243" y="0"/>
                  </a:lnTo>
                  <a:cubicBezTo>
                    <a:pt x="4544111" y="0"/>
                    <a:pt x="4545904" y="742"/>
                    <a:pt x="4547225" y="2064"/>
                  </a:cubicBezTo>
                  <a:cubicBezTo>
                    <a:pt x="4548546" y="3385"/>
                    <a:pt x="4549289" y="5177"/>
                    <a:pt x="4549289" y="7046"/>
                  </a:cubicBezTo>
                  <a:lnTo>
                    <a:pt x="4549289" y="1153118"/>
                  </a:lnTo>
                  <a:cubicBezTo>
                    <a:pt x="4549289" y="1154986"/>
                    <a:pt x="4548546" y="1156778"/>
                    <a:pt x="4547225" y="1158100"/>
                  </a:cubicBezTo>
                  <a:cubicBezTo>
                    <a:pt x="4545904" y="1159421"/>
                    <a:pt x="4544111" y="1160164"/>
                    <a:pt x="4542243" y="1160164"/>
                  </a:cubicBezTo>
                  <a:lnTo>
                    <a:pt x="7046" y="1160164"/>
                  </a:lnTo>
                  <a:cubicBezTo>
                    <a:pt x="3155" y="1160164"/>
                    <a:pt x="0" y="1157009"/>
                    <a:pt x="0" y="1153118"/>
                  </a:cubicBezTo>
                  <a:lnTo>
                    <a:pt x="0" y="7046"/>
                  </a:lnTo>
                  <a:cubicBezTo>
                    <a:pt x="0" y="3155"/>
                    <a:pt x="3155" y="0"/>
                    <a:pt x="7046" y="0"/>
                  </a:cubicBezTo>
                  <a:close/>
                </a:path>
              </a:pathLst>
            </a:custGeom>
            <a:solidFill>
              <a:srgbClr val="FFAE1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549289" cy="1198264"/>
            </a:xfrm>
            <a:prstGeom prst="rect">
              <a:avLst/>
            </a:prstGeom>
          </p:spPr>
          <p:txBody>
            <a:bodyPr anchor="ctr" rtlCol="false" tIns="64629" lIns="64629" bIns="64629" rIns="6462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580318">
            <a:off x="-955113" y="9698634"/>
            <a:ext cx="19621338" cy="5604152"/>
            <a:chOff x="0" y="0"/>
            <a:chExt cx="4061981" cy="11601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1982" cy="1160164"/>
            </a:xfrm>
            <a:custGeom>
              <a:avLst/>
              <a:gdLst/>
              <a:ahLst/>
              <a:cxnLst/>
              <a:rect r="r" b="b" t="t" l="l"/>
              <a:pathLst>
                <a:path h="1160164" w="4061982">
                  <a:moveTo>
                    <a:pt x="7891" y="0"/>
                  </a:moveTo>
                  <a:lnTo>
                    <a:pt x="4054090" y="0"/>
                  </a:lnTo>
                  <a:cubicBezTo>
                    <a:pt x="4058448" y="0"/>
                    <a:pt x="4061982" y="3533"/>
                    <a:pt x="4061982" y="7891"/>
                  </a:cubicBezTo>
                  <a:lnTo>
                    <a:pt x="4061982" y="1152272"/>
                  </a:lnTo>
                  <a:cubicBezTo>
                    <a:pt x="4061982" y="1156631"/>
                    <a:pt x="4058448" y="1160164"/>
                    <a:pt x="4054090" y="1160164"/>
                  </a:cubicBezTo>
                  <a:lnTo>
                    <a:pt x="7891" y="1160164"/>
                  </a:lnTo>
                  <a:cubicBezTo>
                    <a:pt x="3533" y="1160164"/>
                    <a:pt x="0" y="1156631"/>
                    <a:pt x="0" y="1152272"/>
                  </a:cubicBezTo>
                  <a:lnTo>
                    <a:pt x="0" y="7891"/>
                  </a:lnTo>
                  <a:cubicBezTo>
                    <a:pt x="0" y="3533"/>
                    <a:pt x="3533" y="0"/>
                    <a:pt x="7891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61981" cy="1198264"/>
            </a:xfrm>
            <a:prstGeom prst="rect">
              <a:avLst/>
            </a:prstGeom>
          </p:spPr>
          <p:txBody>
            <a:bodyPr anchor="ctr" rtlCol="false" tIns="64629" lIns="64629" bIns="64629" rIns="6462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38086" y="4577998"/>
            <a:ext cx="4855726" cy="1081320"/>
            <a:chOff x="0" y="0"/>
            <a:chExt cx="1409457" cy="3138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09457" cy="313872"/>
            </a:xfrm>
            <a:custGeom>
              <a:avLst/>
              <a:gdLst/>
              <a:ahLst/>
              <a:cxnLst/>
              <a:rect r="r" b="b" t="t" l="l"/>
              <a:pathLst>
                <a:path h="313872" w="1409457">
                  <a:moveTo>
                    <a:pt x="15944" y="0"/>
                  </a:moveTo>
                  <a:lnTo>
                    <a:pt x="1393513" y="0"/>
                  </a:lnTo>
                  <a:cubicBezTo>
                    <a:pt x="1402318" y="0"/>
                    <a:pt x="1409457" y="7138"/>
                    <a:pt x="1409457" y="15944"/>
                  </a:cubicBezTo>
                  <a:lnTo>
                    <a:pt x="1409457" y="297928"/>
                  </a:lnTo>
                  <a:cubicBezTo>
                    <a:pt x="1409457" y="306733"/>
                    <a:pt x="1402318" y="313872"/>
                    <a:pt x="1393513" y="313872"/>
                  </a:cubicBezTo>
                  <a:lnTo>
                    <a:pt x="15944" y="313872"/>
                  </a:lnTo>
                  <a:cubicBezTo>
                    <a:pt x="7138" y="313872"/>
                    <a:pt x="0" y="306733"/>
                    <a:pt x="0" y="297928"/>
                  </a:cubicBezTo>
                  <a:lnTo>
                    <a:pt x="0" y="15944"/>
                  </a:lnTo>
                  <a:cubicBezTo>
                    <a:pt x="0" y="7138"/>
                    <a:pt x="7138" y="0"/>
                    <a:pt x="1594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BF1C">
                    <a:alpha val="100000"/>
                  </a:srgbClr>
                </a:gs>
                <a:gs pos="100000">
                  <a:srgbClr val="FFAA00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09457" cy="351972"/>
            </a:xfrm>
            <a:prstGeom prst="rect">
              <a:avLst/>
            </a:prstGeom>
          </p:spPr>
          <p:txBody>
            <a:bodyPr anchor="ctr" rtlCol="false" tIns="46094" lIns="46094" bIns="46094" rIns="4609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717466" y="4577998"/>
            <a:ext cx="4855726" cy="1081320"/>
            <a:chOff x="0" y="0"/>
            <a:chExt cx="1409457" cy="3138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09457" cy="313872"/>
            </a:xfrm>
            <a:custGeom>
              <a:avLst/>
              <a:gdLst/>
              <a:ahLst/>
              <a:cxnLst/>
              <a:rect r="r" b="b" t="t" l="l"/>
              <a:pathLst>
                <a:path h="313872" w="1409457">
                  <a:moveTo>
                    <a:pt x="15944" y="0"/>
                  </a:moveTo>
                  <a:lnTo>
                    <a:pt x="1393513" y="0"/>
                  </a:lnTo>
                  <a:cubicBezTo>
                    <a:pt x="1402318" y="0"/>
                    <a:pt x="1409457" y="7138"/>
                    <a:pt x="1409457" y="15944"/>
                  </a:cubicBezTo>
                  <a:lnTo>
                    <a:pt x="1409457" y="297928"/>
                  </a:lnTo>
                  <a:cubicBezTo>
                    <a:pt x="1409457" y="306733"/>
                    <a:pt x="1402318" y="313872"/>
                    <a:pt x="1393513" y="313872"/>
                  </a:cubicBezTo>
                  <a:lnTo>
                    <a:pt x="15944" y="313872"/>
                  </a:lnTo>
                  <a:cubicBezTo>
                    <a:pt x="7138" y="313872"/>
                    <a:pt x="0" y="306733"/>
                    <a:pt x="0" y="297928"/>
                  </a:cubicBezTo>
                  <a:lnTo>
                    <a:pt x="0" y="15944"/>
                  </a:lnTo>
                  <a:cubicBezTo>
                    <a:pt x="0" y="7138"/>
                    <a:pt x="7138" y="0"/>
                    <a:pt x="1594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09457" cy="351972"/>
            </a:xfrm>
            <a:prstGeom prst="rect">
              <a:avLst/>
            </a:prstGeom>
          </p:spPr>
          <p:txBody>
            <a:bodyPr anchor="ctr" rtlCol="false" tIns="46094" lIns="46094" bIns="46094" rIns="4609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694188" y="4577998"/>
            <a:ext cx="4855726" cy="1081320"/>
            <a:chOff x="0" y="0"/>
            <a:chExt cx="1409457" cy="3138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09457" cy="313872"/>
            </a:xfrm>
            <a:custGeom>
              <a:avLst/>
              <a:gdLst/>
              <a:ahLst/>
              <a:cxnLst/>
              <a:rect r="r" b="b" t="t" l="l"/>
              <a:pathLst>
                <a:path h="313872" w="1409457">
                  <a:moveTo>
                    <a:pt x="15944" y="0"/>
                  </a:moveTo>
                  <a:lnTo>
                    <a:pt x="1393513" y="0"/>
                  </a:lnTo>
                  <a:cubicBezTo>
                    <a:pt x="1402318" y="0"/>
                    <a:pt x="1409457" y="7138"/>
                    <a:pt x="1409457" y="15944"/>
                  </a:cubicBezTo>
                  <a:lnTo>
                    <a:pt x="1409457" y="297928"/>
                  </a:lnTo>
                  <a:cubicBezTo>
                    <a:pt x="1409457" y="306733"/>
                    <a:pt x="1402318" y="313872"/>
                    <a:pt x="1393513" y="313872"/>
                  </a:cubicBezTo>
                  <a:lnTo>
                    <a:pt x="15944" y="313872"/>
                  </a:lnTo>
                  <a:cubicBezTo>
                    <a:pt x="7138" y="313872"/>
                    <a:pt x="0" y="306733"/>
                    <a:pt x="0" y="297928"/>
                  </a:cubicBezTo>
                  <a:lnTo>
                    <a:pt x="0" y="15944"/>
                  </a:lnTo>
                  <a:cubicBezTo>
                    <a:pt x="0" y="7138"/>
                    <a:pt x="7138" y="0"/>
                    <a:pt x="1594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BF1C">
                    <a:alpha val="100000"/>
                  </a:srgbClr>
                </a:gs>
                <a:gs pos="100000">
                  <a:srgbClr val="FFAA00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09457" cy="351972"/>
            </a:xfrm>
            <a:prstGeom prst="rect">
              <a:avLst/>
            </a:prstGeom>
          </p:spPr>
          <p:txBody>
            <a:bodyPr anchor="ctr" rtlCol="false" tIns="46094" lIns="46094" bIns="46094" rIns="4609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4159748" y="4313215"/>
            <a:ext cx="9968505" cy="0"/>
          </a:xfrm>
          <a:prstGeom prst="line">
            <a:avLst/>
          </a:prstGeom>
          <a:ln cap="flat" w="38100">
            <a:solidFill>
              <a:srgbClr val="FFAE1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9145329" y="3811852"/>
            <a:ext cx="0" cy="501363"/>
          </a:xfrm>
          <a:prstGeom prst="line">
            <a:avLst/>
          </a:prstGeom>
          <a:ln cap="flat" w="38100">
            <a:solidFill>
              <a:srgbClr val="FFAE1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0" id="20"/>
          <p:cNvSpPr/>
          <p:nvPr/>
        </p:nvSpPr>
        <p:spPr>
          <a:xfrm flipH="false" flipV="false" rot="-5400000">
            <a:off x="1046311" y="-47309"/>
            <a:ext cx="687200" cy="1946053"/>
          </a:xfrm>
          <a:custGeom>
            <a:avLst/>
            <a:gdLst/>
            <a:ahLst/>
            <a:cxnLst/>
            <a:rect r="r" b="b" t="t" l="l"/>
            <a:pathLst>
              <a:path h="1946053" w="687200">
                <a:moveTo>
                  <a:pt x="0" y="0"/>
                </a:moveTo>
                <a:lnTo>
                  <a:pt x="687200" y="0"/>
                </a:lnTo>
                <a:lnTo>
                  <a:pt x="687200" y="1946053"/>
                </a:lnTo>
                <a:lnTo>
                  <a:pt x="0" y="19460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43539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16554489" y="-47309"/>
            <a:ext cx="687200" cy="1946053"/>
          </a:xfrm>
          <a:custGeom>
            <a:avLst/>
            <a:gdLst/>
            <a:ahLst/>
            <a:cxnLst/>
            <a:rect r="r" b="b" t="t" l="l"/>
            <a:pathLst>
              <a:path h="1946053" w="687200">
                <a:moveTo>
                  <a:pt x="0" y="0"/>
                </a:moveTo>
                <a:lnTo>
                  <a:pt x="687200" y="0"/>
                </a:lnTo>
                <a:lnTo>
                  <a:pt x="687200" y="1946053"/>
                </a:lnTo>
                <a:lnTo>
                  <a:pt x="0" y="19460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43539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494271" y="1907493"/>
            <a:ext cx="13299458" cy="1290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85"/>
              </a:lnSpc>
            </a:pPr>
            <a:r>
              <a:rPr lang="en-US" b="true" sz="9500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TABLE OF CONTENTS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84400" y="4709195"/>
            <a:ext cx="4763099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true">
                <a:solidFill>
                  <a:srgbClr val="012047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</a:t>
            </a:r>
          </a:p>
          <a:p>
            <a:pPr algn="ctr">
              <a:lnSpc>
                <a:spcPts val="3240"/>
              </a:lnSpc>
            </a:pPr>
            <a:r>
              <a:rPr lang="en-US" b="true" sz="2700">
                <a:solidFill>
                  <a:srgbClr val="012047"/>
                </a:solidFill>
                <a:latin typeface="DM Sans Bold"/>
                <a:ea typeface="DM Sans Bold"/>
                <a:cs typeface="DM Sans Bold"/>
                <a:sym typeface="DM Sans Bold"/>
              </a:rPr>
              <a:t> Summary (KPIs)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763780" y="4709195"/>
            <a:ext cx="4763099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true">
                <a:solidFill>
                  <a:srgbClr val="012047"/>
                </a:solidFill>
                <a:latin typeface="DM Sans Bold"/>
                <a:ea typeface="DM Sans Bold"/>
                <a:cs typeface="DM Sans Bold"/>
                <a:sym typeface="DM Sans Bold"/>
              </a:rPr>
              <a:t>Key Insights from </a:t>
            </a:r>
          </a:p>
          <a:p>
            <a:pPr algn="ctr">
              <a:lnSpc>
                <a:spcPts val="3240"/>
              </a:lnSpc>
            </a:pPr>
            <a:r>
              <a:rPr lang="en-US" b="true" sz="2700">
                <a:solidFill>
                  <a:srgbClr val="012047"/>
                </a:solidFill>
                <a:latin typeface="DM Sans Bold"/>
                <a:ea typeface="DM Sans Bold"/>
                <a:cs typeface="DM Sans Bold"/>
                <a:sym typeface="DM Sans Bold"/>
              </a:rPr>
              <a:t>Visuals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740502" y="4856140"/>
            <a:ext cx="476309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b="true" sz="2700">
                <a:solidFill>
                  <a:srgbClr val="012047"/>
                </a:solidFill>
                <a:latin typeface="DM Sans Bold"/>
                <a:ea typeface="DM Sans Bold"/>
                <a:cs typeface="DM Sans Bold"/>
                <a:sym typeface="DM Sans Bold"/>
              </a:rPr>
              <a:t>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776832" y="1238250"/>
            <a:ext cx="8026857" cy="8344726"/>
          </a:xfrm>
          <a:custGeom>
            <a:avLst/>
            <a:gdLst/>
            <a:ahLst/>
            <a:cxnLst/>
            <a:rect r="r" b="b" t="t" l="l"/>
            <a:pathLst>
              <a:path h="8344726" w="8026857">
                <a:moveTo>
                  <a:pt x="8026857" y="0"/>
                </a:moveTo>
                <a:lnTo>
                  <a:pt x="0" y="0"/>
                </a:lnTo>
                <a:lnTo>
                  <a:pt x="0" y="8344726"/>
                </a:lnTo>
                <a:lnTo>
                  <a:pt x="8026857" y="8344726"/>
                </a:lnTo>
                <a:lnTo>
                  <a:pt x="8026857" y="0"/>
                </a:lnTo>
                <a:close/>
              </a:path>
            </a:pathLst>
          </a:custGeom>
          <a:blipFill>
            <a:blip r:embed="rId2"/>
            <a:stretch>
              <a:fillRect l="-3930" t="-3069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9845588">
            <a:off x="1211884" y="2045994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949834">
            <a:off x="920797" y="-3069052"/>
            <a:ext cx="21975268" cy="5604152"/>
            <a:chOff x="0" y="0"/>
            <a:chExt cx="4549289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9289" cy="1160164"/>
            </a:xfrm>
            <a:custGeom>
              <a:avLst/>
              <a:gdLst/>
              <a:ahLst/>
              <a:cxnLst/>
              <a:rect r="r" b="b" t="t" l="l"/>
              <a:pathLst>
                <a:path h="1160164" w="4549289">
                  <a:moveTo>
                    <a:pt x="7046" y="0"/>
                  </a:moveTo>
                  <a:lnTo>
                    <a:pt x="4542243" y="0"/>
                  </a:lnTo>
                  <a:cubicBezTo>
                    <a:pt x="4544111" y="0"/>
                    <a:pt x="4545904" y="742"/>
                    <a:pt x="4547225" y="2064"/>
                  </a:cubicBezTo>
                  <a:cubicBezTo>
                    <a:pt x="4548546" y="3385"/>
                    <a:pt x="4549289" y="5177"/>
                    <a:pt x="4549289" y="7046"/>
                  </a:cubicBezTo>
                  <a:lnTo>
                    <a:pt x="4549289" y="1153118"/>
                  </a:lnTo>
                  <a:cubicBezTo>
                    <a:pt x="4549289" y="1154986"/>
                    <a:pt x="4548546" y="1156778"/>
                    <a:pt x="4547225" y="1158100"/>
                  </a:cubicBezTo>
                  <a:cubicBezTo>
                    <a:pt x="4545904" y="1159421"/>
                    <a:pt x="4544111" y="1160164"/>
                    <a:pt x="4542243" y="1160164"/>
                  </a:cubicBezTo>
                  <a:lnTo>
                    <a:pt x="7046" y="1160164"/>
                  </a:lnTo>
                  <a:cubicBezTo>
                    <a:pt x="3155" y="1160164"/>
                    <a:pt x="0" y="1157009"/>
                    <a:pt x="0" y="1153118"/>
                  </a:cubicBezTo>
                  <a:lnTo>
                    <a:pt x="0" y="7046"/>
                  </a:lnTo>
                  <a:cubicBezTo>
                    <a:pt x="0" y="3155"/>
                    <a:pt x="3155" y="0"/>
                    <a:pt x="7046" y="0"/>
                  </a:cubicBezTo>
                  <a:close/>
                </a:path>
              </a:pathLst>
            </a:custGeom>
            <a:solidFill>
              <a:srgbClr val="FFAE1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49289" cy="1198264"/>
            </a:xfrm>
            <a:prstGeom prst="rect">
              <a:avLst/>
            </a:prstGeom>
          </p:spPr>
          <p:txBody>
            <a:bodyPr anchor="ctr" rtlCol="false" tIns="64629" lIns="64629" bIns="64629" rIns="6462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true" rot="-114856">
            <a:off x="-696889" y="7769522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10680566">
            <a:off x="-317154" y="8138472"/>
            <a:ext cx="21975268" cy="5604152"/>
            <a:chOff x="0" y="0"/>
            <a:chExt cx="4549289" cy="11601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49289" cy="1160164"/>
            </a:xfrm>
            <a:custGeom>
              <a:avLst/>
              <a:gdLst/>
              <a:ahLst/>
              <a:cxnLst/>
              <a:rect r="r" b="b" t="t" l="l"/>
              <a:pathLst>
                <a:path h="1160164" w="4549289">
                  <a:moveTo>
                    <a:pt x="7046" y="0"/>
                  </a:moveTo>
                  <a:lnTo>
                    <a:pt x="4542243" y="0"/>
                  </a:lnTo>
                  <a:cubicBezTo>
                    <a:pt x="4544111" y="0"/>
                    <a:pt x="4545904" y="742"/>
                    <a:pt x="4547225" y="2064"/>
                  </a:cubicBezTo>
                  <a:cubicBezTo>
                    <a:pt x="4548546" y="3385"/>
                    <a:pt x="4549289" y="5177"/>
                    <a:pt x="4549289" y="7046"/>
                  </a:cubicBezTo>
                  <a:lnTo>
                    <a:pt x="4549289" y="1153118"/>
                  </a:lnTo>
                  <a:cubicBezTo>
                    <a:pt x="4549289" y="1154986"/>
                    <a:pt x="4548546" y="1156778"/>
                    <a:pt x="4547225" y="1158100"/>
                  </a:cubicBezTo>
                  <a:cubicBezTo>
                    <a:pt x="4545904" y="1159421"/>
                    <a:pt x="4544111" y="1160164"/>
                    <a:pt x="4542243" y="1160164"/>
                  </a:cubicBezTo>
                  <a:lnTo>
                    <a:pt x="7046" y="1160164"/>
                  </a:lnTo>
                  <a:cubicBezTo>
                    <a:pt x="3155" y="1160164"/>
                    <a:pt x="0" y="1157009"/>
                    <a:pt x="0" y="1153118"/>
                  </a:cubicBezTo>
                  <a:lnTo>
                    <a:pt x="0" y="7046"/>
                  </a:lnTo>
                  <a:cubicBezTo>
                    <a:pt x="0" y="3155"/>
                    <a:pt x="3155" y="0"/>
                    <a:pt x="7046" y="0"/>
                  </a:cubicBezTo>
                  <a:close/>
                </a:path>
              </a:pathLst>
            </a:custGeom>
            <a:solidFill>
              <a:srgbClr val="FFAE1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549289" cy="1198264"/>
            </a:xfrm>
            <a:prstGeom prst="rect">
              <a:avLst/>
            </a:prstGeom>
          </p:spPr>
          <p:txBody>
            <a:bodyPr anchor="ctr" rtlCol="false" tIns="64629" lIns="64629" bIns="64629" rIns="6462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1328261">
            <a:off x="3271248" y="-3193087"/>
            <a:ext cx="19621338" cy="5604152"/>
            <a:chOff x="0" y="0"/>
            <a:chExt cx="4061981" cy="11601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1982" cy="1160164"/>
            </a:xfrm>
            <a:custGeom>
              <a:avLst/>
              <a:gdLst/>
              <a:ahLst/>
              <a:cxnLst/>
              <a:rect r="r" b="b" t="t" l="l"/>
              <a:pathLst>
                <a:path h="1160164" w="4061982">
                  <a:moveTo>
                    <a:pt x="7891" y="0"/>
                  </a:moveTo>
                  <a:lnTo>
                    <a:pt x="4054090" y="0"/>
                  </a:lnTo>
                  <a:cubicBezTo>
                    <a:pt x="4058448" y="0"/>
                    <a:pt x="4061982" y="3533"/>
                    <a:pt x="4061982" y="7891"/>
                  </a:cubicBezTo>
                  <a:lnTo>
                    <a:pt x="4061982" y="1152272"/>
                  </a:lnTo>
                  <a:cubicBezTo>
                    <a:pt x="4061982" y="1156631"/>
                    <a:pt x="4058448" y="1160164"/>
                    <a:pt x="4054090" y="1160164"/>
                  </a:cubicBezTo>
                  <a:lnTo>
                    <a:pt x="7891" y="1160164"/>
                  </a:lnTo>
                  <a:cubicBezTo>
                    <a:pt x="3533" y="1160164"/>
                    <a:pt x="0" y="1156631"/>
                    <a:pt x="0" y="1152272"/>
                  </a:cubicBezTo>
                  <a:lnTo>
                    <a:pt x="0" y="7891"/>
                  </a:lnTo>
                  <a:cubicBezTo>
                    <a:pt x="0" y="3533"/>
                    <a:pt x="3533" y="0"/>
                    <a:pt x="7891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61981" cy="1198264"/>
            </a:xfrm>
            <a:prstGeom prst="rect">
              <a:avLst/>
            </a:prstGeom>
          </p:spPr>
          <p:txBody>
            <a:bodyPr anchor="ctr" rtlCol="false" tIns="64629" lIns="64629" bIns="64629" rIns="6462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419690">
            <a:off x="-438202" y="8469725"/>
            <a:ext cx="21749377" cy="4404996"/>
            <a:chOff x="0" y="0"/>
            <a:chExt cx="5728231" cy="11601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119" y="0"/>
                  </a:moveTo>
                  <a:lnTo>
                    <a:pt x="5721112" y="0"/>
                  </a:lnTo>
                  <a:cubicBezTo>
                    <a:pt x="5725044" y="0"/>
                    <a:pt x="5728231" y="3187"/>
                    <a:pt x="5728231" y="7119"/>
                  </a:cubicBezTo>
                  <a:lnTo>
                    <a:pt x="5728231" y="1153044"/>
                  </a:lnTo>
                  <a:cubicBezTo>
                    <a:pt x="5728231" y="1154933"/>
                    <a:pt x="5727481" y="1156743"/>
                    <a:pt x="5726146" y="1158078"/>
                  </a:cubicBezTo>
                  <a:cubicBezTo>
                    <a:pt x="5724811" y="1159414"/>
                    <a:pt x="5723000" y="1160164"/>
                    <a:pt x="5721112" y="1160164"/>
                  </a:cubicBezTo>
                  <a:lnTo>
                    <a:pt x="7119" y="1160164"/>
                  </a:lnTo>
                  <a:cubicBezTo>
                    <a:pt x="3187" y="1160164"/>
                    <a:pt x="0" y="1156976"/>
                    <a:pt x="0" y="1153044"/>
                  </a:cubicBezTo>
                  <a:lnTo>
                    <a:pt x="0" y="7119"/>
                  </a:lnTo>
                  <a:cubicBezTo>
                    <a:pt x="0" y="3187"/>
                    <a:pt x="3187" y="0"/>
                    <a:pt x="7119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5400000">
            <a:off x="1202568" y="7348"/>
            <a:ext cx="687200" cy="1946053"/>
          </a:xfrm>
          <a:custGeom>
            <a:avLst/>
            <a:gdLst/>
            <a:ahLst/>
            <a:cxnLst/>
            <a:rect r="r" b="b" t="t" l="l"/>
            <a:pathLst>
              <a:path h="1946053" w="687200">
                <a:moveTo>
                  <a:pt x="0" y="0"/>
                </a:moveTo>
                <a:lnTo>
                  <a:pt x="687200" y="0"/>
                </a:lnTo>
                <a:lnTo>
                  <a:pt x="687200" y="1946053"/>
                </a:lnTo>
                <a:lnTo>
                  <a:pt x="0" y="19460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43539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2255933"/>
            <a:ext cx="10031852" cy="1290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85"/>
              </a:lnSpc>
            </a:pPr>
            <a:r>
              <a:rPr lang="en-US" b="true" sz="9500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INSIGHTS SUMMARY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8697" y="4071420"/>
            <a:ext cx="15056108" cy="4180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✅ Key KPIs Calculated:</a:t>
            </a:r>
          </a:p>
          <a:p>
            <a:pPr algn="just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Total Orders: 1000</a:t>
            </a:r>
          </a:p>
          <a:p>
            <a:pPr algn="just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Confirmed Orders: 948 → 📈 </a:t>
            </a:r>
            <a:r>
              <a:rPr lang="en-US" b="true" sz="3399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Order Confirmation Rate</a:t>
            </a:r>
            <a:r>
              <a:rPr lang="en-US" b="true" sz="33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: 94.8%</a:t>
            </a:r>
          </a:p>
          <a:p>
            <a:pPr algn="just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Shipped Orders: 917 → 🚚</a:t>
            </a:r>
            <a:r>
              <a:rPr lang="en-US" b="true" sz="3399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 Ship Rate</a:t>
            </a:r>
            <a:r>
              <a:rPr lang="en-US" b="true" sz="33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: 97%</a:t>
            </a:r>
          </a:p>
          <a:p>
            <a:pPr algn="just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Delivered Orders: 844 → 📦 </a:t>
            </a:r>
            <a:r>
              <a:rPr lang="en-US" b="true" sz="3399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Delivery Rate</a:t>
            </a:r>
            <a:r>
              <a:rPr lang="en-US" b="true" sz="33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: 92%</a:t>
            </a:r>
          </a:p>
          <a:p>
            <a:pPr algn="just" marL="734055" indent="-367027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Delivery On Time %: ⏰ 50%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519375" y="-105972"/>
            <a:ext cx="8284315" cy="8612379"/>
          </a:xfrm>
          <a:custGeom>
            <a:avLst/>
            <a:gdLst/>
            <a:ahLst/>
            <a:cxnLst/>
            <a:rect r="r" b="b" t="t" l="l"/>
            <a:pathLst>
              <a:path h="8612379" w="8284315">
                <a:moveTo>
                  <a:pt x="8284314" y="0"/>
                </a:moveTo>
                <a:lnTo>
                  <a:pt x="0" y="0"/>
                </a:lnTo>
                <a:lnTo>
                  <a:pt x="0" y="8612380"/>
                </a:lnTo>
                <a:lnTo>
                  <a:pt x="8284314" y="8612380"/>
                </a:lnTo>
                <a:lnTo>
                  <a:pt x="8284314" y="0"/>
                </a:lnTo>
                <a:close/>
              </a:path>
            </a:pathLst>
          </a:custGeom>
          <a:blipFill>
            <a:blip r:embed="rId2"/>
            <a:stretch>
              <a:fillRect l="-3930" t="-3069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14856">
            <a:off x="-696889" y="7769522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10680566">
            <a:off x="-317154" y="8138472"/>
            <a:ext cx="21975268" cy="5604152"/>
            <a:chOff x="0" y="0"/>
            <a:chExt cx="4549289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9289" cy="1160164"/>
            </a:xfrm>
            <a:custGeom>
              <a:avLst/>
              <a:gdLst/>
              <a:ahLst/>
              <a:cxnLst/>
              <a:rect r="r" b="b" t="t" l="l"/>
              <a:pathLst>
                <a:path h="1160164" w="4549289">
                  <a:moveTo>
                    <a:pt x="7046" y="0"/>
                  </a:moveTo>
                  <a:lnTo>
                    <a:pt x="4542243" y="0"/>
                  </a:lnTo>
                  <a:cubicBezTo>
                    <a:pt x="4544111" y="0"/>
                    <a:pt x="4545904" y="742"/>
                    <a:pt x="4547225" y="2064"/>
                  </a:cubicBezTo>
                  <a:cubicBezTo>
                    <a:pt x="4548546" y="3385"/>
                    <a:pt x="4549289" y="5177"/>
                    <a:pt x="4549289" y="7046"/>
                  </a:cubicBezTo>
                  <a:lnTo>
                    <a:pt x="4549289" y="1153118"/>
                  </a:lnTo>
                  <a:cubicBezTo>
                    <a:pt x="4549289" y="1154986"/>
                    <a:pt x="4548546" y="1156778"/>
                    <a:pt x="4547225" y="1158100"/>
                  </a:cubicBezTo>
                  <a:cubicBezTo>
                    <a:pt x="4545904" y="1159421"/>
                    <a:pt x="4544111" y="1160164"/>
                    <a:pt x="4542243" y="1160164"/>
                  </a:cubicBezTo>
                  <a:lnTo>
                    <a:pt x="7046" y="1160164"/>
                  </a:lnTo>
                  <a:cubicBezTo>
                    <a:pt x="3155" y="1160164"/>
                    <a:pt x="0" y="1157009"/>
                    <a:pt x="0" y="1153118"/>
                  </a:cubicBezTo>
                  <a:lnTo>
                    <a:pt x="0" y="7046"/>
                  </a:lnTo>
                  <a:cubicBezTo>
                    <a:pt x="0" y="3155"/>
                    <a:pt x="3155" y="0"/>
                    <a:pt x="7046" y="0"/>
                  </a:cubicBezTo>
                  <a:close/>
                </a:path>
              </a:pathLst>
            </a:custGeom>
            <a:solidFill>
              <a:srgbClr val="FFAE1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49289" cy="1198264"/>
            </a:xfrm>
            <a:prstGeom prst="rect">
              <a:avLst/>
            </a:prstGeom>
          </p:spPr>
          <p:txBody>
            <a:bodyPr anchor="ctr" rtlCol="false" tIns="64629" lIns="64629" bIns="64629" rIns="6462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19690">
            <a:off x="-438202" y="8469725"/>
            <a:ext cx="21749377" cy="4404996"/>
            <a:chOff x="0" y="0"/>
            <a:chExt cx="5728231" cy="11601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119" y="0"/>
                  </a:moveTo>
                  <a:lnTo>
                    <a:pt x="5721112" y="0"/>
                  </a:lnTo>
                  <a:cubicBezTo>
                    <a:pt x="5725044" y="0"/>
                    <a:pt x="5728231" y="3187"/>
                    <a:pt x="5728231" y="7119"/>
                  </a:cubicBezTo>
                  <a:lnTo>
                    <a:pt x="5728231" y="1153044"/>
                  </a:lnTo>
                  <a:cubicBezTo>
                    <a:pt x="5728231" y="1154933"/>
                    <a:pt x="5727481" y="1156743"/>
                    <a:pt x="5726146" y="1158078"/>
                  </a:cubicBezTo>
                  <a:cubicBezTo>
                    <a:pt x="5724811" y="1159414"/>
                    <a:pt x="5723000" y="1160164"/>
                    <a:pt x="5721112" y="1160164"/>
                  </a:cubicBezTo>
                  <a:lnTo>
                    <a:pt x="7119" y="1160164"/>
                  </a:lnTo>
                  <a:cubicBezTo>
                    <a:pt x="3187" y="1160164"/>
                    <a:pt x="0" y="1156976"/>
                    <a:pt x="0" y="1153044"/>
                  </a:cubicBezTo>
                  <a:lnTo>
                    <a:pt x="0" y="7119"/>
                  </a:lnTo>
                  <a:cubicBezTo>
                    <a:pt x="0" y="3187"/>
                    <a:pt x="3187" y="0"/>
                    <a:pt x="7119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5786560" y="8285274"/>
            <a:ext cx="687200" cy="1946053"/>
          </a:xfrm>
          <a:custGeom>
            <a:avLst/>
            <a:gdLst/>
            <a:ahLst/>
            <a:cxnLst/>
            <a:rect r="r" b="b" t="t" l="l"/>
            <a:pathLst>
              <a:path h="1946053" w="687200">
                <a:moveTo>
                  <a:pt x="0" y="0"/>
                </a:moveTo>
                <a:lnTo>
                  <a:pt x="687200" y="0"/>
                </a:lnTo>
                <a:lnTo>
                  <a:pt x="687200" y="1946052"/>
                </a:lnTo>
                <a:lnTo>
                  <a:pt x="0" y="1946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43539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1806" y="314325"/>
            <a:ext cx="9641780" cy="253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25"/>
              </a:lnSpc>
            </a:pPr>
            <a:r>
              <a:rPr lang="en-US" b="true" sz="8706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KEY INSIGHTS FROM THE VISUALS: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4984" y="3069574"/>
            <a:ext cx="15712255" cy="236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1. Performance by Supplier: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Samsung, Vodafone, Huawei</a:t>
            </a:r>
            <a:r>
              <a:rPr lang="en-US" b="true" sz="26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are top suppliers, each contributing over 200 orders.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Apple is the lowest among the top 5 (185 orders), </a:t>
            </a:r>
            <a:r>
              <a:rPr lang="en-US" b="true" sz="2699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which may indicate underperformance or limited stock.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04984" y="5112170"/>
            <a:ext cx="15712255" cy="283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2. Orders by Channel: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Call Center</a:t>
            </a:r>
            <a:r>
              <a:rPr lang="en-US" b="true" sz="26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is the most used channel </a:t>
            </a:r>
            <a:r>
              <a:rPr lang="en-US" b="true" sz="2699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(351 orders</a:t>
            </a:r>
            <a:r>
              <a:rPr lang="en-US" b="true" sz="26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), followed closely by App (339), then Website (310).</a:t>
            </a:r>
          </a:p>
          <a:p>
            <a:pPr algn="just" marL="582928" indent="-291464" lvl="1">
              <a:lnSpc>
                <a:spcPts val="3779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However, the delivery rate by channel shows </a:t>
            </a:r>
            <a:r>
              <a:rPr lang="en-US" b="true" sz="2699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Call Center</a:t>
            </a:r>
            <a:r>
              <a:rPr lang="en-US" b="true" sz="26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has lower on-time delivery, indicating possible inefficiencies</a:t>
            </a:r>
          </a:p>
          <a:p>
            <a:pPr algn="just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519375" y="-105972"/>
            <a:ext cx="8284315" cy="8612379"/>
          </a:xfrm>
          <a:custGeom>
            <a:avLst/>
            <a:gdLst/>
            <a:ahLst/>
            <a:cxnLst/>
            <a:rect r="r" b="b" t="t" l="l"/>
            <a:pathLst>
              <a:path h="8612379" w="8284315">
                <a:moveTo>
                  <a:pt x="8284314" y="0"/>
                </a:moveTo>
                <a:lnTo>
                  <a:pt x="0" y="0"/>
                </a:lnTo>
                <a:lnTo>
                  <a:pt x="0" y="8612380"/>
                </a:lnTo>
                <a:lnTo>
                  <a:pt x="8284314" y="8612380"/>
                </a:lnTo>
                <a:lnTo>
                  <a:pt x="8284314" y="0"/>
                </a:lnTo>
                <a:close/>
              </a:path>
            </a:pathLst>
          </a:custGeom>
          <a:blipFill>
            <a:blip r:embed="rId2"/>
            <a:stretch>
              <a:fillRect l="-3930" t="-3069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14856">
            <a:off x="-696889" y="7769522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419690">
            <a:off x="-438202" y="8469725"/>
            <a:ext cx="21749377" cy="4404996"/>
            <a:chOff x="0" y="0"/>
            <a:chExt cx="5728231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119" y="0"/>
                  </a:moveTo>
                  <a:lnTo>
                    <a:pt x="5721112" y="0"/>
                  </a:lnTo>
                  <a:cubicBezTo>
                    <a:pt x="5725044" y="0"/>
                    <a:pt x="5728231" y="3187"/>
                    <a:pt x="5728231" y="7119"/>
                  </a:cubicBezTo>
                  <a:lnTo>
                    <a:pt x="5728231" y="1153044"/>
                  </a:lnTo>
                  <a:cubicBezTo>
                    <a:pt x="5728231" y="1154933"/>
                    <a:pt x="5727481" y="1156743"/>
                    <a:pt x="5726146" y="1158078"/>
                  </a:cubicBezTo>
                  <a:cubicBezTo>
                    <a:pt x="5724811" y="1159414"/>
                    <a:pt x="5723000" y="1160164"/>
                    <a:pt x="5721112" y="1160164"/>
                  </a:cubicBezTo>
                  <a:lnTo>
                    <a:pt x="7119" y="1160164"/>
                  </a:lnTo>
                  <a:cubicBezTo>
                    <a:pt x="3187" y="1160164"/>
                    <a:pt x="0" y="1156976"/>
                    <a:pt x="0" y="1153044"/>
                  </a:cubicBezTo>
                  <a:lnTo>
                    <a:pt x="0" y="7119"/>
                  </a:lnTo>
                  <a:cubicBezTo>
                    <a:pt x="0" y="3187"/>
                    <a:pt x="3187" y="0"/>
                    <a:pt x="7119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362633" y="1590344"/>
            <a:ext cx="15740553" cy="8696656"/>
          </a:xfrm>
          <a:custGeom>
            <a:avLst/>
            <a:gdLst/>
            <a:ahLst/>
            <a:cxnLst/>
            <a:rect r="r" b="b" t="t" l="l"/>
            <a:pathLst>
              <a:path h="8696656" w="15740553">
                <a:moveTo>
                  <a:pt x="0" y="0"/>
                </a:moveTo>
                <a:lnTo>
                  <a:pt x="15740553" y="0"/>
                </a:lnTo>
                <a:lnTo>
                  <a:pt x="15740553" y="8696656"/>
                </a:lnTo>
                <a:lnTo>
                  <a:pt x="0" y="8696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1806" y="314325"/>
            <a:ext cx="14705327" cy="127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25"/>
              </a:lnSpc>
            </a:pPr>
            <a:r>
              <a:rPr lang="en-US" b="true" sz="8706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KEY INSIGHTS FROM THE VISUALS: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519375" y="-105972"/>
            <a:ext cx="8284315" cy="8612379"/>
          </a:xfrm>
          <a:custGeom>
            <a:avLst/>
            <a:gdLst/>
            <a:ahLst/>
            <a:cxnLst/>
            <a:rect r="r" b="b" t="t" l="l"/>
            <a:pathLst>
              <a:path h="8612379" w="8284315">
                <a:moveTo>
                  <a:pt x="8284314" y="0"/>
                </a:moveTo>
                <a:lnTo>
                  <a:pt x="0" y="0"/>
                </a:lnTo>
                <a:lnTo>
                  <a:pt x="0" y="8612380"/>
                </a:lnTo>
                <a:lnTo>
                  <a:pt x="8284314" y="8612380"/>
                </a:lnTo>
                <a:lnTo>
                  <a:pt x="8284314" y="0"/>
                </a:lnTo>
                <a:close/>
              </a:path>
            </a:pathLst>
          </a:custGeom>
          <a:blipFill>
            <a:blip r:embed="rId2"/>
            <a:stretch>
              <a:fillRect l="-3930" t="-3069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14856">
            <a:off x="-696889" y="7769522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10680566">
            <a:off x="-317154" y="8138472"/>
            <a:ext cx="21975268" cy="5604152"/>
            <a:chOff x="0" y="0"/>
            <a:chExt cx="4549289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9289" cy="1160164"/>
            </a:xfrm>
            <a:custGeom>
              <a:avLst/>
              <a:gdLst/>
              <a:ahLst/>
              <a:cxnLst/>
              <a:rect r="r" b="b" t="t" l="l"/>
              <a:pathLst>
                <a:path h="1160164" w="4549289">
                  <a:moveTo>
                    <a:pt x="7046" y="0"/>
                  </a:moveTo>
                  <a:lnTo>
                    <a:pt x="4542243" y="0"/>
                  </a:lnTo>
                  <a:cubicBezTo>
                    <a:pt x="4544111" y="0"/>
                    <a:pt x="4545904" y="742"/>
                    <a:pt x="4547225" y="2064"/>
                  </a:cubicBezTo>
                  <a:cubicBezTo>
                    <a:pt x="4548546" y="3385"/>
                    <a:pt x="4549289" y="5177"/>
                    <a:pt x="4549289" y="7046"/>
                  </a:cubicBezTo>
                  <a:lnTo>
                    <a:pt x="4549289" y="1153118"/>
                  </a:lnTo>
                  <a:cubicBezTo>
                    <a:pt x="4549289" y="1154986"/>
                    <a:pt x="4548546" y="1156778"/>
                    <a:pt x="4547225" y="1158100"/>
                  </a:cubicBezTo>
                  <a:cubicBezTo>
                    <a:pt x="4545904" y="1159421"/>
                    <a:pt x="4544111" y="1160164"/>
                    <a:pt x="4542243" y="1160164"/>
                  </a:cubicBezTo>
                  <a:lnTo>
                    <a:pt x="7046" y="1160164"/>
                  </a:lnTo>
                  <a:cubicBezTo>
                    <a:pt x="3155" y="1160164"/>
                    <a:pt x="0" y="1157009"/>
                    <a:pt x="0" y="1153118"/>
                  </a:cubicBezTo>
                  <a:lnTo>
                    <a:pt x="0" y="7046"/>
                  </a:lnTo>
                  <a:cubicBezTo>
                    <a:pt x="0" y="3155"/>
                    <a:pt x="3155" y="0"/>
                    <a:pt x="7046" y="0"/>
                  </a:cubicBezTo>
                  <a:close/>
                </a:path>
              </a:pathLst>
            </a:custGeom>
            <a:solidFill>
              <a:srgbClr val="FFAE1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49289" cy="1198264"/>
            </a:xfrm>
            <a:prstGeom prst="rect">
              <a:avLst/>
            </a:prstGeom>
          </p:spPr>
          <p:txBody>
            <a:bodyPr anchor="ctr" rtlCol="false" tIns="64629" lIns="64629" bIns="64629" rIns="6462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19690">
            <a:off x="-438202" y="8469725"/>
            <a:ext cx="21749377" cy="4404996"/>
            <a:chOff x="0" y="0"/>
            <a:chExt cx="5728231" cy="11601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119" y="0"/>
                  </a:moveTo>
                  <a:lnTo>
                    <a:pt x="5721112" y="0"/>
                  </a:lnTo>
                  <a:cubicBezTo>
                    <a:pt x="5725044" y="0"/>
                    <a:pt x="5728231" y="3187"/>
                    <a:pt x="5728231" y="7119"/>
                  </a:cubicBezTo>
                  <a:lnTo>
                    <a:pt x="5728231" y="1153044"/>
                  </a:lnTo>
                  <a:cubicBezTo>
                    <a:pt x="5728231" y="1154933"/>
                    <a:pt x="5727481" y="1156743"/>
                    <a:pt x="5726146" y="1158078"/>
                  </a:cubicBezTo>
                  <a:cubicBezTo>
                    <a:pt x="5724811" y="1159414"/>
                    <a:pt x="5723000" y="1160164"/>
                    <a:pt x="5721112" y="1160164"/>
                  </a:cubicBezTo>
                  <a:lnTo>
                    <a:pt x="7119" y="1160164"/>
                  </a:lnTo>
                  <a:cubicBezTo>
                    <a:pt x="3187" y="1160164"/>
                    <a:pt x="0" y="1156976"/>
                    <a:pt x="0" y="1153044"/>
                  </a:cubicBezTo>
                  <a:lnTo>
                    <a:pt x="0" y="7119"/>
                  </a:lnTo>
                  <a:cubicBezTo>
                    <a:pt x="0" y="3187"/>
                    <a:pt x="3187" y="0"/>
                    <a:pt x="7119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5786560" y="8285274"/>
            <a:ext cx="687200" cy="1946053"/>
          </a:xfrm>
          <a:custGeom>
            <a:avLst/>
            <a:gdLst/>
            <a:ahLst/>
            <a:cxnLst/>
            <a:rect r="r" b="b" t="t" l="l"/>
            <a:pathLst>
              <a:path h="1946053" w="687200">
                <a:moveTo>
                  <a:pt x="0" y="0"/>
                </a:moveTo>
                <a:lnTo>
                  <a:pt x="687200" y="0"/>
                </a:lnTo>
                <a:lnTo>
                  <a:pt x="687200" y="1946052"/>
                </a:lnTo>
                <a:lnTo>
                  <a:pt x="0" y="1946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43539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1806" y="314325"/>
            <a:ext cx="15121873" cy="127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25"/>
              </a:lnSpc>
            </a:pPr>
            <a:r>
              <a:rPr lang="en-US" b="true" sz="8706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KEY INSIGHTS FROM THE VISUALS: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1806" y="2781410"/>
            <a:ext cx="15839849" cy="5548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98"/>
              </a:lnSpc>
            </a:pPr>
            <a:r>
              <a:rPr lang="en-US" sz="242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3. Product Trends: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Top products</a:t>
            </a: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by order: Smartphone, SIM Card, Router, Smartwatch, Tablet.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These align with top suppliers and highlight strong demand for mobile tech products.</a:t>
            </a:r>
          </a:p>
          <a:p>
            <a:pPr algn="just">
              <a:lnSpc>
                <a:spcPts val="3398"/>
              </a:lnSpc>
            </a:pPr>
          </a:p>
          <a:p>
            <a:pPr algn="just">
              <a:lnSpc>
                <a:spcPts val="3398"/>
              </a:lnSpc>
            </a:pPr>
            <a:r>
              <a:rPr lang="en-US" sz="242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4. Category Distribution: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Electronics dominate</a:t>
            </a: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(393 orders), indicating a heavy focus on tech products.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"AT HOME" and "Lines" are also strong categories, while </a:t>
            </a:r>
            <a:r>
              <a:rPr lang="en-US" b="true" sz="2427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"Wearables" has the least.</a:t>
            </a:r>
          </a:p>
          <a:p>
            <a:pPr algn="just">
              <a:lnSpc>
                <a:spcPts val="3398"/>
              </a:lnSpc>
            </a:pPr>
          </a:p>
          <a:p>
            <a:pPr algn="just">
              <a:lnSpc>
                <a:spcPts val="3398"/>
              </a:lnSpc>
            </a:pPr>
            <a:r>
              <a:rPr lang="en-US" sz="242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5. D</a:t>
            </a:r>
            <a:r>
              <a:rPr lang="en-US" sz="242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elivery</a:t>
            </a:r>
            <a:r>
              <a:rPr lang="en-US" sz="2427" b="true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 Partners Performance</a:t>
            </a:r>
            <a:r>
              <a:rPr lang="en-US" sz="242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: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Aramex</a:t>
            </a: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has the highest deliveries (233), followed by DHL and FedEx.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FF3131"/>
                </a:solidFill>
                <a:latin typeface="DM Sans Bold"/>
                <a:ea typeface="DM Sans Bold"/>
                <a:cs typeface="DM Sans Bold"/>
                <a:sym typeface="DM Sans Bold"/>
              </a:rPr>
              <a:t>Gap between total orders and delivered orders across all partners exists, especially for Bosta, suggesting improvement needed in fulfillment.</a:t>
            </a:r>
          </a:p>
          <a:p>
            <a:pPr algn="just">
              <a:lnSpc>
                <a:spcPts val="33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519375" y="-105972"/>
            <a:ext cx="8284315" cy="8612379"/>
          </a:xfrm>
          <a:custGeom>
            <a:avLst/>
            <a:gdLst/>
            <a:ahLst/>
            <a:cxnLst/>
            <a:rect r="r" b="b" t="t" l="l"/>
            <a:pathLst>
              <a:path h="8612379" w="8284315">
                <a:moveTo>
                  <a:pt x="8284314" y="0"/>
                </a:moveTo>
                <a:lnTo>
                  <a:pt x="0" y="0"/>
                </a:lnTo>
                <a:lnTo>
                  <a:pt x="0" y="8612380"/>
                </a:lnTo>
                <a:lnTo>
                  <a:pt x="8284314" y="8612380"/>
                </a:lnTo>
                <a:lnTo>
                  <a:pt x="8284314" y="0"/>
                </a:lnTo>
                <a:close/>
              </a:path>
            </a:pathLst>
          </a:custGeom>
          <a:blipFill>
            <a:blip r:embed="rId2"/>
            <a:stretch>
              <a:fillRect l="-3930" t="-3069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14856">
            <a:off x="-696889" y="7769522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419690">
            <a:off x="-438202" y="8469725"/>
            <a:ext cx="21749377" cy="4404996"/>
            <a:chOff x="0" y="0"/>
            <a:chExt cx="5728231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119" y="0"/>
                  </a:moveTo>
                  <a:lnTo>
                    <a:pt x="5721112" y="0"/>
                  </a:lnTo>
                  <a:cubicBezTo>
                    <a:pt x="5725044" y="0"/>
                    <a:pt x="5728231" y="3187"/>
                    <a:pt x="5728231" y="7119"/>
                  </a:cubicBezTo>
                  <a:lnTo>
                    <a:pt x="5728231" y="1153044"/>
                  </a:lnTo>
                  <a:cubicBezTo>
                    <a:pt x="5728231" y="1154933"/>
                    <a:pt x="5727481" y="1156743"/>
                    <a:pt x="5726146" y="1158078"/>
                  </a:cubicBezTo>
                  <a:cubicBezTo>
                    <a:pt x="5724811" y="1159414"/>
                    <a:pt x="5723000" y="1160164"/>
                    <a:pt x="5721112" y="1160164"/>
                  </a:cubicBezTo>
                  <a:lnTo>
                    <a:pt x="7119" y="1160164"/>
                  </a:lnTo>
                  <a:cubicBezTo>
                    <a:pt x="3187" y="1160164"/>
                    <a:pt x="0" y="1156976"/>
                    <a:pt x="0" y="1153044"/>
                  </a:cubicBezTo>
                  <a:lnTo>
                    <a:pt x="0" y="7119"/>
                  </a:lnTo>
                  <a:cubicBezTo>
                    <a:pt x="0" y="3187"/>
                    <a:pt x="3187" y="0"/>
                    <a:pt x="7119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84247" y="1491786"/>
            <a:ext cx="15918939" cy="8795214"/>
          </a:xfrm>
          <a:custGeom>
            <a:avLst/>
            <a:gdLst/>
            <a:ahLst/>
            <a:cxnLst/>
            <a:rect r="r" b="b" t="t" l="l"/>
            <a:pathLst>
              <a:path h="8795214" w="15918939">
                <a:moveTo>
                  <a:pt x="0" y="0"/>
                </a:moveTo>
                <a:lnTo>
                  <a:pt x="15918939" y="0"/>
                </a:lnTo>
                <a:lnTo>
                  <a:pt x="15918939" y="8795214"/>
                </a:lnTo>
                <a:lnTo>
                  <a:pt x="0" y="8795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1806" y="314325"/>
            <a:ext cx="14705327" cy="127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25"/>
              </a:lnSpc>
            </a:pPr>
            <a:r>
              <a:rPr lang="en-US" b="true" sz="8706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KEY INSIGHTS FROM THE VISUALS: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519375" y="-105972"/>
            <a:ext cx="8284315" cy="8612379"/>
          </a:xfrm>
          <a:custGeom>
            <a:avLst/>
            <a:gdLst/>
            <a:ahLst/>
            <a:cxnLst/>
            <a:rect r="r" b="b" t="t" l="l"/>
            <a:pathLst>
              <a:path h="8612379" w="8284315">
                <a:moveTo>
                  <a:pt x="8284314" y="0"/>
                </a:moveTo>
                <a:lnTo>
                  <a:pt x="0" y="0"/>
                </a:lnTo>
                <a:lnTo>
                  <a:pt x="0" y="8612380"/>
                </a:lnTo>
                <a:lnTo>
                  <a:pt x="8284314" y="8612380"/>
                </a:lnTo>
                <a:lnTo>
                  <a:pt x="8284314" y="0"/>
                </a:lnTo>
                <a:close/>
              </a:path>
            </a:pathLst>
          </a:custGeom>
          <a:blipFill>
            <a:blip r:embed="rId2"/>
            <a:stretch>
              <a:fillRect l="-3930" t="-3069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14856">
            <a:off x="-696889" y="7769522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419690">
            <a:off x="-438202" y="8469725"/>
            <a:ext cx="21749377" cy="4404996"/>
            <a:chOff x="0" y="0"/>
            <a:chExt cx="5728231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119" y="0"/>
                  </a:moveTo>
                  <a:lnTo>
                    <a:pt x="5721112" y="0"/>
                  </a:lnTo>
                  <a:cubicBezTo>
                    <a:pt x="5725044" y="0"/>
                    <a:pt x="5728231" y="3187"/>
                    <a:pt x="5728231" y="7119"/>
                  </a:cubicBezTo>
                  <a:lnTo>
                    <a:pt x="5728231" y="1153044"/>
                  </a:lnTo>
                  <a:cubicBezTo>
                    <a:pt x="5728231" y="1154933"/>
                    <a:pt x="5727481" y="1156743"/>
                    <a:pt x="5726146" y="1158078"/>
                  </a:cubicBezTo>
                  <a:cubicBezTo>
                    <a:pt x="5724811" y="1159414"/>
                    <a:pt x="5723000" y="1160164"/>
                    <a:pt x="5721112" y="1160164"/>
                  </a:cubicBezTo>
                  <a:lnTo>
                    <a:pt x="7119" y="1160164"/>
                  </a:lnTo>
                  <a:cubicBezTo>
                    <a:pt x="3187" y="1160164"/>
                    <a:pt x="0" y="1156976"/>
                    <a:pt x="0" y="1153044"/>
                  </a:cubicBezTo>
                  <a:lnTo>
                    <a:pt x="0" y="7119"/>
                  </a:lnTo>
                  <a:cubicBezTo>
                    <a:pt x="0" y="3187"/>
                    <a:pt x="3187" y="0"/>
                    <a:pt x="7119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33323" y="1590344"/>
            <a:ext cx="15036609" cy="8063381"/>
          </a:xfrm>
          <a:custGeom>
            <a:avLst/>
            <a:gdLst/>
            <a:ahLst/>
            <a:cxnLst/>
            <a:rect r="r" b="b" t="t" l="l"/>
            <a:pathLst>
              <a:path h="8063381" w="15036609">
                <a:moveTo>
                  <a:pt x="0" y="0"/>
                </a:moveTo>
                <a:lnTo>
                  <a:pt x="15036608" y="0"/>
                </a:lnTo>
                <a:lnTo>
                  <a:pt x="15036608" y="8063382"/>
                </a:lnTo>
                <a:lnTo>
                  <a:pt x="0" y="80633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33323" y="347497"/>
            <a:ext cx="14705327" cy="2533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25"/>
              </a:lnSpc>
            </a:pPr>
            <a:r>
              <a:rPr lang="en-US" b="true" sz="8706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MONTH OVER MONTH WITH TOOLTIP (MOM %)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445C">
                <a:alpha val="100000"/>
              </a:srgbClr>
            </a:gs>
            <a:gs pos="100000">
              <a:srgbClr val="000F35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519375" y="-105972"/>
            <a:ext cx="8284315" cy="8612379"/>
          </a:xfrm>
          <a:custGeom>
            <a:avLst/>
            <a:gdLst/>
            <a:ahLst/>
            <a:cxnLst/>
            <a:rect r="r" b="b" t="t" l="l"/>
            <a:pathLst>
              <a:path h="8612379" w="8284315">
                <a:moveTo>
                  <a:pt x="8284314" y="0"/>
                </a:moveTo>
                <a:lnTo>
                  <a:pt x="0" y="0"/>
                </a:lnTo>
                <a:lnTo>
                  <a:pt x="0" y="8612380"/>
                </a:lnTo>
                <a:lnTo>
                  <a:pt x="8284314" y="8612380"/>
                </a:lnTo>
                <a:lnTo>
                  <a:pt x="8284314" y="0"/>
                </a:lnTo>
                <a:close/>
              </a:path>
            </a:pathLst>
          </a:custGeom>
          <a:blipFill>
            <a:blip r:embed="rId2"/>
            <a:stretch>
              <a:fillRect l="-3930" t="-3069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14856">
            <a:off x="-696889" y="7769522"/>
            <a:ext cx="17795280" cy="584355"/>
          </a:xfrm>
          <a:custGeom>
            <a:avLst/>
            <a:gdLst/>
            <a:ahLst/>
            <a:cxnLst/>
            <a:rect r="r" b="b" t="t" l="l"/>
            <a:pathLst>
              <a:path h="584355" w="17795280">
                <a:moveTo>
                  <a:pt x="0" y="584355"/>
                </a:moveTo>
                <a:lnTo>
                  <a:pt x="17795281" y="584355"/>
                </a:lnTo>
                <a:lnTo>
                  <a:pt x="17795281" y="0"/>
                </a:lnTo>
                <a:lnTo>
                  <a:pt x="0" y="0"/>
                </a:lnTo>
                <a:lnTo>
                  <a:pt x="0" y="584355"/>
                </a:lnTo>
                <a:close/>
              </a:path>
            </a:pathLst>
          </a:custGeom>
          <a:blipFill>
            <a:blip r:embed="rId3"/>
            <a:stretch>
              <a:fillRect l="0" t="-1691704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10680566">
            <a:off x="-317154" y="8138472"/>
            <a:ext cx="21975268" cy="5604152"/>
            <a:chOff x="0" y="0"/>
            <a:chExt cx="4549289" cy="116016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9289" cy="1160164"/>
            </a:xfrm>
            <a:custGeom>
              <a:avLst/>
              <a:gdLst/>
              <a:ahLst/>
              <a:cxnLst/>
              <a:rect r="r" b="b" t="t" l="l"/>
              <a:pathLst>
                <a:path h="1160164" w="4549289">
                  <a:moveTo>
                    <a:pt x="7046" y="0"/>
                  </a:moveTo>
                  <a:lnTo>
                    <a:pt x="4542243" y="0"/>
                  </a:lnTo>
                  <a:cubicBezTo>
                    <a:pt x="4544111" y="0"/>
                    <a:pt x="4545904" y="742"/>
                    <a:pt x="4547225" y="2064"/>
                  </a:cubicBezTo>
                  <a:cubicBezTo>
                    <a:pt x="4548546" y="3385"/>
                    <a:pt x="4549289" y="5177"/>
                    <a:pt x="4549289" y="7046"/>
                  </a:cubicBezTo>
                  <a:lnTo>
                    <a:pt x="4549289" y="1153118"/>
                  </a:lnTo>
                  <a:cubicBezTo>
                    <a:pt x="4549289" y="1154986"/>
                    <a:pt x="4548546" y="1156778"/>
                    <a:pt x="4547225" y="1158100"/>
                  </a:cubicBezTo>
                  <a:cubicBezTo>
                    <a:pt x="4545904" y="1159421"/>
                    <a:pt x="4544111" y="1160164"/>
                    <a:pt x="4542243" y="1160164"/>
                  </a:cubicBezTo>
                  <a:lnTo>
                    <a:pt x="7046" y="1160164"/>
                  </a:lnTo>
                  <a:cubicBezTo>
                    <a:pt x="3155" y="1160164"/>
                    <a:pt x="0" y="1157009"/>
                    <a:pt x="0" y="1153118"/>
                  </a:cubicBezTo>
                  <a:lnTo>
                    <a:pt x="0" y="7046"/>
                  </a:lnTo>
                  <a:cubicBezTo>
                    <a:pt x="0" y="3155"/>
                    <a:pt x="3155" y="0"/>
                    <a:pt x="7046" y="0"/>
                  </a:cubicBezTo>
                  <a:close/>
                </a:path>
              </a:pathLst>
            </a:custGeom>
            <a:solidFill>
              <a:srgbClr val="FFAE1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49289" cy="1198264"/>
            </a:xfrm>
            <a:prstGeom prst="rect">
              <a:avLst/>
            </a:prstGeom>
          </p:spPr>
          <p:txBody>
            <a:bodyPr anchor="ctr" rtlCol="false" tIns="64629" lIns="64629" bIns="64629" rIns="64629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419690">
            <a:off x="-438202" y="8469725"/>
            <a:ext cx="21749377" cy="4404996"/>
            <a:chOff x="0" y="0"/>
            <a:chExt cx="5728231" cy="116016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28231" cy="1160164"/>
            </a:xfrm>
            <a:custGeom>
              <a:avLst/>
              <a:gdLst/>
              <a:ahLst/>
              <a:cxnLst/>
              <a:rect r="r" b="b" t="t" l="l"/>
              <a:pathLst>
                <a:path h="1160164" w="5728231">
                  <a:moveTo>
                    <a:pt x="7119" y="0"/>
                  </a:moveTo>
                  <a:lnTo>
                    <a:pt x="5721112" y="0"/>
                  </a:lnTo>
                  <a:cubicBezTo>
                    <a:pt x="5725044" y="0"/>
                    <a:pt x="5728231" y="3187"/>
                    <a:pt x="5728231" y="7119"/>
                  </a:cubicBezTo>
                  <a:lnTo>
                    <a:pt x="5728231" y="1153044"/>
                  </a:lnTo>
                  <a:cubicBezTo>
                    <a:pt x="5728231" y="1154933"/>
                    <a:pt x="5727481" y="1156743"/>
                    <a:pt x="5726146" y="1158078"/>
                  </a:cubicBezTo>
                  <a:cubicBezTo>
                    <a:pt x="5724811" y="1159414"/>
                    <a:pt x="5723000" y="1160164"/>
                    <a:pt x="5721112" y="1160164"/>
                  </a:cubicBezTo>
                  <a:lnTo>
                    <a:pt x="7119" y="1160164"/>
                  </a:lnTo>
                  <a:cubicBezTo>
                    <a:pt x="3187" y="1160164"/>
                    <a:pt x="0" y="1156976"/>
                    <a:pt x="0" y="1153044"/>
                  </a:cubicBezTo>
                  <a:lnTo>
                    <a:pt x="0" y="7119"/>
                  </a:lnTo>
                  <a:cubicBezTo>
                    <a:pt x="0" y="3187"/>
                    <a:pt x="3187" y="0"/>
                    <a:pt x="7119" y="0"/>
                  </a:cubicBezTo>
                  <a:close/>
                </a:path>
              </a:pathLst>
            </a:custGeom>
            <a:solidFill>
              <a:srgbClr val="01204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728231" cy="11982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5786560" y="8285274"/>
            <a:ext cx="687200" cy="1946053"/>
          </a:xfrm>
          <a:custGeom>
            <a:avLst/>
            <a:gdLst/>
            <a:ahLst/>
            <a:cxnLst/>
            <a:rect r="r" b="b" t="t" l="l"/>
            <a:pathLst>
              <a:path h="1946053" w="687200">
                <a:moveTo>
                  <a:pt x="0" y="0"/>
                </a:moveTo>
                <a:lnTo>
                  <a:pt x="687200" y="0"/>
                </a:lnTo>
                <a:lnTo>
                  <a:pt x="687200" y="1946052"/>
                </a:lnTo>
                <a:lnTo>
                  <a:pt x="0" y="1946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43539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1806" y="314325"/>
            <a:ext cx="15121873" cy="127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25"/>
              </a:lnSpc>
            </a:pPr>
            <a:r>
              <a:rPr lang="en-US" b="true" sz="8706">
                <a:solidFill>
                  <a:srgbClr val="FFAE10"/>
                </a:solidFill>
                <a:latin typeface="Antonio Bold"/>
                <a:ea typeface="Antonio Bold"/>
                <a:cs typeface="Antonio Bold"/>
                <a:sym typeface="Antonio Bold"/>
              </a:rPr>
              <a:t>KEY INSIGHTS FROM THE VISUALS: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1806" y="2781410"/>
            <a:ext cx="15839849" cy="5119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98"/>
              </a:lnSpc>
            </a:pPr>
            <a:r>
              <a:rPr lang="en-US" sz="242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6. Payment Methods: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FFAE10"/>
                </a:solidFill>
                <a:latin typeface="DM Sans Bold"/>
                <a:ea typeface="DM Sans Bold"/>
                <a:cs typeface="DM Sans Bold"/>
                <a:sym typeface="DM Sans Bold"/>
              </a:rPr>
              <a:t>Balanced</a:t>
            </a: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usage across Wallet (345), Cash on Delivery (329), and Card (326).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00BF63"/>
                </a:solidFill>
                <a:latin typeface="DM Sans Bold"/>
                <a:ea typeface="DM Sans Bold"/>
                <a:cs typeface="DM Sans Bold"/>
                <a:sym typeface="DM Sans Bold"/>
              </a:rPr>
              <a:t>Slight preference for Wallet, could be leveraged for digital promotions.</a:t>
            </a:r>
          </a:p>
          <a:p>
            <a:pPr algn="just">
              <a:lnSpc>
                <a:spcPts val="3398"/>
              </a:lnSpc>
            </a:pPr>
          </a:p>
          <a:p>
            <a:pPr algn="just">
              <a:lnSpc>
                <a:spcPts val="3398"/>
              </a:lnSpc>
            </a:pPr>
            <a:r>
              <a:rPr lang="en-US" sz="242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7</a:t>
            </a:r>
            <a:r>
              <a:rPr lang="en-US" sz="242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. Monthly Delivery Trends: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Delivery rate dropped in month 4 (85%), then peaked in month 6 (98%).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Suggests an operational bottleneck in month 4, and</a:t>
            </a: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pot</a:t>
            </a: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ential improvement actions applied afterward.</a:t>
            </a:r>
          </a:p>
          <a:p>
            <a:pPr algn="just">
              <a:lnSpc>
                <a:spcPts val="3398"/>
              </a:lnSpc>
            </a:pPr>
          </a:p>
          <a:p>
            <a:pPr algn="just">
              <a:lnSpc>
                <a:spcPts val="3398"/>
              </a:lnSpc>
            </a:pPr>
            <a:r>
              <a:rPr lang="en-US" sz="242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8. </a:t>
            </a:r>
            <a:r>
              <a:rPr lang="en-US" sz="242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Geographic Insights: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Majority of orders delivered in Middle East, Europe, and Africa.</a:t>
            </a:r>
          </a:p>
          <a:p>
            <a:pPr algn="just" marL="524052" indent="-262026" lvl="1">
              <a:lnSpc>
                <a:spcPts val="3398"/>
              </a:lnSpc>
              <a:buFont typeface="Arial"/>
              <a:buChar char="•"/>
            </a:pPr>
            <a:r>
              <a:rPr lang="en-US" b="true" sz="242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Visualization indicates wide delivery network but concentrated activity in specific zones.</a:t>
            </a:r>
          </a:p>
          <a:p>
            <a:pPr algn="just">
              <a:lnSpc>
                <a:spcPts val="339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DAGs5ts_pjM</dc:identifier>
  <dcterms:modified xsi:type="dcterms:W3CDTF">2011-08-01T06:04:30Z</dcterms:modified>
  <cp:revision>1</cp:revision>
  <dc:title>Blue and Yellow Modern Business Operation Management Presentation</dc:title>
</cp:coreProperties>
</file>