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FF89A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DFD5D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FF89A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DFD5D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FF89A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FF89A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39191" y="7749538"/>
            <a:ext cx="1722627" cy="41147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C0423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304" y="624281"/>
            <a:ext cx="13067791" cy="73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FF89A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5233" y="3531793"/>
            <a:ext cx="7553959" cy="3578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DFD5D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55233" y="217423"/>
            <a:ext cx="7328534" cy="3067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450" spc="-385"/>
              <a:t>AI-</a:t>
            </a:r>
            <a:r>
              <a:rPr dirty="0" sz="6450" spc="-105"/>
              <a:t>driven</a:t>
            </a:r>
            <a:r>
              <a:rPr dirty="0" sz="6450" spc="-495"/>
              <a:t> </a:t>
            </a:r>
            <a:r>
              <a:rPr dirty="0" sz="6450" spc="-10"/>
              <a:t>Disease</a:t>
            </a:r>
            <a:endParaRPr sz="6450"/>
          </a:p>
          <a:p>
            <a:pPr marL="12700" marR="5080">
              <a:lnSpc>
                <a:spcPts val="8100"/>
              </a:lnSpc>
              <a:spcBef>
                <a:spcPts val="130"/>
              </a:spcBef>
            </a:pPr>
            <a:r>
              <a:rPr dirty="0" sz="6450" spc="-70"/>
              <a:t>Detection</a:t>
            </a:r>
            <a:r>
              <a:rPr dirty="0" sz="6450" spc="-480"/>
              <a:t> </a:t>
            </a:r>
            <a:r>
              <a:rPr dirty="0" sz="6450" spc="-114"/>
              <a:t>from</a:t>
            </a:r>
            <a:r>
              <a:rPr dirty="0" sz="6450" spc="-515"/>
              <a:t> </a:t>
            </a:r>
            <a:r>
              <a:rPr dirty="0" sz="6450" spc="-330"/>
              <a:t>X-</a:t>
            </a:r>
            <a:r>
              <a:rPr dirty="0" sz="6450" spc="-340"/>
              <a:t>Ray </a:t>
            </a:r>
            <a:r>
              <a:rPr dirty="0" sz="6450" spc="-10"/>
              <a:t>Images</a:t>
            </a:r>
            <a:endParaRPr sz="64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pc="-55"/>
              <a:t>This</a:t>
            </a:r>
            <a:r>
              <a:rPr dirty="0" spc="-170"/>
              <a:t> </a:t>
            </a:r>
            <a:r>
              <a:rPr dirty="0" spc="-95"/>
              <a:t>project</a:t>
            </a:r>
            <a:r>
              <a:rPr dirty="0" spc="-150"/>
              <a:t> </a:t>
            </a:r>
            <a:r>
              <a:rPr dirty="0" spc="-80"/>
              <a:t>explores</a:t>
            </a:r>
            <a:r>
              <a:rPr dirty="0" spc="-155"/>
              <a:t> </a:t>
            </a:r>
            <a:r>
              <a:rPr dirty="0" spc="-105"/>
              <a:t>the</a:t>
            </a:r>
            <a:r>
              <a:rPr dirty="0" spc="-165"/>
              <a:t> </a:t>
            </a:r>
            <a:r>
              <a:rPr dirty="0" spc="-100"/>
              <a:t>development</a:t>
            </a:r>
            <a:r>
              <a:rPr dirty="0" spc="-125"/>
              <a:t> </a:t>
            </a:r>
            <a:r>
              <a:rPr dirty="0" spc="-20"/>
              <a:t>of</a:t>
            </a:r>
            <a:r>
              <a:rPr dirty="0" spc="-180"/>
              <a:t> </a:t>
            </a:r>
            <a:r>
              <a:rPr dirty="0" spc="-105"/>
              <a:t>an</a:t>
            </a:r>
            <a:r>
              <a:rPr dirty="0" spc="-155"/>
              <a:t> </a:t>
            </a:r>
            <a:r>
              <a:rPr dirty="0" spc="-160"/>
              <a:t>AI</a:t>
            </a:r>
            <a:r>
              <a:rPr dirty="0" spc="-170"/>
              <a:t> </a:t>
            </a:r>
            <a:r>
              <a:rPr dirty="0" spc="-95"/>
              <a:t>model</a:t>
            </a:r>
            <a:r>
              <a:rPr dirty="0" spc="-155"/>
              <a:t> </a:t>
            </a:r>
            <a:r>
              <a:rPr dirty="0" spc="-70"/>
              <a:t>capable</a:t>
            </a:r>
            <a:r>
              <a:rPr dirty="0" spc="-140"/>
              <a:t> </a:t>
            </a:r>
            <a:r>
              <a:rPr dirty="0" spc="-20"/>
              <a:t>of</a:t>
            </a:r>
            <a:r>
              <a:rPr dirty="0" spc="-180"/>
              <a:t> </a:t>
            </a:r>
            <a:r>
              <a:rPr dirty="0" spc="-30"/>
              <a:t>detecting </a:t>
            </a:r>
            <a:r>
              <a:rPr dirty="0" spc="-95"/>
              <a:t>various</a:t>
            </a:r>
            <a:r>
              <a:rPr dirty="0" spc="-150"/>
              <a:t> </a:t>
            </a:r>
            <a:r>
              <a:rPr dirty="0" spc="-95"/>
              <a:t>lung</a:t>
            </a:r>
            <a:r>
              <a:rPr dirty="0" spc="-155"/>
              <a:t> </a:t>
            </a:r>
            <a:r>
              <a:rPr dirty="0" spc="-65"/>
              <a:t>diseases</a:t>
            </a:r>
            <a:r>
              <a:rPr dirty="0" spc="-140"/>
              <a:t> </a:t>
            </a:r>
            <a:r>
              <a:rPr dirty="0" spc="-100"/>
              <a:t>from</a:t>
            </a:r>
            <a:r>
              <a:rPr dirty="0" spc="-160"/>
              <a:t> </a:t>
            </a:r>
            <a:r>
              <a:rPr dirty="0" spc="-65"/>
              <a:t>chest</a:t>
            </a:r>
            <a:r>
              <a:rPr dirty="0" spc="-150"/>
              <a:t> </a:t>
            </a:r>
            <a:r>
              <a:rPr dirty="0" spc="-45"/>
              <a:t>X-</a:t>
            </a:r>
            <a:r>
              <a:rPr dirty="0" spc="-110"/>
              <a:t>ray</a:t>
            </a:r>
            <a:r>
              <a:rPr dirty="0" spc="-175"/>
              <a:t> </a:t>
            </a:r>
            <a:r>
              <a:rPr dirty="0" spc="-95"/>
              <a:t>images</a:t>
            </a:r>
            <a:r>
              <a:rPr dirty="0" spc="-165"/>
              <a:t> </a:t>
            </a:r>
            <a:r>
              <a:rPr dirty="0" spc="-90"/>
              <a:t>and</a:t>
            </a:r>
            <a:r>
              <a:rPr dirty="0" spc="-155"/>
              <a:t> </a:t>
            </a:r>
            <a:r>
              <a:rPr dirty="0" spc="-10"/>
              <a:t>generating </a:t>
            </a:r>
            <a:r>
              <a:rPr dirty="0" spc="-90"/>
              <a:t>comprehensive</a:t>
            </a:r>
            <a:r>
              <a:rPr dirty="0" spc="-35"/>
              <a:t> </a:t>
            </a:r>
            <a:r>
              <a:rPr dirty="0" spc="-10"/>
              <a:t>reports.</a:t>
            </a:r>
          </a:p>
          <a:p>
            <a:pPr>
              <a:lnSpc>
                <a:spcPct val="100000"/>
              </a:lnSpc>
              <a:spcBef>
                <a:spcPts val="1639"/>
              </a:spcBef>
            </a:pPr>
          </a:p>
          <a:p>
            <a:pPr marL="103505" marR="5401945">
              <a:lnSpc>
                <a:spcPct val="143500"/>
              </a:lnSpc>
            </a:pPr>
            <a:r>
              <a:rPr dirty="0" sz="1800" spc="-85" b="1">
                <a:latin typeface="Tahoma"/>
                <a:cs typeface="Tahoma"/>
              </a:rPr>
              <a:t>Mostafa</a:t>
            </a:r>
            <a:r>
              <a:rPr dirty="0" sz="1800" spc="-70" b="1">
                <a:latin typeface="Tahoma"/>
                <a:cs typeface="Tahoma"/>
              </a:rPr>
              <a:t> </a:t>
            </a:r>
            <a:r>
              <a:rPr dirty="0" sz="1800" spc="-20" b="1">
                <a:latin typeface="Tahoma"/>
                <a:cs typeface="Tahoma"/>
              </a:rPr>
              <a:t>Fawzy </a:t>
            </a:r>
            <a:r>
              <a:rPr dirty="0" sz="1800" spc="-110" b="1">
                <a:latin typeface="Tahoma"/>
                <a:cs typeface="Tahoma"/>
              </a:rPr>
              <a:t>Abdelrahman</a:t>
            </a:r>
            <a:r>
              <a:rPr dirty="0" sz="1800" spc="-45" b="1">
                <a:latin typeface="Tahoma"/>
                <a:cs typeface="Tahoma"/>
              </a:rPr>
              <a:t> </a:t>
            </a:r>
            <a:r>
              <a:rPr dirty="0" sz="1800" spc="-95" b="1">
                <a:latin typeface="Tahoma"/>
                <a:cs typeface="Tahoma"/>
              </a:rPr>
              <a:t>Walid </a:t>
            </a:r>
            <a:r>
              <a:rPr dirty="0" sz="1800" spc="-80" b="1">
                <a:latin typeface="Tahoma"/>
                <a:cs typeface="Tahoma"/>
              </a:rPr>
              <a:t>Moataz</a:t>
            </a:r>
            <a:r>
              <a:rPr dirty="0" sz="1800" spc="-90" b="1">
                <a:latin typeface="Tahoma"/>
                <a:cs typeface="Tahoma"/>
              </a:rPr>
              <a:t> </a:t>
            </a:r>
            <a:r>
              <a:rPr dirty="0" sz="1800" spc="-20" b="1">
                <a:latin typeface="Tahoma"/>
                <a:cs typeface="Tahoma"/>
              </a:rPr>
              <a:t>nasr </a:t>
            </a:r>
            <a:r>
              <a:rPr dirty="0" sz="1800" spc="-105" b="1">
                <a:latin typeface="Tahoma"/>
                <a:cs typeface="Tahoma"/>
              </a:rPr>
              <a:t>Mahmoud</a:t>
            </a:r>
            <a:r>
              <a:rPr dirty="0" sz="1800" spc="-65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naser </a:t>
            </a:r>
            <a:r>
              <a:rPr dirty="0" sz="1800" spc="-60" b="1">
                <a:latin typeface="Tahoma"/>
                <a:cs typeface="Tahoma"/>
              </a:rPr>
              <a:t>Yousef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spc="-20" b="1">
                <a:latin typeface="Tahoma"/>
                <a:cs typeface="Tahoma"/>
              </a:rPr>
              <a:t>atef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7409" y="2099310"/>
              <a:ext cx="4259579" cy="4030979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781304" y="705500"/>
            <a:ext cx="7545705" cy="52711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90"/>
              </a:spcBef>
            </a:pPr>
            <a:r>
              <a:rPr dirty="0" sz="4650" spc="-9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4650" spc="-3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70" b="1">
                <a:solidFill>
                  <a:srgbClr val="FF89AE"/>
                </a:solidFill>
                <a:latin typeface="Times New Roman"/>
                <a:cs typeface="Times New Roman"/>
              </a:rPr>
              <a:t>max</a:t>
            </a:r>
            <a:r>
              <a:rPr dirty="0" sz="4650" spc="-3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50" b="1">
                <a:solidFill>
                  <a:srgbClr val="FF89AE"/>
                </a:solidFill>
                <a:latin typeface="Times New Roman"/>
                <a:cs typeface="Times New Roman"/>
              </a:rPr>
              <a:t>and</a:t>
            </a:r>
            <a:r>
              <a:rPr dirty="0" sz="4650" spc="-3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75" b="1">
                <a:solidFill>
                  <a:srgbClr val="FF89AE"/>
                </a:solidFill>
                <a:latin typeface="Times New Roman"/>
                <a:cs typeface="Times New Roman"/>
              </a:rPr>
              <a:t>min</a:t>
            </a:r>
            <a:r>
              <a:rPr dirty="0" sz="4650" spc="-3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80" b="1">
                <a:solidFill>
                  <a:srgbClr val="FF89AE"/>
                </a:solidFill>
                <a:latin typeface="Times New Roman"/>
                <a:cs typeface="Times New Roman"/>
              </a:rPr>
              <a:t>value</a:t>
            </a:r>
            <a:r>
              <a:rPr dirty="0" sz="4650" spc="-3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25" b="1">
                <a:solidFill>
                  <a:srgbClr val="FF89AE"/>
                </a:solidFill>
                <a:latin typeface="Times New Roman"/>
                <a:cs typeface="Times New Roman"/>
              </a:rPr>
              <a:t>of </a:t>
            </a:r>
            <a:r>
              <a:rPr dirty="0" sz="4650" spc="-240" b="1">
                <a:solidFill>
                  <a:srgbClr val="FF89AE"/>
                </a:solidFill>
                <a:latin typeface="Times New Roman"/>
                <a:cs typeface="Times New Roman"/>
              </a:rPr>
              <a:t>"caption</a:t>
            </a:r>
            <a:r>
              <a:rPr dirty="0" sz="4650" spc="-3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254" b="1">
                <a:solidFill>
                  <a:srgbClr val="FF89AE"/>
                </a:solidFill>
                <a:latin typeface="Times New Roman"/>
                <a:cs typeface="Times New Roman"/>
              </a:rPr>
              <a:t>length"</a:t>
            </a:r>
            <a:r>
              <a:rPr dirty="0" sz="4650" spc="-33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120" b="1">
                <a:solidFill>
                  <a:srgbClr val="FF89AE"/>
                </a:solidFill>
                <a:latin typeface="Times New Roman"/>
                <a:cs typeface="Times New Roman"/>
              </a:rPr>
              <a:t>was</a:t>
            </a:r>
            <a:r>
              <a:rPr dirty="0" sz="4650" spc="-32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40" b="1">
                <a:solidFill>
                  <a:srgbClr val="FF89AE"/>
                </a:solidFill>
                <a:latin typeface="Times New Roman"/>
                <a:cs typeface="Times New Roman"/>
              </a:rPr>
              <a:t>found</a:t>
            </a:r>
            <a:r>
              <a:rPr dirty="0" sz="4650" spc="-3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25" b="1">
                <a:solidFill>
                  <a:srgbClr val="FF89AE"/>
                </a:solidFill>
                <a:latin typeface="Times New Roman"/>
                <a:cs typeface="Times New Roman"/>
              </a:rPr>
              <a:t>to </a:t>
            </a:r>
            <a:r>
              <a:rPr dirty="0" sz="4650" spc="-75" b="1">
                <a:solidFill>
                  <a:srgbClr val="FF89AE"/>
                </a:solidFill>
                <a:latin typeface="Times New Roman"/>
                <a:cs typeface="Times New Roman"/>
              </a:rPr>
              <a:t>be</a:t>
            </a:r>
            <a:r>
              <a:rPr dirty="0" sz="4650" spc="-3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130" b="1">
                <a:solidFill>
                  <a:srgbClr val="FF89AE"/>
                </a:solidFill>
                <a:latin typeface="Times New Roman"/>
                <a:cs typeface="Times New Roman"/>
              </a:rPr>
              <a:t>135</a:t>
            </a:r>
            <a:r>
              <a:rPr dirty="0" sz="4650" spc="-3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50" b="1">
                <a:solidFill>
                  <a:srgbClr val="FF89AE"/>
                </a:solidFill>
                <a:latin typeface="Times New Roman"/>
                <a:cs typeface="Times New Roman"/>
              </a:rPr>
              <a:t>and</a:t>
            </a:r>
            <a:r>
              <a:rPr dirty="0" sz="4650" spc="-3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204" b="1">
                <a:solidFill>
                  <a:srgbClr val="FF89AE"/>
                </a:solidFill>
                <a:latin typeface="Times New Roman"/>
                <a:cs typeface="Times New Roman"/>
              </a:rPr>
              <a:t>3</a:t>
            </a:r>
            <a:r>
              <a:rPr dirty="0" sz="4650" spc="-34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85" b="1">
                <a:solidFill>
                  <a:srgbClr val="FF89AE"/>
                </a:solidFill>
                <a:latin typeface="Times New Roman"/>
                <a:cs typeface="Times New Roman"/>
              </a:rPr>
              <a:t>respectively</a:t>
            </a:r>
            <a:r>
              <a:rPr dirty="0" sz="4650" spc="-3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25" b="1">
                <a:solidFill>
                  <a:srgbClr val="FF89AE"/>
                </a:solidFill>
                <a:latin typeface="Times New Roman"/>
                <a:cs typeface="Times New Roman"/>
              </a:rPr>
              <a:t>The </a:t>
            </a:r>
            <a:r>
              <a:rPr dirty="0" sz="4650" spc="455" b="1">
                <a:solidFill>
                  <a:srgbClr val="FF89AE"/>
                </a:solidFill>
                <a:latin typeface="Times New Roman"/>
                <a:cs typeface="Times New Roman"/>
              </a:rPr>
              <a:t>80</a:t>
            </a:r>
            <a:r>
              <a:rPr dirty="0" sz="4650" spc="-34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70" b="1">
                <a:solidFill>
                  <a:srgbClr val="FF89AE"/>
                </a:solidFill>
                <a:latin typeface="Times New Roman"/>
                <a:cs typeface="Times New Roman"/>
              </a:rPr>
              <a:t>percentile</a:t>
            </a:r>
            <a:r>
              <a:rPr dirty="0" sz="4650" spc="-3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70" b="1">
                <a:solidFill>
                  <a:srgbClr val="FF89AE"/>
                </a:solidFill>
                <a:latin typeface="Times New Roman"/>
                <a:cs typeface="Times New Roman"/>
              </a:rPr>
              <a:t>value</a:t>
            </a:r>
            <a:r>
              <a:rPr dirty="0" sz="4650" spc="-3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25" b="1">
                <a:solidFill>
                  <a:srgbClr val="FF89AE"/>
                </a:solidFill>
                <a:latin typeface="Times New Roman"/>
                <a:cs typeface="Times New Roman"/>
              </a:rPr>
              <a:t>of </a:t>
            </a:r>
            <a:r>
              <a:rPr dirty="0" sz="4650" b="1">
                <a:solidFill>
                  <a:srgbClr val="FF89AE"/>
                </a:solidFill>
                <a:latin typeface="Times New Roman"/>
                <a:cs typeface="Times New Roman"/>
              </a:rPr>
              <a:t>caption_len</a:t>
            </a:r>
            <a:r>
              <a:rPr dirty="0" sz="4650" spc="-3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40" b="1">
                <a:solidFill>
                  <a:srgbClr val="FF89AE"/>
                </a:solidFill>
                <a:latin typeface="Times New Roman"/>
                <a:cs typeface="Times New Roman"/>
              </a:rPr>
              <a:t>which</a:t>
            </a:r>
            <a:r>
              <a:rPr dirty="0" sz="4650" spc="-31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60" b="1">
                <a:solidFill>
                  <a:srgbClr val="FF89AE"/>
                </a:solidFill>
                <a:latin typeface="Times New Roman"/>
                <a:cs typeface="Times New Roman"/>
              </a:rPr>
              <a:t>is</a:t>
            </a:r>
            <a:r>
              <a:rPr dirty="0" sz="4650" spc="-2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310" b="1">
                <a:solidFill>
                  <a:srgbClr val="FF89AE"/>
                </a:solidFill>
                <a:latin typeface="Times New Roman"/>
                <a:cs typeface="Times New Roman"/>
              </a:rPr>
              <a:t>2Y</a:t>
            </a:r>
            <a:r>
              <a:rPr dirty="0" sz="4650" spc="-30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55" b="1">
                <a:solidFill>
                  <a:srgbClr val="FF89AE"/>
                </a:solidFill>
                <a:latin typeface="Times New Roman"/>
                <a:cs typeface="Times New Roman"/>
              </a:rPr>
              <a:t>will</a:t>
            </a:r>
            <a:r>
              <a:rPr dirty="0" sz="4650" spc="-2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25" b="1">
                <a:solidFill>
                  <a:srgbClr val="FF89AE"/>
                </a:solidFill>
                <a:latin typeface="Times New Roman"/>
                <a:cs typeface="Times New Roman"/>
              </a:rPr>
              <a:t>be </a:t>
            </a:r>
            <a:r>
              <a:rPr dirty="0" sz="4650" spc="-95" b="1">
                <a:solidFill>
                  <a:srgbClr val="FF89AE"/>
                </a:solidFill>
                <a:latin typeface="Times New Roman"/>
                <a:cs typeface="Times New Roman"/>
              </a:rPr>
              <a:t>taken</a:t>
            </a:r>
            <a:r>
              <a:rPr dirty="0" sz="4650" spc="-3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55" b="1">
                <a:solidFill>
                  <a:srgbClr val="FF89AE"/>
                </a:solidFill>
                <a:latin typeface="Times New Roman"/>
                <a:cs typeface="Times New Roman"/>
              </a:rPr>
              <a:t>as</a:t>
            </a:r>
            <a:r>
              <a:rPr dirty="0" sz="4650" spc="-33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4650" spc="-3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30" b="1">
                <a:solidFill>
                  <a:srgbClr val="FF89AE"/>
                </a:solidFill>
                <a:latin typeface="Times New Roman"/>
                <a:cs typeface="Times New Roman"/>
              </a:rPr>
              <a:t>maximum</a:t>
            </a:r>
            <a:r>
              <a:rPr dirty="0" sz="4650" spc="-4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10" b="1">
                <a:solidFill>
                  <a:srgbClr val="FF89AE"/>
                </a:solidFill>
                <a:latin typeface="Times New Roman"/>
                <a:cs typeface="Times New Roman"/>
              </a:rPr>
              <a:t>padded </a:t>
            </a:r>
            <a:r>
              <a:rPr dirty="0" sz="4650" spc="-70" b="1">
                <a:solidFill>
                  <a:srgbClr val="FF89AE"/>
                </a:solidFill>
                <a:latin typeface="Times New Roman"/>
                <a:cs typeface="Times New Roman"/>
              </a:rPr>
              <a:t>value</a:t>
            </a:r>
            <a:r>
              <a:rPr dirty="0" sz="4650" spc="-3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130" b="1">
                <a:solidFill>
                  <a:srgbClr val="FF89AE"/>
                </a:solidFill>
                <a:latin typeface="Times New Roman"/>
                <a:cs typeface="Times New Roman"/>
              </a:rPr>
              <a:t>for</a:t>
            </a:r>
            <a:r>
              <a:rPr dirty="0" sz="4650" spc="-3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40" b="1">
                <a:solidFill>
                  <a:srgbClr val="FF89AE"/>
                </a:solidFill>
                <a:latin typeface="Times New Roman"/>
                <a:cs typeface="Times New Roman"/>
              </a:rPr>
              <a:t>each</a:t>
            </a:r>
            <a:r>
              <a:rPr dirty="0" sz="4650" spc="-3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4650" spc="-10" b="1">
                <a:solidFill>
                  <a:srgbClr val="FF89AE"/>
                </a:solidFill>
                <a:latin typeface="Times New Roman"/>
                <a:cs typeface="Times New Roman"/>
              </a:rPr>
              <a:t>impression</a:t>
            </a:r>
            <a:endParaRPr sz="4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835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3735070"/>
            <a:ext cx="10024745" cy="735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Developing</a:t>
            </a:r>
            <a:r>
              <a:rPr dirty="0" spc="-330"/>
              <a:t> </a:t>
            </a:r>
            <a:r>
              <a:rPr dirty="0" spc="-75"/>
              <a:t>a</a:t>
            </a:r>
            <a:r>
              <a:rPr dirty="0" spc="-290"/>
              <a:t> </a:t>
            </a:r>
            <a:r>
              <a:rPr dirty="0" spc="-50"/>
              <a:t>Simple</a:t>
            </a:r>
            <a:r>
              <a:rPr dirty="0" spc="-325"/>
              <a:t> </a:t>
            </a:r>
            <a:r>
              <a:rPr dirty="0" spc="-85"/>
              <a:t>Classification</a:t>
            </a:r>
            <a:r>
              <a:rPr dirty="0" spc="-360"/>
              <a:t> </a:t>
            </a:r>
            <a:r>
              <a:rPr dirty="0" spc="-10"/>
              <a:t>Model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89978" y="4856479"/>
            <a:ext cx="4204335" cy="2436495"/>
            <a:chOff x="789978" y="4856479"/>
            <a:chExt cx="4204335" cy="2436495"/>
          </a:xfrm>
        </p:grpSpPr>
        <p:sp>
          <p:nvSpPr>
            <p:cNvPr id="5" name="object 5" descr=""/>
            <p:cNvSpPr/>
            <p:nvPr/>
          </p:nvSpPr>
          <p:spPr>
            <a:xfrm>
              <a:off x="793788" y="4860289"/>
              <a:ext cx="4196715" cy="2428875"/>
            </a:xfrm>
            <a:custGeom>
              <a:avLst/>
              <a:gdLst/>
              <a:ahLst/>
              <a:cxnLst/>
              <a:rect l="l" t="t" r="r" b="b"/>
              <a:pathLst>
                <a:path w="4196715" h="2428875">
                  <a:moveTo>
                    <a:pt x="4101045" y="0"/>
                  </a:moveTo>
                  <a:lnTo>
                    <a:pt x="95275" y="0"/>
                  </a:lnTo>
                  <a:lnTo>
                    <a:pt x="58191" y="7489"/>
                  </a:lnTo>
                  <a:lnTo>
                    <a:pt x="27906" y="27908"/>
                  </a:lnTo>
                  <a:lnTo>
                    <a:pt x="7487" y="58185"/>
                  </a:lnTo>
                  <a:lnTo>
                    <a:pt x="0" y="95250"/>
                  </a:lnTo>
                  <a:lnTo>
                    <a:pt x="0" y="2333320"/>
                  </a:lnTo>
                  <a:lnTo>
                    <a:pt x="7487" y="2370404"/>
                  </a:lnTo>
                  <a:lnTo>
                    <a:pt x="27906" y="2400688"/>
                  </a:lnTo>
                  <a:lnTo>
                    <a:pt x="58191" y="2421107"/>
                  </a:lnTo>
                  <a:lnTo>
                    <a:pt x="95275" y="2428595"/>
                  </a:lnTo>
                  <a:lnTo>
                    <a:pt x="4101045" y="2428595"/>
                  </a:lnTo>
                  <a:lnTo>
                    <a:pt x="4138183" y="2421107"/>
                  </a:lnTo>
                  <a:lnTo>
                    <a:pt x="4168498" y="2400688"/>
                  </a:lnTo>
                  <a:lnTo>
                    <a:pt x="4188931" y="2370404"/>
                  </a:lnTo>
                  <a:lnTo>
                    <a:pt x="4196422" y="2333320"/>
                  </a:lnTo>
                  <a:lnTo>
                    <a:pt x="4196422" y="95250"/>
                  </a:lnTo>
                  <a:lnTo>
                    <a:pt x="4188931" y="58185"/>
                  </a:lnTo>
                  <a:lnTo>
                    <a:pt x="4168498" y="27908"/>
                  </a:lnTo>
                  <a:lnTo>
                    <a:pt x="4138183" y="7489"/>
                  </a:lnTo>
                  <a:lnTo>
                    <a:pt x="4101045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3788" y="4860289"/>
              <a:ext cx="4196715" cy="2428875"/>
            </a:xfrm>
            <a:custGeom>
              <a:avLst/>
              <a:gdLst/>
              <a:ahLst/>
              <a:cxnLst/>
              <a:rect l="l" t="t" r="r" b="b"/>
              <a:pathLst>
                <a:path w="4196715" h="2428875">
                  <a:moveTo>
                    <a:pt x="0" y="95250"/>
                  </a:moveTo>
                  <a:lnTo>
                    <a:pt x="7487" y="58185"/>
                  </a:lnTo>
                  <a:lnTo>
                    <a:pt x="27906" y="27908"/>
                  </a:lnTo>
                  <a:lnTo>
                    <a:pt x="58191" y="7489"/>
                  </a:lnTo>
                  <a:lnTo>
                    <a:pt x="95275" y="0"/>
                  </a:lnTo>
                  <a:lnTo>
                    <a:pt x="4101045" y="0"/>
                  </a:lnTo>
                  <a:lnTo>
                    <a:pt x="4138183" y="7489"/>
                  </a:lnTo>
                  <a:lnTo>
                    <a:pt x="4168498" y="27908"/>
                  </a:lnTo>
                  <a:lnTo>
                    <a:pt x="4188931" y="58185"/>
                  </a:lnTo>
                  <a:lnTo>
                    <a:pt x="4196422" y="95250"/>
                  </a:lnTo>
                  <a:lnTo>
                    <a:pt x="4196422" y="2333320"/>
                  </a:lnTo>
                  <a:lnTo>
                    <a:pt x="4188931" y="2370404"/>
                  </a:lnTo>
                  <a:lnTo>
                    <a:pt x="4168498" y="2400688"/>
                  </a:lnTo>
                  <a:lnTo>
                    <a:pt x="4138183" y="2421107"/>
                  </a:lnTo>
                  <a:lnTo>
                    <a:pt x="4101045" y="2428595"/>
                  </a:lnTo>
                  <a:lnTo>
                    <a:pt x="95275" y="2428595"/>
                  </a:lnTo>
                  <a:lnTo>
                    <a:pt x="58191" y="2421107"/>
                  </a:lnTo>
                  <a:lnTo>
                    <a:pt x="27906" y="2400688"/>
                  </a:lnTo>
                  <a:lnTo>
                    <a:pt x="7487" y="2370404"/>
                  </a:lnTo>
                  <a:lnTo>
                    <a:pt x="0" y="2333320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7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15695" y="5066157"/>
            <a:ext cx="3608070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0" b="1">
                <a:solidFill>
                  <a:srgbClr val="DFD5DE"/>
                </a:solidFill>
                <a:latin typeface="Times New Roman"/>
                <a:cs typeface="Times New Roman"/>
              </a:rPr>
              <a:t>Input</a:t>
            </a:r>
            <a:r>
              <a:rPr dirty="0" sz="2300" spc="-185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2300" spc="-20" b="1">
                <a:solidFill>
                  <a:srgbClr val="DFD5DE"/>
                </a:solidFill>
                <a:latin typeface="Times New Roman"/>
                <a:cs typeface="Times New Roman"/>
              </a:rPr>
              <a:t>Layer</a:t>
            </a: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38300"/>
              </a:lnSpc>
              <a:spcBef>
                <a:spcPts val="990"/>
              </a:spcBef>
            </a:pPr>
            <a:r>
              <a:rPr dirty="0" sz="1750" spc="-60">
                <a:solidFill>
                  <a:srgbClr val="DFD5DE"/>
                </a:solidFill>
                <a:latin typeface="Verdana"/>
                <a:cs typeface="Verdana"/>
              </a:rPr>
              <a:t>Takes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extracted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image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DFD5DE"/>
                </a:solidFill>
                <a:latin typeface="Verdana"/>
                <a:cs typeface="Verdana"/>
              </a:rPr>
              <a:t>features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DFD5DE"/>
                </a:solidFill>
                <a:latin typeface="Verdana"/>
                <a:cs typeface="Verdana"/>
              </a:rPr>
              <a:t>preprocessed</a:t>
            </a:r>
            <a:r>
              <a:rPr dirty="0" sz="175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20">
                <a:solidFill>
                  <a:srgbClr val="DFD5DE"/>
                </a:solidFill>
                <a:latin typeface="Verdana"/>
                <a:cs typeface="Verdana"/>
              </a:rPr>
              <a:t>text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tokens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as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input.</a:t>
            </a:r>
            <a:endParaRPr sz="17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213096" y="4856479"/>
            <a:ext cx="4204335" cy="2436495"/>
            <a:chOff x="5213096" y="4856479"/>
            <a:chExt cx="4204335" cy="2436495"/>
          </a:xfrm>
        </p:grpSpPr>
        <p:sp>
          <p:nvSpPr>
            <p:cNvPr id="9" name="object 9" descr=""/>
            <p:cNvSpPr/>
            <p:nvPr/>
          </p:nvSpPr>
          <p:spPr>
            <a:xfrm>
              <a:off x="5216906" y="4860289"/>
              <a:ext cx="4196715" cy="2428875"/>
            </a:xfrm>
            <a:custGeom>
              <a:avLst/>
              <a:gdLst/>
              <a:ahLst/>
              <a:cxnLst/>
              <a:rect l="l" t="t" r="r" b="b"/>
              <a:pathLst>
                <a:path w="4196715" h="2428875">
                  <a:moveTo>
                    <a:pt x="4101084" y="0"/>
                  </a:moveTo>
                  <a:lnTo>
                    <a:pt x="95377" y="0"/>
                  </a:lnTo>
                  <a:lnTo>
                    <a:pt x="58239" y="7489"/>
                  </a:lnTo>
                  <a:lnTo>
                    <a:pt x="27924" y="27908"/>
                  </a:lnTo>
                  <a:lnTo>
                    <a:pt x="7491" y="58185"/>
                  </a:lnTo>
                  <a:lnTo>
                    <a:pt x="0" y="95250"/>
                  </a:lnTo>
                  <a:lnTo>
                    <a:pt x="0" y="2333320"/>
                  </a:lnTo>
                  <a:lnTo>
                    <a:pt x="7491" y="2370404"/>
                  </a:lnTo>
                  <a:lnTo>
                    <a:pt x="27924" y="2400688"/>
                  </a:lnTo>
                  <a:lnTo>
                    <a:pt x="58239" y="2421107"/>
                  </a:lnTo>
                  <a:lnTo>
                    <a:pt x="95377" y="2428595"/>
                  </a:lnTo>
                  <a:lnTo>
                    <a:pt x="4101084" y="2428595"/>
                  </a:lnTo>
                  <a:lnTo>
                    <a:pt x="4138221" y="2421107"/>
                  </a:lnTo>
                  <a:lnTo>
                    <a:pt x="4168536" y="2400688"/>
                  </a:lnTo>
                  <a:lnTo>
                    <a:pt x="4188969" y="2370404"/>
                  </a:lnTo>
                  <a:lnTo>
                    <a:pt x="4196461" y="2333320"/>
                  </a:lnTo>
                  <a:lnTo>
                    <a:pt x="4196461" y="95250"/>
                  </a:lnTo>
                  <a:lnTo>
                    <a:pt x="4188969" y="58185"/>
                  </a:lnTo>
                  <a:lnTo>
                    <a:pt x="4168536" y="27908"/>
                  </a:lnTo>
                  <a:lnTo>
                    <a:pt x="4138221" y="7489"/>
                  </a:lnTo>
                  <a:lnTo>
                    <a:pt x="4101084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216906" y="4860289"/>
              <a:ext cx="4196715" cy="2428875"/>
            </a:xfrm>
            <a:custGeom>
              <a:avLst/>
              <a:gdLst/>
              <a:ahLst/>
              <a:cxnLst/>
              <a:rect l="l" t="t" r="r" b="b"/>
              <a:pathLst>
                <a:path w="4196715" h="2428875">
                  <a:moveTo>
                    <a:pt x="0" y="95250"/>
                  </a:moveTo>
                  <a:lnTo>
                    <a:pt x="7491" y="58185"/>
                  </a:lnTo>
                  <a:lnTo>
                    <a:pt x="27924" y="27908"/>
                  </a:lnTo>
                  <a:lnTo>
                    <a:pt x="58239" y="7489"/>
                  </a:lnTo>
                  <a:lnTo>
                    <a:pt x="95377" y="0"/>
                  </a:lnTo>
                  <a:lnTo>
                    <a:pt x="4101084" y="0"/>
                  </a:lnTo>
                  <a:lnTo>
                    <a:pt x="4138221" y="7489"/>
                  </a:lnTo>
                  <a:lnTo>
                    <a:pt x="4168536" y="27908"/>
                  </a:lnTo>
                  <a:lnTo>
                    <a:pt x="4188969" y="58185"/>
                  </a:lnTo>
                  <a:lnTo>
                    <a:pt x="4196461" y="95250"/>
                  </a:lnTo>
                  <a:lnTo>
                    <a:pt x="4196461" y="2333320"/>
                  </a:lnTo>
                  <a:lnTo>
                    <a:pt x="4188969" y="2370404"/>
                  </a:lnTo>
                  <a:lnTo>
                    <a:pt x="4168536" y="2400688"/>
                  </a:lnTo>
                  <a:lnTo>
                    <a:pt x="4138221" y="2421107"/>
                  </a:lnTo>
                  <a:lnTo>
                    <a:pt x="4101084" y="2428595"/>
                  </a:lnTo>
                  <a:lnTo>
                    <a:pt x="95377" y="2428595"/>
                  </a:lnTo>
                  <a:lnTo>
                    <a:pt x="58239" y="2421107"/>
                  </a:lnTo>
                  <a:lnTo>
                    <a:pt x="27924" y="2400688"/>
                  </a:lnTo>
                  <a:lnTo>
                    <a:pt x="7491" y="2370404"/>
                  </a:lnTo>
                  <a:lnTo>
                    <a:pt x="0" y="2333320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7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439283" y="5066157"/>
            <a:ext cx="2914015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30" b="1">
                <a:solidFill>
                  <a:srgbClr val="DFD5DE"/>
                </a:solidFill>
                <a:latin typeface="Times New Roman"/>
                <a:cs typeface="Times New Roman"/>
              </a:rPr>
              <a:t>Hidden</a:t>
            </a:r>
            <a:r>
              <a:rPr dirty="0" sz="2300" spc="-155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2300" spc="-10" b="1">
                <a:solidFill>
                  <a:srgbClr val="DFD5DE"/>
                </a:solidFill>
                <a:latin typeface="Times New Roman"/>
                <a:cs typeface="Times New Roman"/>
              </a:rPr>
              <a:t>Layers</a:t>
            </a: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38300"/>
              </a:lnSpc>
              <a:spcBef>
                <a:spcPts val="990"/>
              </a:spcBef>
            </a:pP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Combines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image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text 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information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learn</a:t>
            </a:r>
            <a:r>
              <a:rPr dirty="0" sz="17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DFD5DE"/>
                </a:solidFill>
                <a:latin typeface="Verdana"/>
                <a:cs typeface="Verdana"/>
              </a:rPr>
              <a:t>complex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relationships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patterns.</a:t>
            </a:r>
            <a:endParaRPr sz="175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636379" y="4856479"/>
            <a:ext cx="4204335" cy="2436495"/>
            <a:chOff x="9636379" y="4856479"/>
            <a:chExt cx="4204335" cy="2436495"/>
          </a:xfrm>
        </p:grpSpPr>
        <p:sp>
          <p:nvSpPr>
            <p:cNvPr id="13" name="object 13" descr=""/>
            <p:cNvSpPr/>
            <p:nvPr/>
          </p:nvSpPr>
          <p:spPr>
            <a:xfrm>
              <a:off x="9640189" y="4860289"/>
              <a:ext cx="4196715" cy="2428875"/>
            </a:xfrm>
            <a:custGeom>
              <a:avLst/>
              <a:gdLst/>
              <a:ahLst/>
              <a:cxnLst/>
              <a:rect l="l" t="t" r="r" b="b"/>
              <a:pathLst>
                <a:path w="4196715" h="2428875">
                  <a:moveTo>
                    <a:pt x="4101083" y="0"/>
                  </a:moveTo>
                  <a:lnTo>
                    <a:pt x="95250" y="0"/>
                  </a:lnTo>
                  <a:lnTo>
                    <a:pt x="58132" y="7489"/>
                  </a:lnTo>
                  <a:lnTo>
                    <a:pt x="27860" y="27908"/>
                  </a:lnTo>
                  <a:lnTo>
                    <a:pt x="7471" y="58185"/>
                  </a:lnTo>
                  <a:lnTo>
                    <a:pt x="0" y="95250"/>
                  </a:lnTo>
                  <a:lnTo>
                    <a:pt x="0" y="2333320"/>
                  </a:lnTo>
                  <a:lnTo>
                    <a:pt x="7471" y="2370404"/>
                  </a:lnTo>
                  <a:lnTo>
                    <a:pt x="27860" y="2400688"/>
                  </a:lnTo>
                  <a:lnTo>
                    <a:pt x="58132" y="2421107"/>
                  </a:lnTo>
                  <a:lnTo>
                    <a:pt x="95250" y="2428595"/>
                  </a:lnTo>
                  <a:lnTo>
                    <a:pt x="4101083" y="2428595"/>
                  </a:lnTo>
                  <a:lnTo>
                    <a:pt x="4138148" y="2421107"/>
                  </a:lnTo>
                  <a:lnTo>
                    <a:pt x="4168425" y="2400688"/>
                  </a:lnTo>
                  <a:lnTo>
                    <a:pt x="4188844" y="2370404"/>
                  </a:lnTo>
                  <a:lnTo>
                    <a:pt x="4196333" y="2333320"/>
                  </a:lnTo>
                  <a:lnTo>
                    <a:pt x="4196333" y="95250"/>
                  </a:lnTo>
                  <a:lnTo>
                    <a:pt x="4188844" y="58185"/>
                  </a:lnTo>
                  <a:lnTo>
                    <a:pt x="4168425" y="27908"/>
                  </a:lnTo>
                  <a:lnTo>
                    <a:pt x="4138148" y="7489"/>
                  </a:lnTo>
                  <a:lnTo>
                    <a:pt x="410108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640189" y="4860289"/>
              <a:ext cx="4196715" cy="2428875"/>
            </a:xfrm>
            <a:custGeom>
              <a:avLst/>
              <a:gdLst/>
              <a:ahLst/>
              <a:cxnLst/>
              <a:rect l="l" t="t" r="r" b="b"/>
              <a:pathLst>
                <a:path w="4196715" h="2428875">
                  <a:moveTo>
                    <a:pt x="0" y="95250"/>
                  </a:moveTo>
                  <a:lnTo>
                    <a:pt x="7471" y="58185"/>
                  </a:lnTo>
                  <a:lnTo>
                    <a:pt x="27860" y="27908"/>
                  </a:lnTo>
                  <a:lnTo>
                    <a:pt x="58132" y="7489"/>
                  </a:lnTo>
                  <a:lnTo>
                    <a:pt x="95250" y="0"/>
                  </a:lnTo>
                  <a:lnTo>
                    <a:pt x="4101083" y="0"/>
                  </a:lnTo>
                  <a:lnTo>
                    <a:pt x="4138148" y="7489"/>
                  </a:lnTo>
                  <a:lnTo>
                    <a:pt x="4168425" y="27908"/>
                  </a:lnTo>
                  <a:lnTo>
                    <a:pt x="4188844" y="58185"/>
                  </a:lnTo>
                  <a:lnTo>
                    <a:pt x="4196333" y="95250"/>
                  </a:lnTo>
                  <a:lnTo>
                    <a:pt x="4196333" y="2333320"/>
                  </a:lnTo>
                  <a:lnTo>
                    <a:pt x="4188844" y="2370404"/>
                  </a:lnTo>
                  <a:lnTo>
                    <a:pt x="4168425" y="2400688"/>
                  </a:lnTo>
                  <a:lnTo>
                    <a:pt x="4138148" y="2421107"/>
                  </a:lnTo>
                  <a:lnTo>
                    <a:pt x="4101083" y="2428595"/>
                  </a:lnTo>
                  <a:lnTo>
                    <a:pt x="95250" y="2428595"/>
                  </a:lnTo>
                  <a:lnTo>
                    <a:pt x="58132" y="2421107"/>
                  </a:lnTo>
                  <a:lnTo>
                    <a:pt x="27860" y="2400688"/>
                  </a:lnTo>
                  <a:lnTo>
                    <a:pt x="7471" y="2370404"/>
                  </a:lnTo>
                  <a:lnTo>
                    <a:pt x="0" y="2333320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7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862819" y="5066157"/>
            <a:ext cx="3714750" cy="197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65" b="1">
                <a:solidFill>
                  <a:srgbClr val="DFD5DE"/>
                </a:solidFill>
                <a:latin typeface="Times New Roman"/>
                <a:cs typeface="Times New Roman"/>
              </a:rPr>
              <a:t>Output</a:t>
            </a:r>
            <a:r>
              <a:rPr dirty="0" sz="2300" spc="-150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2300" spc="-20" b="1">
                <a:solidFill>
                  <a:srgbClr val="DFD5DE"/>
                </a:solidFill>
                <a:latin typeface="Times New Roman"/>
                <a:cs typeface="Times New Roman"/>
              </a:rPr>
              <a:t>Layer</a:t>
            </a: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38100"/>
              </a:lnSpc>
              <a:spcBef>
                <a:spcPts val="994"/>
              </a:spcBef>
            </a:pP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Generates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probabilities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DFD5DE"/>
                </a:solidFill>
                <a:latin typeface="Verdana"/>
                <a:cs typeface="Verdana"/>
              </a:rPr>
              <a:t>for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each </a:t>
            </a:r>
            <a:r>
              <a:rPr dirty="0" sz="1750" spc="-70">
                <a:solidFill>
                  <a:srgbClr val="DFD5DE"/>
                </a:solidFill>
                <a:latin typeface="Verdana"/>
                <a:cs typeface="Verdana"/>
              </a:rPr>
              <a:t>disease</a:t>
            </a:r>
            <a:r>
              <a:rPr dirty="0" sz="17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DFD5DE"/>
                </a:solidFill>
                <a:latin typeface="Verdana"/>
                <a:cs typeface="Verdana"/>
              </a:rPr>
              <a:t>class,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indicating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 the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DFD5DE"/>
                </a:solidFill>
                <a:latin typeface="Verdana"/>
                <a:cs typeface="Verdana"/>
              </a:rPr>
              <a:t>model's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prediction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DFD5DE"/>
                </a:solidFill>
                <a:latin typeface="Verdana"/>
                <a:cs typeface="Verdana"/>
              </a:rPr>
              <a:t>for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DFD5DE"/>
                </a:solidFill>
                <a:latin typeface="Verdana"/>
                <a:cs typeface="Verdana"/>
              </a:rPr>
              <a:t>presence</a:t>
            </a:r>
            <a:r>
              <a:rPr dirty="0" sz="175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or </a:t>
            </a:r>
            <a:r>
              <a:rPr dirty="0" sz="1750" spc="-60">
                <a:solidFill>
                  <a:srgbClr val="DFD5DE"/>
                </a:solidFill>
                <a:latin typeface="Verdana"/>
                <a:cs typeface="Verdana"/>
              </a:rPr>
              <a:t>absence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750" spc="-18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dirty="0" sz="175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disease.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908760"/>
            <a:ext cx="3964304" cy="13665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dirty="0" sz="4300" spc="-125"/>
              <a:t>Evaluating</a:t>
            </a:r>
            <a:r>
              <a:rPr dirty="0" sz="4300" spc="-285"/>
              <a:t> </a:t>
            </a:r>
            <a:r>
              <a:rPr dirty="0" sz="4300" spc="-80"/>
              <a:t>Model </a:t>
            </a:r>
            <a:r>
              <a:rPr dirty="0" sz="4300" spc="-10"/>
              <a:t>Performance</a:t>
            </a:r>
            <a:endParaRPr sz="4300"/>
          </a:p>
        </p:txBody>
      </p:sp>
      <p:sp>
        <p:nvSpPr>
          <p:cNvPr id="3" name="object 3" descr=""/>
          <p:cNvSpPr txBox="1"/>
          <p:nvPr/>
        </p:nvSpPr>
        <p:spPr>
          <a:xfrm>
            <a:off x="718819" y="3002059"/>
            <a:ext cx="6326505" cy="2337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500"/>
              </a:lnSpc>
              <a:spcBef>
                <a:spcPts val="95"/>
              </a:spcBef>
            </a:pPr>
            <a:r>
              <a:rPr dirty="0" sz="1600" spc="-5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60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DFD5DE"/>
                </a:solidFill>
                <a:latin typeface="Verdana"/>
                <a:cs typeface="Verdana"/>
              </a:rPr>
              <a:t>BLEU</a:t>
            </a:r>
            <a:r>
              <a:rPr dirty="0" sz="160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DFD5DE"/>
                </a:solidFill>
                <a:latin typeface="Verdana"/>
                <a:cs typeface="Verdana"/>
              </a:rPr>
              <a:t>score</a:t>
            </a:r>
            <a:r>
              <a:rPr dirty="0" sz="160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DFD5DE"/>
                </a:solidFill>
                <a:latin typeface="Verdana"/>
                <a:cs typeface="Verdana"/>
              </a:rPr>
              <a:t>will</a:t>
            </a:r>
            <a:r>
              <a:rPr dirty="0" sz="160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DFD5DE"/>
                </a:solidFill>
                <a:latin typeface="Verdana"/>
                <a:cs typeface="Verdana"/>
              </a:rPr>
              <a:t>be</a:t>
            </a:r>
            <a:r>
              <a:rPr dirty="0" sz="160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DFD5DE"/>
                </a:solidFill>
                <a:latin typeface="Verdana"/>
                <a:cs typeface="Verdana"/>
              </a:rPr>
              <a:t>used</a:t>
            </a:r>
            <a:r>
              <a:rPr dirty="0" sz="160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DFD5DE"/>
                </a:solidFill>
                <a:latin typeface="Verdana"/>
                <a:cs typeface="Verdana"/>
              </a:rPr>
              <a:t>as</a:t>
            </a:r>
            <a:r>
              <a:rPr dirty="0" sz="160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dirty="0" sz="160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metric</a:t>
            </a:r>
            <a:r>
              <a:rPr dirty="0" sz="160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60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evaluate</a:t>
            </a:r>
            <a:r>
              <a:rPr dirty="0" sz="160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60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model</a:t>
            </a:r>
            <a:r>
              <a:rPr dirty="0" sz="160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DFD5DE"/>
                </a:solidFill>
                <a:latin typeface="Verdana"/>
                <a:cs typeface="Verdana"/>
              </a:rPr>
              <a:t>by 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comparing </a:t>
            </a:r>
            <a:r>
              <a:rPr dirty="0" sz="1600" spc="-70">
                <a:solidFill>
                  <a:srgbClr val="DFD5DE"/>
                </a:solidFill>
                <a:latin typeface="Verdana"/>
                <a:cs typeface="Verdana"/>
              </a:rPr>
              <a:t>words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DFD5DE"/>
                </a:solidFill>
                <a:latin typeface="Verdana"/>
                <a:cs typeface="Verdana"/>
              </a:rPr>
              <a:t>in</a:t>
            </a:r>
            <a:r>
              <a:rPr dirty="0" sz="160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60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DFD5DE"/>
                </a:solidFill>
                <a:latin typeface="Verdana"/>
                <a:cs typeface="Verdana"/>
              </a:rPr>
              <a:t>predicted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DFD5DE"/>
                </a:solidFill>
                <a:latin typeface="Verdana"/>
                <a:cs typeface="Verdana"/>
              </a:rPr>
              <a:t>sentence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60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60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Verdana"/>
                <a:cs typeface="Verdana"/>
              </a:rPr>
              <a:t>reference </a:t>
            </a:r>
            <a:r>
              <a:rPr dirty="0" sz="1600" spc="-75">
                <a:solidFill>
                  <a:srgbClr val="DFD5DE"/>
                </a:solidFill>
                <a:latin typeface="Verdana"/>
                <a:cs typeface="Verdana"/>
              </a:rPr>
              <a:t>sentence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DFD5DE"/>
                </a:solidFill>
                <a:latin typeface="Verdana"/>
                <a:cs typeface="Verdana"/>
              </a:rPr>
              <a:t>using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DFD5DE"/>
                </a:solidFill>
                <a:latin typeface="Verdana"/>
                <a:cs typeface="Verdana"/>
              </a:rPr>
              <a:t>n-</a:t>
            </a:r>
            <a:r>
              <a:rPr dirty="0" sz="1600" spc="-120">
                <a:solidFill>
                  <a:srgbClr val="DFD5DE"/>
                </a:solidFill>
                <a:latin typeface="Verdana"/>
                <a:cs typeface="Verdana"/>
              </a:rPr>
              <a:t>grams.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DFD5DE"/>
                </a:solidFill>
                <a:latin typeface="Verdana"/>
                <a:cs typeface="Verdana"/>
              </a:rPr>
              <a:t>However,</a:t>
            </a:r>
            <a:r>
              <a:rPr dirty="0" sz="1600" spc="-10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DFD5DE"/>
                </a:solidFill>
                <a:latin typeface="Verdana"/>
                <a:cs typeface="Verdana"/>
              </a:rPr>
              <a:t>BLEU</a:t>
            </a:r>
            <a:r>
              <a:rPr dirty="0" sz="160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DFD5DE"/>
                </a:solidFill>
                <a:latin typeface="Verdana"/>
                <a:cs typeface="Verdana"/>
              </a:rPr>
              <a:t>has</a:t>
            </a:r>
            <a:r>
              <a:rPr dirty="0" sz="1600" spc="-11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DFD5DE"/>
                </a:solidFill>
                <a:latin typeface="Verdana"/>
                <a:cs typeface="Verdana"/>
              </a:rPr>
              <a:t>limitations,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DFD5DE"/>
                </a:solidFill>
                <a:latin typeface="Verdana"/>
                <a:cs typeface="Verdana"/>
              </a:rPr>
              <a:t>as</a:t>
            </a:r>
            <a:r>
              <a:rPr dirty="0" sz="160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DFD5DE"/>
                </a:solidFill>
                <a:latin typeface="Verdana"/>
                <a:cs typeface="Verdana"/>
              </a:rPr>
              <a:t>it </a:t>
            </a:r>
            <a:r>
              <a:rPr dirty="0" sz="1600" spc="-70">
                <a:solidFill>
                  <a:srgbClr val="DFD5DE"/>
                </a:solidFill>
                <a:latin typeface="Verdana"/>
                <a:cs typeface="Verdana"/>
              </a:rPr>
              <a:t>penalizes</a:t>
            </a:r>
            <a:r>
              <a:rPr dirty="0" sz="1600" spc="-9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DFD5DE"/>
                </a:solidFill>
                <a:latin typeface="Verdana"/>
                <a:cs typeface="Verdana"/>
              </a:rPr>
              <a:t>similar</a:t>
            </a:r>
            <a:r>
              <a:rPr dirty="0" sz="160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DFD5DE"/>
                </a:solidFill>
                <a:latin typeface="Verdana"/>
                <a:cs typeface="Verdana"/>
              </a:rPr>
              <a:t>words</a:t>
            </a:r>
            <a:r>
              <a:rPr dirty="0" sz="160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with</a:t>
            </a:r>
            <a:r>
              <a:rPr dirty="0" sz="160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60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same</a:t>
            </a:r>
            <a:r>
              <a:rPr dirty="0" sz="1600" spc="-114">
                <a:solidFill>
                  <a:srgbClr val="DFD5DE"/>
                </a:solidFill>
                <a:latin typeface="Verdana"/>
                <a:cs typeface="Verdana"/>
              </a:rPr>
              <a:t> meaning. </a:t>
            </a:r>
            <a:r>
              <a:rPr dirty="0" sz="1600" spc="-10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60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DFD5DE"/>
                </a:solidFill>
                <a:latin typeface="Verdana"/>
                <a:cs typeface="Verdana"/>
              </a:rPr>
              <a:t>address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DFD5DE"/>
                </a:solidFill>
                <a:latin typeface="Verdana"/>
                <a:cs typeface="Verdana"/>
              </a:rPr>
              <a:t>this,</a:t>
            </a:r>
            <a:r>
              <a:rPr dirty="0" sz="160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DFD5DE"/>
                </a:solidFill>
                <a:latin typeface="Verdana"/>
                <a:cs typeface="Verdana"/>
              </a:rPr>
              <a:t>in 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addition</a:t>
            </a:r>
            <a:r>
              <a:rPr dirty="0" sz="1600" spc="-10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60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DFD5DE"/>
                </a:solidFill>
                <a:latin typeface="Verdana"/>
                <a:cs typeface="Verdana"/>
              </a:rPr>
              <a:t>n-</a:t>
            </a:r>
            <a:r>
              <a:rPr dirty="0" sz="1600" spc="-125">
                <a:solidFill>
                  <a:srgbClr val="DFD5DE"/>
                </a:solidFill>
                <a:latin typeface="Verdana"/>
                <a:cs typeface="Verdana"/>
              </a:rPr>
              <a:t>gram</a:t>
            </a:r>
            <a:r>
              <a:rPr dirty="0" sz="1600" spc="-11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DFD5DE"/>
                </a:solidFill>
                <a:latin typeface="Verdana"/>
                <a:cs typeface="Verdana"/>
              </a:rPr>
              <a:t>BLEU</a:t>
            </a:r>
            <a:r>
              <a:rPr dirty="0" sz="160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DFD5DE"/>
                </a:solidFill>
                <a:latin typeface="Verdana"/>
                <a:cs typeface="Verdana"/>
              </a:rPr>
              <a:t>scoring,</a:t>
            </a:r>
            <a:r>
              <a:rPr dirty="0" sz="1600" spc="-8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dirty="0" sz="160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sample</a:t>
            </a:r>
            <a:r>
              <a:rPr dirty="0" sz="1600" spc="-10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60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60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DFD5DE"/>
                </a:solidFill>
                <a:latin typeface="Verdana"/>
                <a:cs typeface="Verdana"/>
              </a:rPr>
              <a:t>predicted</a:t>
            </a:r>
            <a:r>
              <a:rPr dirty="0" sz="160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DFD5DE"/>
                </a:solidFill>
                <a:latin typeface="Verdana"/>
                <a:cs typeface="Verdana"/>
              </a:rPr>
              <a:t>captions </a:t>
            </a:r>
            <a:r>
              <a:rPr dirty="0" sz="1600" spc="-80">
                <a:solidFill>
                  <a:srgbClr val="DFD5DE"/>
                </a:solidFill>
                <a:latin typeface="Verdana"/>
                <a:cs typeface="Verdana"/>
              </a:rPr>
              <a:t>will</a:t>
            </a:r>
            <a:r>
              <a:rPr dirty="0" sz="160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DFD5DE"/>
                </a:solidFill>
                <a:latin typeface="Verdana"/>
                <a:cs typeface="Verdana"/>
              </a:rPr>
              <a:t>be</a:t>
            </a:r>
            <a:r>
              <a:rPr dirty="0" sz="160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DFD5DE"/>
                </a:solidFill>
                <a:latin typeface="Verdana"/>
                <a:cs typeface="Verdana"/>
              </a:rPr>
              <a:t>manually </a:t>
            </a:r>
            <a:r>
              <a:rPr dirty="0" sz="1600" spc="-80">
                <a:solidFill>
                  <a:srgbClr val="DFD5DE"/>
                </a:solidFill>
                <a:latin typeface="Verdana"/>
                <a:cs typeface="Verdana"/>
              </a:rPr>
              <a:t>compared</a:t>
            </a:r>
            <a:r>
              <a:rPr dirty="0" sz="160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60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60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DFD5DE"/>
                </a:solidFill>
                <a:latin typeface="Verdana"/>
                <a:cs typeface="Verdana"/>
              </a:rPr>
              <a:t>original</a:t>
            </a:r>
            <a:r>
              <a:rPr dirty="0" sz="160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DFD5DE"/>
                </a:solidFill>
                <a:latin typeface="Verdana"/>
                <a:cs typeface="Verdana"/>
              </a:rPr>
              <a:t>reference</a:t>
            </a:r>
            <a:r>
              <a:rPr dirty="0" sz="1600" spc="-10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DFD5DE"/>
                </a:solidFill>
                <a:latin typeface="Verdana"/>
                <a:cs typeface="Verdana"/>
              </a:rPr>
              <a:t>captions</a:t>
            </a:r>
            <a:r>
              <a:rPr dirty="0" sz="160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DFD5DE"/>
                </a:solidFill>
                <a:latin typeface="Verdana"/>
                <a:cs typeface="Verdana"/>
              </a:rPr>
              <a:t>to </a:t>
            </a:r>
            <a:r>
              <a:rPr dirty="0" sz="1600" spc="-85">
                <a:solidFill>
                  <a:srgbClr val="DFD5DE"/>
                </a:solidFill>
                <a:latin typeface="Verdana"/>
                <a:cs typeface="Verdana"/>
              </a:rPr>
              <a:t>provide</a:t>
            </a:r>
            <a:r>
              <a:rPr dirty="0" sz="1600" spc="-11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dirty="0" sz="160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DFD5DE"/>
                </a:solidFill>
                <a:latin typeface="Verdana"/>
                <a:cs typeface="Verdana"/>
              </a:rPr>
              <a:t>more</a:t>
            </a:r>
            <a:r>
              <a:rPr dirty="0" sz="160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DFD5DE"/>
                </a:solidFill>
                <a:latin typeface="Verdana"/>
                <a:cs typeface="Verdana"/>
              </a:rPr>
              <a:t>accurate</a:t>
            </a:r>
            <a:r>
              <a:rPr dirty="0" sz="160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DFD5DE"/>
                </a:solidFill>
                <a:latin typeface="Verdana"/>
                <a:cs typeface="Verdana"/>
              </a:rPr>
              <a:t>assessment</a:t>
            </a:r>
            <a:r>
              <a:rPr dirty="0" sz="1600" spc="-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60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Verdana"/>
                <a:cs typeface="Verdana"/>
              </a:rPr>
              <a:t>performance.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7708" y="3775925"/>
            <a:ext cx="5759704" cy="6775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176" y="522340"/>
            <a:ext cx="7385050" cy="14744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4500" spc="-100"/>
              <a:t>Introducing</a:t>
            </a:r>
            <a:r>
              <a:rPr dirty="0" sz="4500" spc="-330"/>
              <a:t> </a:t>
            </a:r>
            <a:r>
              <a:rPr dirty="0" sz="4500" spc="-20"/>
              <a:t>an</a:t>
            </a:r>
            <a:r>
              <a:rPr dirty="0" sz="4500" spc="-290"/>
              <a:t> </a:t>
            </a:r>
            <a:r>
              <a:rPr dirty="0" sz="4500" spc="-95"/>
              <a:t>Attention-</a:t>
            </a:r>
            <a:r>
              <a:rPr dirty="0" sz="4500" spc="-35"/>
              <a:t>based </a:t>
            </a:r>
            <a:r>
              <a:rPr dirty="0" sz="4500" spc="-10"/>
              <a:t>Model</a:t>
            </a:r>
            <a:endParaRPr sz="45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876" y="2368804"/>
            <a:ext cx="1095489" cy="52585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178557" y="2555570"/>
            <a:ext cx="6003290" cy="4708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50" b="1">
                <a:solidFill>
                  <a:srgbClr val="DFD5DE"/>
                </a:solidFill>
                <a:latin typeface="Times New Roman"/>
                <a:cs typeface="Times New Roman"/>
              </a:rPr>
              <a:t>Attention</a:t>
            </a:r>
            <a:r>
              <a:rPr dirty="0" sz="2250" spc="-150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DFD5DE"/>
                </a:solidFill>
                <a:latin typeface="Times New Roman"/>
                <a:cs typeface="Times New Roman"/>
              </a:rPr>
              <a:t>Mechanism</a:t>
            </a:r>
            <a:endParaRPr sz="2250">
              <a:latin typeface="Times New Roman"/>
              <a:cs typeface="Times New Roman"/>
            </a:endParaRPr>
          </a:p>
          <a:p>
            <a:pPr marL="12700" marR="15240">
              <a:lnSpc>
                <a:spcPct val="137100"/>
              </a:lnSpc>
              <a:spcBef>
                <a:spcPts val="960"/>
              </a:spcBef>
            </a:pPr>
            <a:r>
              <a:rPr dirty="0" sz="1700" spc="-40">
                <a:solidFill>
                  <a:srgbClr val="DFD5DE"/>
                </a:solidFill>
                <a:latin typeface="Verdana"/>
                <a:cs typeface="Verdana"/>
              </a:rPr>
              <a:t>Focuses</a:t>
            </a:r>
            <a:r>
              <a:rPr dirty="0" sz="170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DFD5DE"/>
                </a:solidFill>
                <a:latin typeface="Verdana"/>
                <a:cs typeface="Verdana"/>
              </a:rPr>
              <a:t>on</a:t>
            </a:r>
            <a:r>
              <a:rPr dirty="0" sz="170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DFD5DE"/>
                </a:solidFill>
                <a:latin typeface="Verdana"/>
                <a:cs typeface="Verdana"/>
              </a:rPr>
              <a:t>specific</a:t>
            </a:r>
            <a:r>
              <a:rPr dirty="0" sz="170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DFD5DE"/>
                </a:solidFill>
                <a:latin typeface="Verdana"/>
                <a:cs typeface="Verdana"/>
              </a:rPr>
              <a:t>parts</a:t>
            </a:r>
            <a:r>
              <a:rPr dirty="0" sz="170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70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0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DFD5DE"/>
                </a:solidFill>
                <a:latin typeface="Verdana"/>
                <a:cs typeface="Verdana"/>
              </a:rPr>
              <a:t>input</a:t>
            </a:r>
            <a:r>
              <a:rPr dirty="0" sz="170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DFD5DE"/>
                </a:solidFill>
                <a:latin typeface="Verdana"/>
                <a:cs typeface="Verdana"/>
              </a:rPr>
              <a:t>image</a:t>
            </a:r>
            <a:r>
              <a:rPr dirty="0" sz="170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0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20">
                <a:solidFill>
                  <a:srgbClr val="DFD5DE"/>
                </a:solidFill>
                <a:latin typeface="Verdana"/>
                <a:cs typeface="Verdana"/>
              </a:rPr>
              <a:t>text</a:t>
            </a:r>
            <a:r>
              <a:rPr dirty="0" sz="1700" spc="-19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35">
                <a:solidFill>
                  <a:srgbClr val="DFD5DE"/>
                </a:solidFill>
                <a:latin typeface="Verdana"/>
                <a:cs typeface="Verdana"/>
              </a:rPr>
              <a:t>that</a:t>
            </a:r>
            <a:r>
              <a:rPr dirty="0" sz="1700" spc="-18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DFD5DE"/>
                </a:solidFill>
                <a:latin typeface="Verdana"/>
                <a:cs typeface="Verdana"/>
              </a:rPr>
              <a:t>are </a:t>
            </a:r>
            <a:r>
              <a:rPr dirty="0" sz="1700" spc="-114">
                <a:solidFill>
                  <a:srgbClr val="DFD5DE"/>
                </a:solidFill>
                <a:latin typeface="Verdana"/>
                <a:cs typeface="Verdana"/>
              </a:rPr>
              <a:t>most</a:t>
            </a:r>
            <a:r>
              <a:rPr dirty="0" sz="170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DFD5DE"/>
                </a:solidFill>
                <a:latin typeface="Verdana"/>
                <a:cs typeface="Verdana"/>
              </a:rPr>
              <a:t>relevant</a:t>
            </a:r>
            <a:r>
              <a:rPr dirty="0" sz="1700" spc="-1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70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DFD5DE"/>
                </a:solidFill>
                <a:latin typeface="Verdana"/>
                <a:cs typeface="Verdana"/>
              </a:rPr>
              <a:t>disease</a:t>
            </a:r>
            <a:r>
              <a:rPr dirty="0" sz="170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Verdana"/>
                <a:cs typeface="Verdana"/>
              </a:rPr>
              <a:t>prediction.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250" spc="-50" b="1">
                <a:solidFill>
                  <a:srgbClr val="DFD5DE"/>
                </a:solidFill>
                <a:latin typeface="Times New Roman"/>
                <a:cs typeface="Times New Roman"/>
              </a:rPr>
              <a:t>Weighting</a:t>
            </a:r>
            <a:r>
              <a:rPr dirty="0" sz="2250" spc="-145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DFD5DE"/>
                </a:solidFill>
                <a:latin typeface="Times New Roman"/>
                <a:cs typeface="Times New Roman"/>
              </a:rPr>
              <a:t>Importance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37100"/>
              </a:lnSpc>
              <a:spcBef>
                <a:spcPts val="960"/>
              </a:spcBef>
            </a:pPr>
            <a:r>
              <a:rPr dirty="0" sz="1700" spc="-60">
                <a:solidFill>
                  <a:srgbClr val="DFD5DE"/>
                </a:solidFill>
                <a:latin typeface="Verdana"/>
                <a:cs typeface="Verdana"/>
              </a:rPr>
              <a:t>Assigns</a:t>
            </a:r>
            <a:r>
              <a:rPr dirty="0" sz="170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DFD5DE"/>
                </a:solidFill>
                <a:latin typeface="Verdana"/>
                <a:cs typeface="Verdana"/>
              </a:rPr>
              <a:t>weights</a:t>
            </a:r>
            <a:r>
              <a:rPr dirty="0" sz="170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70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DFD5DE"/>
                </a:solidFill>
                <a:latin typeface="Verdana"/>
                <a:cs typeface="Verdana"/>
              </a:rPr>
              <a:t>different</a:t>
            </a:r>
            <a:r>
              <a:rPr dirty="0" sz="170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DFD5DE"/>
                </a:solidFill>
                <a:latin typeface="Verdana"/>
                <a:cs typeface="Verdana"/>
              </a:rPr>
              <a:t>features,</a:t>
            </a:r>
            <a:r>
              <a:rPr dirty="0" sz="1700" spc="-18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DFD5DE"/>
                </a:solidFill>
                <a:latin typeface="Verdana"/>
                <a:cs typeface="Verdana"/>
              </a:rPr>
              <a:t>emphasizing</a:t>
            </a:r>
            <a:r>
              <a:rPr dirty="0" sz="170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DFD5DE"/>
                </a:solidFill>
                <a:latin typeface="Verdana"/>
                <a:cs typeface="Verdana"/>
              </a:rPr>
              <a:t>those</a:t>
            </a:r>
            <a:r>
              <a:rPr dirty="0" sz="170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DFD5DE"/>
                </a:solidFill>
                <a:latin typeface="Verdana"/>
                <a:cs typeface="Verdana"/>
              </a:rPr>
              <a:t>that </a:t>
            </a:r>
            <a:r>
              <a:rPr dirty="0" sz="1700" spc="-95">
                <a:solidFill>
                  <a:srgbClr val="DFD5DE"/>
                </a:solidFill>
                <a:latin typeface="Verdana"/>
                <a:cs typeface="Verdana"/>
              </a:rPr>
              <a:t>contribute</a:t>
            </a:r>
            <a:r>
              <a:rPr dirty="0" sz="170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DFD5DE"/>
                </a:solidFill>
                <a:latin typeface="Verdana"/>
                <a:cs typeface="Verdana"/>
              </a:rPr>
              <a:t>most</a:t>
            </a:r>
            <a:r>
              <a:rPr dirty="0" sz="170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70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00" spc="-18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DFD5DE"/>
                </a:solidFill>
                <a:latin typeface="Verdana"/>
                <a:cs typeface="Verdana"/>
              </a:rPr>
              <a:t>final</a:t>
            </a:r>
            <a:r>
              <a:rPr dirty="0" sz="170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Verdana"/>
                <a:cs typeface="Verdana"/>
              </a:rPr>
              <a:t>prediction.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250" spc="-65" b="1">
                <a:solidFill>
                  <a:srgbClr val="DFD5DE"/>
                </a:solidFill>
                <a:latin typeface="Times New Roman"/>
                <a:cs typeface="Times New Roman"/>
              </a:rPr>
              <a:t>Improved</a:t>
            </a:r>
            <a:r>
              <a:rPr dirty="0" sz="2250" spc="-185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DFD5DE"/>
                </a:solidFill>
                <a:latin typeface="Times New Roman"/>
                <a:cs typeface="Times New Roman"/>
              </a:rPr>
              <a:t>Accuracy</a:t>
            </a:r>
            <a:endParaRPr sz="2250">
              <a:latin typeface="Times New Roman"/>
              <a:cs typeface="Times New Roman"/>
            </a:endParaRPr>
          </a:p>
          <a:p>
            <a:pPr marL="12700" marR="186055">
              <a:lnSpc>
                <a:spcPct val="137000"/>
              </a:lnSpc>
              <a:spcBef>
                <a:spcPts val="965"/>
              </a:spcBef>
            </a:pPr>
            <a:r>
              <a:rPr dirty="0" sz="1700" spc="-80">
                <a:solidFill>
                  <a:srgbClr val="DFD5DE"/>
                </a:solidFill>
                <a:latin typeface="Verdana"/>
                <a:cs typeface="Verdana"/>
              </a:rPr>
              <a:t>By</a:t>
            </a:r>
            <a:r>
              <a:rPr dirty="0" sz="170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DFD5DE"/>
                </a:solidFill>
                <a:latin typeface="Verdana"/>
                <a:cs typeface="Verdana"/>
              </a:rPr>
              <a:t>focusing</a:t>
            </a:r>
            <a:r>
              <a:rPr dirty="0" sz="170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DFD5DE"/>
                </a:solidFill>
                <a:latin typeface="Verdana"/>
                <a:cs typeface="Verdana"/>
              </a:rPr>
              <a:t>on</a:t>
            </a:r>
            <a:r>
              <a:rPr dirty="0" sz="170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DFD5DE"/>
                </a:solidFill>
                <a:latin typeface="Verdana"/>
                <a:cs typeface="Verdana"/>
              </a:rPr>
              <a:t>relevant</a:t>
            </a:r>
            <a:r>
              <a:rPr dirty="0" sz="1700" spc="-19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DFD5DE"/>
                </a:solidFill>
                <a:latin typeface="Verdana"/>
                <a:cs typeface="Verdana"/>
              </a:rPr>
              <a:t>information,</a:t>
            </a:r>
            <a:r>
              <a:rPr dirty="0" sz="170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0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DFD5DE"/>
                </a:solidFill>
                <a:latin typeface="Verdana"/>
                <a:cs typeface="Verdana"/>
              </a:rPr>
              <a:t>model</a:t>
            </a:r>
            <a:r>
              <a:rPr dirty="0" sz="170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DFD5DE"/>
                </a:solidFill>
                <a:latin typeface="Verdana"/>
                <a:cs typeface="Verdana"/>
              </a:rPr>
              <a:t>can</a:t>
            </a:r>
            <a:r>
              <a:rPr dirty="0" sz="170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DFD5DE"/>
                </a:solidFill>
                <a:latin typeface="Verdana"/>
                <a:cs typeface="Verdana"/>
              </a:rPr>
              <a:t>achieve </a:t>
            </a:r>
            <a:r>
              <a:rPr dirty="0" sz="1700" spc="-95">
                <a:solidFill>
                  <a:srgbClr val="DFD5DE"/>
                </a:solidFill>
                <a:latin typeface="Verdana"/>
                <a:cs typeface="Verdana"/>
              </a:rPr>
              <a:t>higher</a:t>
            </a:r>
            <a:r>
              <a:rPr dirty="0" sz="1700" spc="-19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DFD5DE"/>
                </a:solidFill>
                <a:latin typeface="Verdana"/>
                <a:cs typeface="Verdana"/>
              </a:rPr>
              <a:t>accuracy</a:t>
            </a:r>
            <a:r>
              <a:rPr dirty="0" sz="170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0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DFD5DE"/>
                </a:solidFill>
                <a:latin typeface="Verdana"/>
                <a:cs typeface="Verdana"/>
              </a:rPr>
              <a:t>better</a:t>
            </a:r>
            <a:r>
              <a:rPr dirty="0" sz="1700" spc="-18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DFD5DE"/>
                </a:solidFill>
                <a:latin typeface="Verdana"/>
                <a:cs typeface="Verdana"/>
              </a:rPr>
              <a:t>generalization.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5519" y="3280409"/>
              <a:ext cx="4023360" cy="166878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304" y="1907286"/>
            <a:ext cx="7299959" cy="22288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55270">
              <a:lnSpc>
                <a:spcPts val="3490"/>
              </a:lnSpc>
              <a:spcBef>
                <a:spcPts val="100"/>
              </a:spcBef>
            </a:pPr>
            <a:r>
              <a:rPr dirty="0" sz="2800" spc="-110"/>
              <a:t>An</a:t>
            </a:r>
            <a:r>
              <a:rPr dirty="0" sz="2800" spc="-200"/>
              <a:t> </a:t>
            </a:r>
            <a:r>
              <a:rPr dirty="0" sz="2800" spc="-40"/>
              <a:t>attention</a:t>
            </a:r>
            <a:r>
              <a:rPr dirty="0" sz="2800" spc="-225"/>
              <a:t> </a:t>
            </a:r>
            <a:r>
              <a:rPr dirty="0" sz="2800" spc="-20"/>
              <a:t>model</a:t>
            </a:r>
            <a:r>
              <a:rPr dirty="0" sz="2800" spc="-180"/>
              <a:t> </a:t>
            </a:r>
            <a:r>
              <a:rPr dirty="0" sz="2800"/>
              <a:t>is</a:t>
            </a:r>
            <a:r>
              <a:rPr dirty="0" sz="2800" spc="-175"/>
              <a:t> </a:t>
            </a:r>
            <a:r>
              <a:rPr dirty="0" sz="2800" spc="-25"/>
              <a:t>used</a:t>
            </a:r>
            <a:r>
              <a:rPr dirty="0" sz="2800" spc="-185"/>
              <a:t> </a:t>
            </a:r>
            <a:r>
              <a:rPr dirty="0" sz="2800" spc="-25"/>
              <a:t>to</a:t>
            </a:r>
            <a:r>
              <a:rPr dirty="0" sz="2800" spc="-175"/>
              <a:t> </a:t>
            </a:r>
            <a:r>
              <a:rPr dirty="0" sz="2800" spc="-10"/>
              <a:t>enhance</a:t>
            </a:r>
            <a:r>
              <a:rPr dirty="0" sz="2800" spc="-210"/>
              <a:t> </a:t>
            </a:r>
            <a:r>
              <a:rPr dirty="0" sz="2800" spc="-25"/>
              <a:t>the </a:t>
            </a:r>
            <a:r>
              <a:rPr dirty="0" sz="2800" spc="-70"/>
              <a:t>performance</a:t>
            </a:r>
            <a:r>
              <a:rPr dirty="0" sz="2800" spc="-190"/>
              <a:t> </a:t>
            </a:r>
            <a:r>
              <a:rPr dirty="0" sz="2800" spc="-20"/>
              <a:t>of</a:t>
            </a:r>
            <a:r>
              <a:rPr dirty="0" sz="2800" spc="-130"/>
              <a:t> </a:t>
            </a:r>
            <a:r>
              <a:rPr dirty="0" sz="2800" spc="-30"/>
              <a:t>sequence-</a:t>
            </a:r>
            <a:r>
              <a:rPr dirty="0" sz="2800" spc="-65"/>
              <a:t>based</a:t>
            </a:r>
            <a:r>
              <a:rPr dirty="0" sz="2800" spc="-190"/>
              <a:t> </a:t>
            </a:r>
            <a:r>
              <a:rPr dirty="0" sz="2800" spc="-90"/>
              <a:t>tasks,</a:t>
            </a:r>
            <a:r>
              <a:rPr dirty="0" sz="2800" spc="-155"/>
              <a:t> </a:t>
            </a:r>
            <a:r>
              <a:rPr dirty="0" sz="2800" spc="-35"/>
              <a:t>like</a:t>
            </a:r>
            <a:r>
              <a:rPr dirty="0" sz="2800" spc="-175"/>
              <a:t> </a:t>
            </a:r>
            <a:r>
              <a:rPr dirty="0" sz="2800" spc="-10"/>
              <a:t>image</a:t>
            </a:r>
            <a:endParaRPr sz="2800"/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800" spc="-45"/>
              <a:t>captioning</a:t>
            </a:r>
            <a:r>
              <a:rPr dirty="0" sz="2800" spc="-204"/>
              <a:t> </a:t>
            </a:r>
            <a:r>
              <a:rPr dirty="0" sz="2800" spc="-90"/>
              <a:t>or</a:t>
            </a:r>
            <a:r>
              <a:rPr dirty="0" sz="2800" spc="-160"/>
              <a:t> </a:t>
            </a:r>
            <a:r>
              <a:rPr dirty="0" sz="2800" spc="-70"/>
              <a:t>translation,</a:t>
            </a:r>
            <a:r>
              <a:rPr dirty="0" sz="2800" spc="-180"/>
              <a:t> </a:t>
            </a:r>
            <a:r>
              <a:rPr dirty="0" sz="2800" spc="-80"/>
              <a:t>by</a:t>
            </a:r>
            <a:r>
              <a:rPr dirty="0" sz="2800" spc="-180"/>
              <a:t> </a:t>
            </a:r>
            <a:r>
              <a:rPr dirty="0" sz="2800" spc="-55"/>
              <a:t>allowing</a:t>
            </a:r>
            <a:r>
              <a:rPr dirty="0" sz="2800" spc="-200"/>
              <a:t> </a:t>
            </a:r>
            <a:r>
              <a:rPr dirty="0" sz="2800" spc="-10"/>
              <a:t>the</a:t>
            </a:r>
            <a:r>
              <a:rPr dirty="0" sz="2800" spc="-165"/>
              <a:t> </a:t>
            </a:r>
            <a:r>
              <a:rPr dirty="0" sz="2800" spc="-20"/>
              <a:t>model</a:t>
            </a:r>
            <a:r>
              <a:rPr dirty="0" sz="2800" spc="-180"/>
              <a:t> </a:t>
            </a:r>
            <a:r>
              <a:rPr dirty="0" sz="2800" spc="-25"/>
              <a:t>to</a:t>
            </a:r>
            <a:endParaRPr sz="2800"/>
          </a:p>
          <a:p>
            <a:pPr marL="12700" marR="27305">
              <a:lnSpc>
                <a:spcPct val="104000"/>
              </a:lnSpc>
              <a:spcBef>
                <a:spcPts val="10"/>
              </a:spcBef>
            </a:pPr>
            <a:r>
              <a:rPr dirty="0" sz="2800" spc="-25"/>
              <a:t>focus</a:t>
            </a:r>
            <a:r>
              <a:rPr dirty="0" sz="2800" spc="-195"/>
              <a:t> </a:t>
            </a:r>
            <a:r>
              <a:rPr dirty="0" sz="2800"/>
              <a:t>on</a:t>
            </a:r>
            <a:r>
              <a:rPr dirty="0" sz="2800" spc="-180"/>
              <a:t> </a:t>
            </a:r>
            <a:r>
              <a:rPr dirty="0" sz="2800" spc="-10"/>
              <a:t>the</a:t>
            </a:r>
            <a:r>
              <a:rPr dirty="0" sz="2800" spc="-190"/>
              <a:t> </a:t>
            </a:r>
            <a:r>
              <a:rPr dirty="0" sz="2800" spc="-10"/>
              <a:t>most</a:t>
            </a:r>
            <a:r>
              <a:rPr dirty="0" sz="2800" spc="-190"/>
              <a:t> </a:t>
            </a:r>
            <a:r>
              <a:rPr dirty="0" sz="2800" spc="-65"/>
              <a:t>relevant</a:t>
            </a:r>
            <a:r>
              <a:rPr dirty="0" sz="2800" spc="-215"/>
              <a:t> </a:t>
            </a:r>
            <a:r>
              <a:rPr dirty="0" sz="2800" spc="-90"/>
              <a:t>parts</a:t>
            </a:r>
            <a:r>
              <a:rPr dirty="0" sz="2800" spc="-200"/>
              <a:t> </a:t>
            </a:r>
            <a:r>
              <a:rPr dirty="0" sz="2800" spc="-20"/>
              <a:t>of</a:t>
            </a:r>
            <a:r>
              <a:rPr dirty="0" sz="2800" spc="-165"/>
              <a:t> </a:t>
            </a:r>
            <a:r>
              <a:rPr dirty="0" sz="2800" spc="-10"/>
              <a:t>the</a:t>
            </a:r>
            <a:r>
              <a:rPr dirty="0" sz="2800" spc="-190"/>
              <a:t> </a:t>
            </a:r>
            <a:r>
              <a:rPr dirty="0" sz="2800" spc="-30"/>
              <a:t>input</a:t>
            </a:r>
            <a:r>
              <a:rPr dirty="0" sz="2800" spc="-215"/>
              <a:t> </a:t>
            </a:r>
            <a:r>
              <a:rPr dirty="0" sz="2800" spc="-20"/>
              <a:t>when </a:t>
            </a:r>
            <a:r>
              <a:rPr dirty="0" sz="2800" spc="-65"/>
              <a:t>generating</a:t>
            </a:r>
            <a:r>
              <a:rPr dirty="0" sz="2800" spc="-215"/>
              <a:t> </a:t>
            </a:r>
            <a:r>
              <a:rPr dirty="0" sz="2800" spc="-30"/>
              <a:t>each</a:t>
            </a:r>
            <a:r>
              <a:rPr dirty="0" sz="2800" spc="-190"/>
              <a:t> </a:t>
            </a:r>
            <a:r>
              <a:rPr dirty="0" sz="2800" spc="-114"/>
              <a:t>part</a:t>
            </a:r>
            <a:r>
              <a:rPr dirty="0" sz="2800" spc="-190"/>
              <a:t> </a:t>
            </a:r>
            <a:r>
              <a:rPr dirty="0" sz="2800" spc="-20"/>
              <a:t>of</a:t>
            </a:r>
            <a:r>
              <a:rPr dirty="0" sz="2800" spc="-160"/>
              <a:t> </a:t>
            </a:r>
            <a:r>
              <a:rPr dirty="0" sz="2800" spc="-10"/>
              <a:t>the</a:t>
            </a:r>
            <a:r>
              <a:rPr dirty="0" sz="2800" spc="-170"/>
              <a:t> </a:t>
            </a:r>
            <a:r>
              <a:rPr dirty="0" sz="2800" spc="-10"/>
              <a:t>output.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463" y="2703448"/>
              <a:ext cx="4919345" cy="2822575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781304" y="1985213"/>
            <a:ext cx="7484109" cy="3563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685">
              <a:lnSpc>
                <a:spcPts val="3500"/>
              </a:lnSpc>
              <a:spcBef>
                <a:spcPts val="95"/>
              </a:spcBef>
            </a:pPr>
            <a:r>
              <a:rPr dirty="0" sz="2800" spc="-85" b="1">
                <a:solidFill>
                  <a:srgbClr val="FF89AE"/>
                </a:solidFill>
                <a:latin typeface="Times New Roman"/>
                <a:cs typeface="Times New Roman"/>
              </a:rPr>
              <a:t>Architecture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15" b="1">
                <a:solidFill>
                  <a:srgbClr val="FF89AE"/>
                </a:solidFill>
                <a:latin typeface="Times New Roman"/>
                <a:cs typeface="Times New Roman"/>
              </a:rPr>
              <a:t>AI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showcasing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greedy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search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mechanism.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processes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image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inputs,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encoding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them</a:t>
            </a:r>
            <a:r>
              <a:rPr dirty="0" sz="2800" spc="-21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into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dense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feature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4099"/>
              </a:lnSpc>
              <a:spcBef>
                <a:spcPts val="5"/>
              </a:spcBef>
            </a:pP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representations,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followed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by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concatenation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and </a:t>
            </a:r>
            <a:r>
              <a:rPr dirty="0" sz="2800" spc="-65" b="1">
                <a:solidFill>
                  <a:srgbClr val="FF89AE"/>
                </a:solidFill>
                <a:latin typeface="Times New Roman"/>
                <a:cs typeface="Times New Roman"/>
              </a:rPr>
              <a:t>batch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5" b="1">
                <a:solidFill>
                  <a:srgbClr val="FF89AE"/>
                </a:solidFill>
                <a:latin typeface="Times New Roman"/>
                <a:cs typeface="Times New Roman"/>
              </a:rPr>
              <a:t>normalization,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89AE"/>
                </a:solidFill>
                <a:latin typeface="Times New Roman"/>
                <a:cs typeface="Times New Roman"/>
              </a:rPr>
              <a:t>before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reaching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decoding </a:t>
            </a:r>
            <a:r>
              <a:rPr dirty="0" sz="2800" spc="-85" b="1">
                <a:solidFill>
                  <a:srgbClr val="FF89AE"/>
                </a:solidFill>
                <a:latin typeface="Times New Roman"/>
                <a:cs typeface="Times New Roman"/>
              </a:rPr>
              <a:t>stage,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5" b="1">
                <a:solidFill>
                  <a:srgbClr val="FF89AE"/>
                </a:solidFill>
                <a:latin typeface="Times New Roman"/>
                <a:cs typeface="Times New Roman"/>
              </a:rPr>
              <a:t>where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output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is</a:t>
            </a:r>
            <a:r>
              <a:rPr dirty="0" sz="280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89AE"/>
                </a:solidFill>
                <a:latin typeface="Times New Roman"/>
                <a:cs typeface="Times New Roman"/>
              </a:rPr>
              <a:t>generated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by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selecting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the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optimal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steps</a:t>
            </a:r>
            <a:r>
              <a:rPr dirty="0" sz="280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sequentially,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5" b="1">
                <a:solidFill>
                  <a:srgbClr val="FF89AE"/>
                </a:solidFill>
                <a:latin typeface="Times New Roman"/>
                <a:cs typeface="Times New Roman"/>
              </a:rPr>
              <a:t>based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on</a:t>
            </a:r>
            <a:r>
              <a:rPr dirty="0" sz="280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immediate gains.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482" y="451231"/>
            <a:ext cx="7807959" cy="581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50" spc="-70"/>
              <a:t>Testing</a:t>
            </a:r>
            <a:r>
              <a:rPr dirty="0" sz="3650" spc="-260"/>
              <a:t> </a:t>
            </a:r>
            <a:r>
              <a:rPr dirty="0" sz="3650" spc="-40"/>
              <a:t>and</a:t>
            </a:r>
            <a:r>
              <a:rPr dirty="0" sz="3650" spc="-250"/>
              <a:t> </a:t>
            </a:r>
            <a:r>
              <a:rPr dirty="0" sz="3650" spc="-120"/>
              <a:t>Comparing</a:t>
            </a:r>
            <a:r>
              <a:rPr dirty="0" sz="3650" spc="-265"/>
              <a:t> </a:t>
            </a:r>
            <a:r>
              <a:rPr dirty="0" sz="3650" spc="-85"/>
              <a:t>Model</a:t>
            </a:r>
            <a:r>
              <a:rPr dirty="0" sz="3650" spc="-235"/>
              <a:t> </a:t>
            </a:r>
            <a:r>
              <a:rPr dirty="0" sz="3650" spc="-10"/>
              <a:t>Outcomes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144" y="1918957"/>
            <a:ext cx="443623" cy="44362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08482" y="2518664"/>
            <a:ext cx="7469505" cy="95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DFD5DE"/>
                </a:solidFill>
                <a:latin typeface="Times New Roman"/>
                <a:cs typeface="Times New Roman"/>
              </a:rPr>
              <a:t>Performance</a:t>
            </a:r>
            <a:r>
              <a:rPr dirty="0" sz="1800" spc="-90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DFD5DE"/>
                </a:solidFill>
                <a:latin typeface="Times New Roman"/>
                <a:cs typeface="Times New Roman"/>
              </a:rPr>
              <a:t>Evaluation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770"/>
              </a:spcBef>
            </a:pPr>
            <a:r>
              <a:rPr dirty="0" sz="1350" spc="-85">
                <a:solidFill>
                  <a:srgbClr val="DFD5DE"/>
                </a:solidFill>
                <a:latin typeface="Verdana"/>
                <a:cs typeface="Verdana"/>
              </a:rPr>
              <a:t>Evaluating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performance</a:t>
            </a:r>
            <a:r>
              <a:rPr dirty="0" sz="13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35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both</a:t>
            </a:r>
            <a:r>
              <a:rPr dirty="0" sz="13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simple</a:t>
            </a:r>
            <a:r>
              <a:rPr dirty="0" sz="13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35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90">
                <a:solidFill>
                  <a:srgbClr val="DFD5DE"/>
                </a:solidFill>
                <a:latin typeface="Verdana"/>
                <a:cs typeface="Verdana"/>
              </a:rPr>
              <a:t>attention-</a:t>
            </a:r>
            <a:r>
              <a:rPr dirty="0" sz="1350" spc="-50">
                <a:solidFill>
                  <a:srgbClr val="DFD5DE"/>
                </a:solidFill>
                <a:latin typeface="Verdana"/>
                <a:cs typeface="Verdana"/>
              </a:rPr>
              <a:t>based</a:t>
            </a:r>
            <a:r>
              <a:rPr dirty="0" sz="13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models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DFD5DE"/>
                </a:solidFill>
                <a:latin typeface="Verdana"/>
                <a:cs typeface="Verdana"/>
              </a:rPr>
              <a:t>on</a:t>
            </a:r>
            <a:r>
              <a:rPr dirty="0" sz="135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dirty="0" sz="1350" spc="-11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separate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test</a:t>
            </a:r>
            <a:r>
              <a:rPr dirty="0" sz="13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DFD5DE"/>
                </a:solidFill>
                <a:latin typeface="Verdana"/>
                <a:cs typeface="Verdana"/>
              </a:rPr>
              <a:t>set</a:t>
            </a:r>
            <a:r>
              <a:rPr dirty="0" sz="13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DFD5DE"/>
                </a:solidFill>
                <a:latin typeface="Verdana"/>
                <a:cs typeface="Verdana"/>
              </a:rPr>
              <a:t>to </a:t>
            </a:r>
            <a:r>
              <a:rPr dirty="0" sz="1350" spc="-30">
                <a:solidFill>
                  <a:srgbClr val="DFD5DE"/>
                </a:solidFill>
                <a:latin typeface="Verdana"/>
                <a:cs typeface="Verdana"/>
              </a:rPr>
              <a:t>assess</a:t>
            </a:r>
            <a:r>
              <a:rPr dirty="0" sz="13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generalization.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144" y="4037952"/>
            <a:ext cx="443623" cy="44362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08482" y="4638294"/>
            <a:ext cx="7365365" cy="95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DFD5DE"/>
                </a:solidFill>
                <a:latin typeface="Times New Roman"/>
                <a:cs typeface="Times New Roman"/>
              </a:rPr>
              <a:t>Model</a:t>
            </a:r>
            <a:r>
              <a:rPr dirty="0" sz="1800" spc="-135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DFD5DE"/>
                </a:solidFill>
                <a:latin typeface="Times New Roman"/>
                <a:cs typeface="Times New Roman"/>
              </a:rPr>
              <a:t>Comparison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770"/>
              </a:spcBef>
            </a:pP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Comparing</a:t>
            </a:r>
            <a:r>
              <a:rPr dirty="0" sz="13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DFD5DE"/>
                </a:solidFill>
                <a:latin typeface="Verdana"/>
                <a:cs typeface="Verdana"/>
              </a:rPr>
              <a:t>accuracy,</a:t>
            </a:r>
            <a:r>
              <a:rPr dirty="0" sz="13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DFD5DE"/>
                </a:solidFill>
                <a:latin typeface="Verdana"/>
                <a:cs typeface="Verdana"/>
              </a:rPr>
              <a:t>precision,</a:t>
            </a:r>
            <a:r>
              <a:rPr dirty="0" sz="13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recall,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35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other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metrics</a:t>
            </a:r>
            <a:r>
              <a:rPr dirty="0" sz="13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35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models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350" spc="-11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5">
                <a:solidFill>
                  <a:srgbClr val="DFD5DE"/>
                </a:solidFill>
                <a:latin typeface="Verdana"/>
                <a:cs typeface="Verdana"/>
              </a:rPr>
              <a:t>determine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which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performs</a:t>
            </a:r>
            <a:r>
              <a:rPr dirty="0" sz="13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better.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144" y="6157074"/>
            <a:ext cx="443623" cy="4436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08482" y="6757517"/>
            <a:ext cx="7925434" cy="95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 b="1">
                <a:solidFill>
                  <a:srgbClr val="DFD5DE"/>
                </a:solidFill>
                <a:latin typeface="Times New Roman"/>
                <a:cs typeface="Times New Roman"/>
              </a:rPr>
              <a:t>Report</a:t>
            </a:r>
            <a:r>
              <a:rPr dirty="0" sz="1800" spc="-130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DFD5DE"/>
                </a:solidFill>
                <a:latin typeface="Times New Roman"/>
                <a:cs typeface="Times New Roman"/>
              </a:rPr>
              <a:t>Generation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770"/>
              </a:spcBef>
            </a:pPr>
            <a:r>
              <a:rPr dirty="0" sz="1350" spc="-45">
                <a:solidFill>
                  <a:srgbClr val="DFD5DE"/>
                </a:solidFill>
                <a:latin typeface="Verdana"/>
                <a:cs typeface="Verdana"/>
              </a:rPr>
              <a:t>Using</a:t>
            </a:r>
            <a:r>
              <a:rPr dirty="0" sz="13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DFD5DE"/>
                </a:solidFill>
                <a:latin typeface="Verdana"/>
                <a:cs typeface="Verdana"/>
              </a:rPr>
              <a:t>best-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performing</a:t>
            </a:r>
            <a:r>
              <a:rPr dirty="0" sz="13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model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350" spc="-11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generate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comprehensive</a:t>
            </a:r>
            <a:r>
              <a:rPr dirty="0" sz="13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reports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DFD5DE"/>
                </a:solidFill>
                <a:latin typeface="Verdana"/>
                <a:cs typeface="Verdana"/>
              </a:rPr>
              <a:t>for</a:t>
            </a:r>
            <a:r>
              <a:rPr dirty="0" sz="13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DFD5DE"/>
                </a:solidFill>
                <a:latin typeface="Verdana"/>
                <a:cs typeface="Verdana"/>
              </a:rPr>
              <a:t>each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DFD5DE"/>
                </a:solidFill>
                <a:latin typeface="Verdana"/>
                <a:cs typeface="Verdana"/>
              </a:rPr>
              <a:t>X-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ray</a:t>
            </a:r>
            <a:r>
              <a:rPr dirty="0" sz="1350" spc="-11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90">
                <a:solidFill>
                  <a:srgbClr val="DFD5DE"/>
                </a:solidFill>
                <a:latin typeface="Verdana"/>
                <a:cs typeface="Verdana"/>
              </a:rPr>
              <a:t>image,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providing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detailed</a:t>
            </a:r>
            <a:r>
              <a:rPr dirty="0" sz="13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5">
                <a:solidFill>
                  <a:srgbClr val="DFD5DE"/>
                </a:solidFill>
                <a:latin typeface="Verdana"/>
                <a:cs typeface="Verdana"/>
              </a:rPr>
              <a:t>information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about</a:t>
            </a:r>
            <a:r>
              <a:rPr dirty="0" sz="13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3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DFD5DE"/>
                </a:solidFill>
                <a:latin typeface="Verdana"/>
                <a:cs typeface="Verdana"/>
              </a:rPr>
              <a:t>detected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diseases.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590" y="2559050"/>
              <a:ext cx="4919218" cy="3111246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781304" y="1091895"/>
            <a:ext cx="7416165" cy="5342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ts val="3490"/>
              </a:lnSpc>
              <a:spcBef>
                <a:spcPts val="105"/>
              </a:spcBef>
            </a:pP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This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5" b="1">
                <a:solidFill>
                  <a:srgbClr val="FF89AE"/>
                </a:solidFill>
                <a:latin typeface="Times New Roman"/>
                <a:cs typeface="Times New Roman"/>
              </a:rPr>
              <a:t>performed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5" b="1">
                <a:solidFill>
                  <a:srgbClr val="FF89AE"/>
                </a:solidFill>
                <a:latin typeface="Times New Roman"/>
                <a:cs typeface="Times New Roman"/>
              </a:rPr>
              <a:t>better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than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simple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baseline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since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it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89AE"/>
                </a:solidFill>
                <a:latin typeface="Times New Roman"/>
                <a:cs typeface="Times New Roman"/>
              </a:rPr>
              <a:t>produced</a:t>
            </a:r>
            <a:r>
              <a:rPr dirty="0" sz="2800" spc="-22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captions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which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had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higher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800" spc="-85" b="1">
                <a:solidFill>
                  <a:srgbClr val="FF89AE"/>
                </a:solidFill>
                <a:latin typeface="Times New Roman"/>
                <a:cs typeface="Times New Roman"/>
              </a:rPr>
              <a:t>variablity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and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also</a:t>
            </a:r>
            <a:r>
              <a:rPr dirty="0" sz="2800" spc="-1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remained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lingusitically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similiar.</a:t>
            </a:r>
            <a:endParaRPr sz="2800">
              <a:latin typeface="Times New Roman"/>
              <a:cs typeface="Times New Roman"/>
            </a:endParaRPr>
          </a:p>
          <a:p>
            <a:pPr marL="12700" marR="144780">
              <a:lnSpc>
                <a:spcPct val="104200"/>
              </a:lnSpc>
              <a:spcBef>
                <a:spcPts val="5"/>
              </a:spcBef>
            </a:pPr>
            <a:r>
              <a:rPr dirty="0" sz="2800" spc="-75" b="1">
                <a:solidFill>
                  <a:srgbClr val="FF89AE"/>
                </a:solidFill>
                <a:latin typeface="Times New Roman"/>
                <a:cs typeface="Times New Roman"/>
              </a:rPr>
              <a:t>Even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then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we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can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see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that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most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datapoints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were of</a:t>
            </a:r>
            <a:r>
              <a:rPr dirty="0" sz="2800" spc="-1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normal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chest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90" b="1">
                <a:solidFill>
                  <a:srgbClr val="FF89AE"/>
                </a:solidFill>
                <a:latin typeface="Times New Roman"/>
                <a:cs typeface="Times New Roman"/>
              </a:rPr>
              <a:t>or</a:t>
            </a:r>
            <a:r>
              <a:rPr dirty="0" sz="280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no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disease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category</a:t>
            </a:r>
            <a:r>
              <a:rPr dirty="0" sz="2800" spc="-21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we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need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to collect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more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89AE"/>
                </a:solidFill>
                <a:latin typeface="Times New Roman"/>
                <a:cs typeface="Times New Roman"/>
              </a:rPr>
              <a:t>dataset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which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have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x-</a:t>
            </a:r>
            <a:r>
              <a:rPr dirty="0" sz="2800" spc="-90" b="1">
                <a:solidFill>
                  <a:srgbClr val="FF89AE"/>
                </a:solidFill>
                <a:latin typeface="Times New Roman"/>
                <a:cs typeface="Times New Roman"/>
              </a:rPr>
              <a:t>rays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patients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having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diseases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so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that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improve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model's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performance.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5" b="1">
                <a:solidFill>
                  <a:srgbClr val="FF89AE"/>
                </a:solidFill>
                <a:latin typeface="Times New Roman"/>
                <a:cs typeface="Times New Roman"/>
              </a:rPr>
              <a:t>Even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predicted</a:t>
            </a:r>
            <a:r>
              <a:rPr dirty="0" sz="2800" spc="-21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tough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captions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which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had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1">
                <a:solidFill>
                  <a:srgbClr val="FF89AE"/>
                </a:solidFill>
                <a:latin typeface="Times New Roman"/>
                <a:cs typeface="Times New Roman"/>
              </a:rPr>
              <a:t>similiar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meaning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true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ones.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89AE"/>
                </a:solidFill>
                <a:latin typeface="Times New Roman"/>
                <a:cs typeface="Times New Roman"/>
              </a:rPr>
              <a:t>Beam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search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5" b="1">
                <a:solidFill>
                  <a:srgbClr val="FF89AE"/>
                </a:solidFill>
                <a:latin typeface="Times New Roman"/>
                <a:cs typeface="Times New Roman"/>
              </a:rPr>
              <a:t>was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found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take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5" b="1">
                <a:solidFill>
                  <a:srgbClr val="FF89AE"/>
                </a:solidFill>
                <a:latin typeface="Times New Roman"/>
                <a:cs typeface="Times New Roman"/>
              </a:rPr>
              <a:t>large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amount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time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50" b="1">
                <a:solidFill>
                  <a:srgbClr val="FF89AE"/>
                </a:solidFill>
                <a:latin typeface="Times New Roman"/>
                <a:cs typeface="Times New Roman"/>
              </a:rPr>
              <a:t>in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predicting</a:t>
            </a:r>
            <a:r>
              <a:rPr dirty="0" sz="2800" spc="-22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even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40" b="1">
                <a:solidFill>
                  <a:srgbClr val="FF89AE"/>
                </a:solidFill>
                <a:latin typeface="Times New Roman"/>
                <a:cs typeface="Times New Roman"/>
              </a:rPr>
              <a:t>1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caption</a:t>
            </a:r>
            <a:r>
              <a:rPr dirty="0" sz="2800" spc="-23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so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it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was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discarded.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590" y="2350389"/>
              <a:ext cx="4919218" cy="35288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304" y="1898396"/>
            <a:ext cx="4942840" cy="735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5"/>
              <a:t>Custom</a:t>
            </a:r>
            <a:r>
              <a:rPr dirty="0" spc="-405"/>
              <a:t> </a:t>
            </a:r>
            <a:r>
              <a:rPr dirty="0" spc="-105"/>
              <a:t>Final</a:t>
            </a:r>
            <a:r>
              <a:rPr dirty="0" spc="-315"/>
              <a:t> </a:t>
            </a:r>
            <a:r>
              <a:rPr dirty="0" spc="-55"/>
              <a:t>Model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81304" y="2963785"/>
            <a:ext cx="7433945" cy="33420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95"/>
              </a:spcBef>
            </a:pPr>
            <a:r>
              <a:rPr dirty="0" sz="1750" spc="-55">
                <a:solidFill>
                  <a:srgbClr val="DFD5DE"/>
                </a:solidFill>
                <a:latin typeface="Verdana"/>
                <a:cs typeface="Verdana"/>
              </a:rPr>
              <a:t>This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architecture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20">
                <a:solidFill>
                  <a:srgbClr val="DFD5DE"/>
                </a:solidFill>
                <a:latin typeface="Verdana"/>
                <a:cs typeface="Verdana"/>
              </a:rPr>
              <a:t>implementation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DFD5DE"/>
                </a:solidFill>
                <a:latin typeface="Verdana"/>
                <a:cs typeface="Verdana"/>
              </a:rPr>
              <a:t>is</a:t>
            </a:r>
            <a:r>
              <a:rPr dirty="0" sz="175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14">
                <a:solidFill>
                  <a:srgbClr val="DFD5DE"/>
                </a:solidFill>
                <a:latin typeface="Verdana"/>
                <a:cs typeface="Verdana"/>
              </a:rPr>
              <a:t>taken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from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Attention</a:t>
            </a:r>
            <a:r>
              <a:rPr dirty="0" sz="17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guided</a:t>
            </a:r>
            <a:r>
              <a:rPr dirty="0" sz="17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chained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context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aggregation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DFD5DE"/>
                </a:solidFill>
                <a:latin typeface="Verdana"/>
                <a:cs typeface="Verdana"/>
              </a:rPr>
              <a:t>for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image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segmentation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DFD5DE"/>
                </a:solidFill>
                <a:latin typeface="Verdana"/>
                <a:cs typeface="Verdana"/>
              </a:rPr>
              <a:t>which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DFD5DE"/>
                </a:solidFill>
                <a:latin typeface="Verdana"/>
                <a:cs typeface="Verdana"/>
              </a:rPr>
              <a:t>was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DFD5DE"/>
                </a:solidFill>
                <a:latin typeface="Verdana"/>
                <a:cs typeface="Verdana"/>
              </a:rPr>
              <a:t>used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DFD5DE"/>
                </a:solidFill>
                <a:latin typeface="Verdana"/>
                <a:cs typeface="Verdana"/>
              </a:rPr>
              <a:t>for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image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segmentation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but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75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will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DFD5DE"/>
                </a:solidFill>
                <a:latin typeface="Verdana"/>
                <a:cs typeface="Verdana"/>
              </a:rPr>
              <a:t>use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14">
                <a:solidFill>
                  <a:srgbClr val="DFD5DE"/>
                </a:solidFill>
                <a:latin typeface="Verdana"/>
                <a:cs typeface="Verdana"/>
              </a:rPr>
              <a:t>it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7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extract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image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14">
                <a:solidFill>
                  <a:srgbClr val="DFD5DE"/>
                </a:solidFill>
                <a:latin typeface="Verdana"/>
                <a:cs typeface="Verdana"/>
              </a:rPr>
              <a:t>information.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DFD5DE"/>
                </a:solidFill>
                <a:latin typeface="Verdana"/>
                <a:cs typeface="Verdana"/>
              </a:rPr>
              <a:t>Here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what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75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will </a:t>
            </a:r>
            <a:r>
              <a:rPr dirty="0" sz="1750" spc="-50">
                <a:solidFill>
                  <a:srgbClr val="DFD5DE"/>
                </a:solidFill>
                <a:latin typeface="Verdana"/>
                <a:cs typeface="Verdana"/>
              </a:rPr>
              <a:t>do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DFD5DE"/>
                </a:solidFill>
                <a:latin typeface="Verdana"/>
                <a:cs typeface="Verdana"/>
              </a:rPr>
              <a:t>is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that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outputs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from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Image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DFD5DE"/>
                </a:solidFill>
                <a:latin typeface="Verdana"/>
                <a:cs typeface="Verdana"/>
              </a:rPr>
              <a:t>encoder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14">
                <a:solidFill>
                  <a:srgbClr val="DFD5DE"/>
                </a:solidFill>
                <a:latin typeface="Verdana"/>
                <a:cs typeface="Verdana"/>
              </a:rPr>
              <a:t>(ie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chexnet)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will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DFD5DE"/>
                </a:solidFill>
                <a:latin typeface="Verdana"/>
                <a:cs typeface="Verdana"/>
              </a:rPr>
              <a:t>be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sent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to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global</a:t>
            </a:r>
            <a:r>
              <a:rPr dirty="0" sz="175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flow.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DFD5DE"/>
                </a:solidFill>
                <a:latin typeface="Verdana"/>
                <a:cs typeface="Verdana"/>
              </a:rPr>
              <a:t>Then</a:t>
            </a:r>
            <a:r>
              <a:rPr dirty="0" sz="17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outputs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from</a:t>
            </a:r>
            <a:r>
              <a:rPr dirty="0" sz="1750" spc="-18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both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chexnet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global</a:t>
            </a:r>
            <a:r>
              <a:rPr dirty="0" sz="175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DFD5DE"/>
                </a:solidFill>
                <a:latin typeface="Verdana"/>
                <a:cs typeface="Verdana"/>
              </a:rPr>
              <a:t>flow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will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be </a:t>
            </a:r>
            <a:r>
              <a:rPr dirty="0" sz="1750" spc="-75">
                <a:solidFill>
                  <a:srgbClr val="DFD5DE"/>
                </a:solidFill>
                <a:latin typeface="Verdana"/>
                <a:cs typeface="Verdana"/>
              </a:rPr>
              <a:t>concatted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sent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context</a:t>
            </a:r>
            <a:r>
              <a:rPr dirty="0" sz="17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flow.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DFD5DE"/>
                </a:solidFill>
                <a:latin typeface="Verdana"/>
                <a:cs typeface="Verdana"/>
              </a:rPr>
              <a:t>Here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global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DFD5DE"/>
                </a:solidFill>
                <a:latin typeface="Verdana"/>
                <a:cs typeface="Verdana"/>
              </a:rPr>
              <a:t>flow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extracts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global 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information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7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image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while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context</a:t>
            </a:r>
            <a:r>
              <a:rPr dirty="0" sz="17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DFD5DE"/>
                </a:solidFill>
                <a:latin typeface="Verdana"/>
                <a:cs typeface="Verdana"/>
              </a:rPr>
              <a:t>flow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will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get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DFD5DE"/>
                </a:solidFill>
                <a:latin typeface="Verdana"/>
                <a:cs typeface="Verdana"/>
              </a:rPr>
              <a:t>local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features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7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the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images.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DFD5DE"/>
                </a:solidFill>
                <a:latin typeface="Verdana"/>
                <a:cs typeface="Verdana"/>
              </a:rPr>
              <a:t>This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will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DFD5DE"/>
                </a:solidFill>
                <a:latin typeface="Verdana"/>
                <a:cs typeface="Verdana"/>
              </a:rPr>
              <a:t>be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then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sent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7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DFD5DE"/>
                </a:solidFill>
                <a:latin typeface="Verdana"/>
                <a:cs typeface="Verdana"/>
              </a:rPr>
              <a:t>decoder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after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reshaping,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applying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batch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30">
                <a:solidFill>
                  <a:srgbClr val="DFD5DE"/>
                </a:solidFill>
                <a:latin typeface="Verdana"/>
                <a:cs typeface="Verdana"/>
              </a:rPr>
              <a:t>norm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dropout.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1943861"/>
            <a:ext cx="10878820" cy="4896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1280">
              <a:lnSpc>
                <a:spcPts val="3490"/>
              </a:lnSpc>
              <a:spcBef>
                <a:spcPts val="100"/>
              </a:spcBef>
            </a:pP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This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5" b="1">
                <a:solidFill>
                  <a:srgbClr val="FF89AE"/>
                </a:solidFill>
                <a:latin typeface="Times New Roman"/>
                <a:cs typeface="Times New Roman"/>
              </a:rPr>
              <a:t>performed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better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1">
                <a:solidFill>
                  <a:srgbClr val="FF89AE"/>
                </a:solidFill>
                <a:latin typeface="Times New Roman"/>
                <a:cs typeface="Times New Roman"/>
              </a:rPr>
              <a:t>than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simple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1">
                <a:solidFill>
                  <a:srgbClr val="FF89AE"/>
                </a:solidFill>
                <a:latin typeface="Times New Roman"/>
                <a:cs typeface="Times New Roman"/>
              </a:rPr>
              <a:t>baseline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since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it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produced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captions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which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had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higher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5" b="1">
                <a:solidFill>
                  <a:srgbClr val="FF89AE"/>
                </a:solidFill>
                <a:latin typeface="Times New Roman"/>
                <a:cs typeface="Times New Roman"/>
              </a:rPr>
              <a:t>variablity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and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also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remained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lingusitically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similiar.</a:t>
            </a:r>
            <a:r>
              <a:rPr dirty="0" sz="2800" spc="-21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5" b="1">
                <a:solidFill>
                  <a:srgbClr val="FF89AE"/>
                </a:solidFill>
                <a:latin typeface="Times New Roman"/>
                <a:cs typeface="Times New Roman"/>
              </a:rPr>
              <a:t>Even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then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we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can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see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that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most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datapoints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were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normal</a:t>
            </a:r>
            <a:r>
              <a:rPr dirty="0" sz="2800" spc="-21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chest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5"/>
              </a:spcBef>
            </a:pPr>
            <a:r>
              <a:rPr dirty="0" sz="2800" spc="-90" b="1">
                <a:solidFill>
                  <a:srgbClr val="FF89AE"/>
                </a:solidFill>
                <a:latin typeface="Times New Roman"/>
                <a:cs typeface="Times New Roman"/>
              </a:rPr>
              <a:t>or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no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disease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category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we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need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collect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more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89AE"/>
                </a:solidFill>
                <a:latin typeface="Times New Roman"/>
                <a:cs typeface="Times New Roman"/>
              </a:rPr>
              <a:t>dataset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which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have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x-</a:t>
            </a:r>
            <a:r>
              <a:rPr dirty="0" sz="2800" spc="-90" b="1">
                <a:solidFill>
                  <a:srgbClr val="FF89AE"/>
                </a:solidFill>
                <a:latin typeface="Times New Roman"/>
                <a:cs typeface="Times New Roman"/>
              </a:rPr>
              <a:t>rays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of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patients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having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diseases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so</a:t>
            </a:r>
            <a:r>
              <a:rPr dirty="0" sz="2800" spc="-1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that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improve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5" b="1">
                <a:solidFill>
                  <a:srgbClr val="FF89AE"/>
                </a:solidFill>
                <a:latin typeface="Times New Roman"/>
                <a:cs typeface="Times New Roman"/>
              </a:rPr>
              <a:t>model's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performance.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Even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predicted</a:t>
            </a:r>
            <a:r>
              <a:rPr dirty="0" sz="2800" spc="-22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tough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captions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which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had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1">
                <a:solidFill>
                  <a:srgbClr val="FF89AE"/>
                </a:solidFill>
                <a:latin typeface="Times New Roman"/>
                <a:cs typeface="Times New Roman"/>
              </a:rPr>
              <a:t>similiar</a:t>
            </a:r>
            <a:r>
              <a:rPr dirty="0" sz="2800" spc="-21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meaning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true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ones.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89AE"/>
                </a:solidFill>
                <a:latin typeface="Times New Roman"/>
                <a:cs typeface="Times New Roman"/>
              </a:rPr>
              <a:t>Beam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search</a:t>
            </a:r>
            <a:r>
              <a:rPr dirty="0" sz="2800" spc="-21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5" b="1">
                <a:solidFill>
                  <a:srgbClr val="FF89AE"/>
                </a:solidFill>
                <a:latin typeface="Times New Roman"/>
                <a:cs typeface="Times New Roman"/>
              </a:rPr>
              <a:t>was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found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take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5" b="1">
                <a:solidFill>
                  <a:srgbClr val="FF89AE"/>
                </a:solidFill>
                <a:latin typeface="Times New Roman"/>
                <a:cs typeface="Times New Roman"/>
              </a:rPr>
              <a:t>large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amount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time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50" b="1">
                <a:solidFill>
                  <a:srgbClr val="FF89AE"/>
                </a:solidFill>
                <a:latin typeface="Times New Roman"/>
                <a:cs typeface="Times New Roman"/>
              </a:rPr>
              <a:t>in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predicting even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40" b="1">
                <a:solidFill>
                  <a:srgbClr val="FF89AE"/>
                </a:solidFill>
                <a:latin typeface="Times New Roman"/>
                <a:cs typeface="Times New Roman"/>
              </a:rPr>
              <a:t>1</a:t>
            </a:r>
            <a:r>
              <a:rPr dirty="0" sz="2800" spc="-1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caption</a:t>
            </a:r>
            <a:r>
              <a:rPr dirty="0" sz="2800" spc="-22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so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it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5" b="1">
                <a:solidFill>
                  <a:srgbClr val="FF89AE"/>
                </a:solidFill>
                <a:latin typeface="Times New Roman"/>
                <a:cs typeface="Times New Roman"/>
              </a:rPr>
              <a:t>was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discarded.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10" b="1">
                <a:solidFill>
                  <a:srgbClr val="FF89AE"/>
                </a:solidFill>
                <a:latin typeface="Times New Roman"/>
                <a:cs typeface="Times New Roman"/>
              </a:rPr>
              <a:t>An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attention</a:t>
            </a:r>
            <a:r>
              <a:rPr dirty="0" sz="2800" spc="-22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is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used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enhance the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89AE"/>
                </a:solidFill>
                <a:latin typeface="Times New Roman"/>
                <a:cs typeface="Times New Roman"/>
              </a:rPr>
              <a:t>performance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4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sequence-</a:t>
            </a:r>
            <a:r>
              <a:rPr dirty="0" sz="2800" spc="-65" b="1">
                <a:solidFill>
                  <a:srgbClr val="FF89AE"/>
                </a:solidFill>
                <a:latin typeface="Times New Roman"/>
                <a:cs typeface="Times New Roman"/>
              </a:rPr>
              <a:t>based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90" b="1">
                <a:solidFill>
                  <a:srgbClr val="FF89AE"/>
                </a:solidFill>
                <a:latin typeface="Times New Roman"/>
                <a:cs typeface="Times New Roman"/>
              </a:rPr>
              <a:t>tasks,</a:t>
            </a:r>
            <a:r>
              <a:rPr dirty="0" sz="2800" spc="-1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1">
                <a:solidFill>
                  <a:srgbClr val="FF89AE"/>
                </a:solidFill>
                <a:latin typeface="Times New Roman"/>
                <a:cs typeface="Times New Roman"/>
              </a:rPr>
              <a:t>like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image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captioning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or </a:t>
            </a:r>
            <a:r>
              <a:rPr dirty="0" sz="2800" spc="-70" b="1">
                <a:solidFill>
                  <a:srgbClr val="FF89AE"/>
                </a:solidFill>
                <a:latin typeface="Times New Roman"/>
                <a:cs typeface="Times New Roman"/>
              </a:rPr>
              <a:t>translation,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5" b="1">
                <a:solidFill>
                  <a:srgbClr val="FF89AE"/>
                </a:solidFill>
                <a:latin typeface="Times New Roman"/>
                <a:cs typeface="Times New Roman"/>
              </a:rPr>
              <a:t>by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allowing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focus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on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most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5" b="1">
                <a:solidFill>
                  <a:srgbClr val="FF89AE"/>
                </a:solidFill>
                <a:latin typeface="Times New Roman"/>
                <a:cs typeface="Times New Roman"/>
              </a:rPr>
              <a:t>relevant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90" b="1">
                <a:solidFill>
                  <a:srgbClr val="FF89AE"/>
                </a:solidFill>
                <a:latin typeface="Times New Roman"/>
                <a:cs typeface="Times New Roman"/>
              </a:rPr>
              <a:t>parts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the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input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when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5" b="1">
                <a:solidFill>
                  <a:srgbClr val="FF89AE"/>
                </a:solidFill>
                <a:latin typeface="Times New Roman"/>
                <a:cs typeface="Times New Roman"/>
              </a:rPr>
              <a:t>generating</a:t>
            </a:r>
            <a:r>
              <a:rPr dirty="0" sz="2800" spc="-21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FF89AE"/>
                </a:solidFill>
                <a:latin typeface="Times New Roman"/>
                <a:cs typeface="Times New Roman"/>
              </a:rPr>
              <a:t>each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14" b="1">
                <a:solidFill>
                  <a:srgbClr val="FF89AE"/>
                </a:solidFill>
                <a:latin typeface="Times New Roman"/>
                <a:cs typeface="Times New Roman"/>
              </a:rPr>
              <a:t>part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output.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463" y="952233"/>
              <a:ext cx="4919345" cy="632498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304" y="600471"/>
            <a:ext cx="7163434" cy="15233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pc="-185"/>
              <a:t>Exploratory</a:t>
            </a:r>
            <a:r>
              <a:rPr dirty="0" spc="-355"/>
              <a:t> </a:t>
            </a:r>
            <a:r>
              <a:rPr dirty="0" spc="-145"/>
              <a:t>Data</a:t>
            </a:r>
            <a:r>
              <a:rPr dirty="0" spc="-310"/>
              <a:t> </a:t>
            </a:r>
            <a:r>
              <a:rPr dirty="0" spc="-10"/>
              <a:t>Analysis </a:t>
            </a:r>
            <a:r>
              <a:rPr dirty="0" spc="-280"/>
              <a:t>(EDA)</a:t>
            </a:r>
            <a:r>
              <a:rPr dirty="0" spc="-355"/>
              <a:t> </a:t>
            </a:r>
            <a:r>
              <a:rPr dirty="0" spc="-130"/>
              <a:t>for</a:t>
            </a:r>
            <a:r>
              <a:rPr dirty="0" spc="-355"/>
              <a:t> </a:t>
            </a:r>
            <a:r>
              <a:rPr dirty="0" spc="-110"/>
              <a:t>Images</a:t>
            </a:r>
            <a:r>
              <a:rPr dirty="0" spc="-365"/>
              <a:t> </a:t>
            </a:r>
            <a:r>
              <a:rPr dirty="0" spc="-50"/>
              <a:t>and</a:t>
            </a:r>
            <a:r>
              <a:rPr dirty="0" spc="-360"/>
              <a:t> </a:t>
            </a:r>
            <a:r>
              <a:rPr dirty="0" spc="-120"/>
              <a:t>Reports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789978" y="3505708"/>
            <a:ext cx="518159" cy="518159"/>
            <a:chOff x="789978" y="3505708"/>
            <a:chExt cx="518159" cy="518159"/>
          </a:xfrm>
        </p:grpSpPr>
        <p:sp>
          <p:nvSpPr>
            <p:cNvPr id="7" name="object 7" descr=""/>
            <p:cNvSpPr/>
            <p:nvPr/>
          </p:nvSpPr>
          <p:spPr>
            <a:xfrm>
              <a:off x="793788" y="3509518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6" y="0"/>
                  </a:moveTo>
                  <a:lnTo>
                    <a:pt x="95275" y="0"/>
                  </a:lnTo>
                  <a:lnTo>
                    <a:pt x="58191" y="7489"/>
                  </a:lnTo>
                  <a:lnTo>
                    <a:pt x="27906" y="27908"/>
                  </a:lnTo>
                  <a:lnTo>
                    <a:pt x="7487" y="58185"/>
                  </a:lnTo>
                  <a:lnTo>
                    <a:pt x="0" y="95250"/>
                  </a:lnTo>
                  <a:lnTo>
                    <a:pt x="0" y="415036"/>
                  </a:lnTo>
                  <a:lnTo>
                    <a:pt x="7487" y="452100"/>
                  </a:lnTo>
                  <a:lnTo>
                    <a:pt x="27906" y="482377"/>
                  </a:lnTo>
                  <a:lnTo>
                    <a:pt x="58191" y="502796"/>
                  </a:lnTo>
                  <a:lnTo>
                    <a:pt x="95275" y="510286"/>
                  </a:lnTo>
                  <a:lnTo>
                    <a:pt x="415036" y="510286"/>
                  </a:lnTo>
                  <a:lnTo>
                    <a:pt x="452110" y="502796"/>
                  </a:lnTo>
                  <a:lnTo>
                    <a:pt x="482372" y="482377"/>
                  </a:lnTo>
                  <a:lnTo>
                    <a:pt x="502770" y="452100"/>
                  </a:lnTo>
                  <a:lnTo>
                    <a:pt x="510247" y="415036"/>
                  </a:lnTo>
                  <a:lnTo>
                    <a:pt x="510247" y="95250"/>
                  </a:lnTo>
                  <a:lnTo>
                    <a:pt x="502770" y="58185"/>
                  </a:lnTo>
                  <a:lnTo>
                    <a:pt x="482372" y="27908"/>
                  </a:lnTo>
                  <a:lnTo>
                    <a:pt x="452110" y="7489"/>
                  </a:lnTo>
                  <a:lnTo>
                    <a:pt x="415036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93788" y="3509518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7" y="58185"/>
                  </a:lnTo>
                  <a:lnTo>
                    <a:pt x="27906" y="27908"/>
                  </a:lnTo>
                  <a:lnTo>
                    <a:pt x="58191" y="7489"/>
                  </a:lnTo>
                  <a:lnTo>
                    <a:pt x="95275" y="0"/>
                  </a:lnTo>
                  <a:lnTo>
                    <a:pt x="415036" y="0"/>
                  </a:lnTo>
                  <a:lnTo>
                    <a:pt x="452110" y="7489"/>
                  </a:lnTo>
                  <a:lnTo>
                    <a:pt x="482372" y="27908"/>
                  </a:lnTo>
                  <a:lnTo>
                    <a:pt x="502770" y="58185"/>
                  </a:lnTo>
                  <a:lnTo>
                    <a:pt x="510247" y="95250"/>
                  </a:lnTo>
                  <a:lnTo>
                    <a:pt x="510247" y="415036"/>
                  </a:lnTo>
                  <a:lnTo>
                    <a:pt x="502770" y="452100"/>
                  </a:lnTo>
                  <a:lnTo>
                    <a:pt x="482372" y="482377"/>
                  </a:lnTo>
                  <a:lnTo>
                    <a:pt x="452110" y="502796"/>
                  </a:lnTo>
                  <a:lnTo>
                    <a:pt x="415036" y="510286"/>
                  </a:lnTo>
                  <a:lnTo>
                    <a:pt x="95275" y="510286"/>
                  </a:lnTo>
                  <a:lnTo>
                    <a:pt x="58191" y="502796"/>
                  </a:lnTo>
                  <a:lnTo>
                    <a:pt x="27906" y="482377"/>
                  </a:lnTo>
                  <a:lnTo>
                    <a:pt x="7487" y="452100"/>
                  </a:lnTo>
                  <a:lnTo>
                    <a:pt x="0" y="415036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7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71803" y="3485515"/>
            <a:ext cx="1625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90" b="1">
                <a:solidFill>
                  <a:srgbClr val="DFD5DE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18285" y="3480257"/>
            <a:ext cx="2901315" cy="1976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60" b="1">
                <a:solidFill>
                  <a:srgbClr val="DFD5DE"/>
                </a:solidFill>
                <a:latin typeface="Times New Roman"/>
                <a:cs typeface="Times New Roman"/>
              </a:rPr>
              <a:t>Image</a:t>
            </a:r>
            <a:r>
              <a:rPr dirty="0" sz="2300" spc="-180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2300" spc="-10" b="1">
                <a:solidFill>
                  <a:srgbClr val="DFD5DE"/>
                </a:solidFill>
                <a:latin typeface="Times New Roman"/>
                <a:cs typeface="Times New Roman"/>
              </a:rPr>
              <a:t>Analysis</a:t>
            </a: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38100"/>
              </a:lnSpc>
              <a:spcBef>
                <a:spcPts val="994"/>
              </a:spcBef>
            </a:pP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Analyzing</a:t>
            </a:r>
            <a:r>
              <a:rPr dirty="0" sz="17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distribution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of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different</a:t>
            </a:r>
            <a:r>
              <a:rPr dirty="0" sz="17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lung</a:t>
            </a:r>
            <a:r>
              <a:rPr dirty="0" sz="175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DFD5DE"/>
                </a:solidFill>
                <a:latin typeface="Verdana"/>
                <a:cs typeface="Verdana"/>
              </a:rPr>
              <a:t>diseases,</a:t>
            </a:r>
            <a:r>
              <a:rPr dirty="0" sz="175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their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prevalence,</a:t>
            </a:r>
            <a:r>
              <a:rPr dirty="0" sz="175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potential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correlations.</a:t>
            </a:r>
            <a:endParaRPr sz="1750">
              <a:latin typeface="Verdana"/>
              <a:cs typeface="Verdan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681601" y="3505708"/>
            <a:ext cx="518159" cy="518159"/>
            <a:chOff x="4681601" y="3505708"/>
            <a:chExt cx="518159" cy="518159"/>
          </a:xfrm>
        </p:grpSpPr>
        <p:sp>
          <p:nvSpPr>
            <p:cNvPr id="12" name="object 12" descr=""/>
            <p:cNvSpPr/>
            <p:nvPr/>
          </p:nvSpPr>
          <p:spPr>
            <a:xfrm>
              <a:off x="4685411" y="3509518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415036" y="0"/>
                  </a:moveTo>
                  <a:lnTo>
                    <a:pt x="95376" y="0"/>
                  </a:lnTo>
                  <a:lnTo>
                    <a:pt x="58239" y="7489"/>
                  </a:lnTo>
                  <a:lnTo>
                    <a:pt x="27924" y="27908"/>
                  </a:lnTo>
                  <a:lnTo>
                    <a:pt x="7491" y="58185"/>
                  </a:lnTo>
                  <a:lnTo>
                    <a:pt x="0" y="95250"/>
                  </a:lnTo>
                  <a:lnTo>
                    <a:pt x="0" y="415036"/>
                  </a:lnTo>
                  <a:lnTo>
                    <a:pt x="7491" y="452100"/>
                  </a:lnTo>
                  <a:lnTo>
                    <a:pt x="27924" y="482377"/>
                  </a:lnTo>
                  <a:lnTo>
                    <a:pt x="58239" y="502796"/>
                  </a:lnTo>
                  <a:lnTo>
                    <a:pt x="95376" y="510286"/>
                  </a:lnTo>
                  <a:lnTo>
                    <a:pt x="415036" y="510286"/>
                  </a:lnTo>
                  <a:lnTo>
                    <a:pt x="452173" y="502796"/>
                  </a:lnTo>
                  <a:lnTo>
                    <a:pt x="482488" y="482377"/>
                  </a:lnTo>
                  <a:lnTo>
                    <a:pt x="502921" y="452100"/>
                  </a:lnTo>
                  <a:lnTo>
                    <a:pt x="510413" y="415036"/>
                  </a:lnTo>
                  <a:lnTo>
                    <a:pt x="510413" y="95250"/>
                  </a:lnTo>
                  <a:lnTo>
                    <a:pt x="502921" y="58185"/>
                  </a:lnTo>
                  <a:lnTo>
                    <a:pt x="482488" y="27908"/>
                  </a:lnTo>
                  <a:lnTo>
                    <a:pt x="452173" y="7489"/>
                  </a:lnTo>
                  <a:lnTo>
                    <a:pt x="415036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85411" y="3509518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95250"/>
                  </a:moveTo>
                  <a:lnTo>
                    <a:pt x="7491" y="58185"/>
                  </a:lnTo>
                  <a:lnTo>
                    <a:pt x="27924" y="27908"/>
                  </a:lnTo>
                  <a:lnTo>
                    <a:pt x="58239" y="7489"/>
                  </a:lnTo>
                  <a:lnTo>
                    <a:pt x="95376" y="0"/>
                  </a:lnTo>
                  <a:lnTo>
                    <a:pt x="415036" y="0"/>
                  </a:lnTo>
                  <a:lnTo>
                    <a:pt x="452173" y="7489"/>
                  </a:lnTo>
                  <a:lnTo>
                    <a:pt x="482488" y="27908"/>
                  </a:lnTo>
                  <a:lnTo>
                    <a:pt x="502921" y="58185"/>
                  </a:lnTo>
                  <a:lnTo>
                    <a:pt x="510413" y="95250"/>
                  </a:lnTo>
                  <a:lnTo>
                    <a:pt x="510413" y="415036"/>
                  </a:lnTo>
                  <a:lnTo>
                    <a:pt x="502921" y="452100"/>
                  </a:lnTo>
                  <a:lnTo>
                    <a:pt x="482488" y="482377"/>
                  </a:lnTo>
                  <a:lnTo>
                    <a:pt x="452173" y="502796"/>
                  </a:lnTo>
                  <a:lnTo>
                    <a:pt x="415036" y="510286"/>
                  </a:lnTo>
                  <a:lnTo>
                    <a:pt x="95376" y="510286"/>
                  </a:lnTo>
                  <a:lnTo>
                    <a:pt x="58239" y="502796"/>
                  </a:lnTo>
                  <a:lnTo>
                    <a:pt x="27924" y="482377"/>
                  </a:lnTo>
                  <a:lnTo>
                    <a:pt x="7491" y="452100"/>
                  </a:lnTo>
                  <a:lnTo>
                    <a:pt x="0" y="415036"/>
                  </a:lnTo>
                  <a:lnTo>
                    <a:pt x="0" y="95250"/>
                  </a:lnTo>
                  <a:close/>
                </a:path>
              </a:pathLst>
            </a:custGeom>
            <a:ln w="7619">
              <a:solidFill>
                <a:srgbClr val="47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836921" y="3485515"/>
            <a:ext cx="2165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5" b="1">
                <a:solidFill>
                  <a:srgbClr val="DFD5DE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10327" y="3480257"/>
            <a:ext cx="2839720" cy="2345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65" b="1">
                <a:solidFill>
                  <a:srgbClr val="DFD5DE"/>
                </a:solidFill>
                <a:latin typeface="Times New Roman"/>
                <a:cs typeface="Times New Roman"/>
              </a:rPr>
              <a:t>Text</a:t>
            </a:r>
            <a:r>
              <a:rPr dirty="0" sz="2300" spc="-170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2300" spc="-10" b="1">
                <a:solidFill>
                  <a:srgbClr val="DFD5DE"/>
                </a:solidFill>
                <a:latin typeface="Times New Roman"/>
                <a:cs typeface="Times New Roman"/>
              </a:rPr>
              <a:t>Analysis</a:t>
            </a: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38200"/>
              </a:lnSpc>
              <a:spcBef>
                <a:spcPts val="990"/>
              </a:spcBef>
            </a:pPr>
            <a:r>
              <a:rPr dirty="0" sz="1750" spc="-114">
                <a:solidFill>
                  <a:srgbClr val="DFD5DE"/>
                </a:solidFill>
                <a:latin typeface="Verdana"/>
                <a:cs typeface="Verdana"/>
              </a:rPr>
              <a:t>Identifying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key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terms,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phrases,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patterns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in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DFD5DE"/>
                </a:solidFill>
                <a:latin typeface="Verdana"/>
                <a:cs typeface="Verdana"/>
              </a:rPr>
              <a:t>the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radiology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reports</a:t>
            </a:r>
            <a:r>
              <a:rPr dirty="0" sz="17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that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provide</a:t>
            </a:r>
            <a:r>
              <a:rPr dirty="0" sz="175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insights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into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diagnoses.</a:t>
            </a:r>
            <a:endParaRPr sz="1750">
              <a:latin typeface="Verdana"/>
              <a:cs typeface="Verdan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89978" y="6310376"/>
            <a:ext cx="518159" cy="518159"/>
            <a:chOff x="789978" y="6310376"/>
            <a:chExt cx="518159" cy="518159"/>
          </a:xfrm>
        </p:grpSpPr>
        <p:sp>
          <p:nvSpPr>
            <p:cNvPr id="17" name="object 17" descr=""/>
            <p:cNvSpPr/>
            <p:nvPr/>
          </p:nvSpPr>
          <p:spPr>
            <a:xfrm>
              <a:off x="793788" y="631418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40">
                  <a:moveTo>
                    <a:pt x="415036" y="0"/>
                  </a:moveTo>
                  <a:lnTo>
                    <a:pt x="95275" y="0"/>
                  </a:lnTo>
                  <a:lnTo>
                    <a:pt x="58191" y="7471"/>
                  </a:lnTo>
                  <a:lnTo>
                    <a:pt x="27906" y="27860"/>
                  </a:lnTo>
                  <a:lnTo>
                    <a:pt x="7487" y="58132"/>
                  </a:lnTo>
                  <a:lnTo>
                    <a:pt x="0" y="95250"/>
                  </a:lnTo>
                  <a:lnTo>
                    <a:pt x="0" y="414908"/>
                  </a:lnTo>
                  <a:lnTo>
                    <a:pt x="7487" y="452046"/>
                  </a:lnTo>
                  <a:lnTo>
                    <a:pt x="27906" y="482361"/>
                  </a:lnTo>
                  <a:lnTo>
                    <a:pt x="58191" y="502794"/>
                  </a:lnTo>
                  <a:lnTo>
                    <a:pt x="95275" y="510285"/>
                  </a:lnTo>
                  <a:lnTo>
                    <a:pt x="415036" y="510285"/>
                  </a:lnTo>
                  <a:lnTo>
                    <a:pt x="452110" y="502794"/>
                  </a:lnTo>
                  <a:lnTo>
                    <a:pt x="482372" y="482361"/>
                  </a:lnTo>
                  <a:lnTo>
                    <a:pt x="502770" y="452046"/>
                  </a:lnTo>
                  <a:lnTo>
                    <a:pt x="510247" y="414908"/>
                  </a:lnTo>
                  <a:lnTo>
                    <a:pt x="510247" y="95250"/>
                  </a:lnTo>
                  <a:lnTo>
                    <a:pt x="502770" y="58132"/>
                  </a:lnTo>
                  <a:lnTo>
                    <a:pt x="482372" y="27860"/>
                  </a:lnTo>
                  <a:lnTo>
                    <a:pt x="452110" y="7471"/>
                  </a:lnTo>
                  <a:lnTo>
                    <a:pt x="415036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93788" y="631418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40">
                  <a:moveTo>
                    <a:pt x="0" y="95250"/>
                  </a:moveTo>
                  <a:lnTo>
                    <a:pt x="7487" y="58132"/>
                  </a:lnTo>
                  <a:lnTo>
                    <a:pt x="27906" y="27860"/>
                  </a:lnTo>
                  <a:lnTo>
                    <a:pt x="58191" y="7471"/>
                  </a:lnTo>
                  <a:lnTo>
                    <a:pt x="95275" y="0"/>
                  </a:lnTo>
                  <a:lnTo>
                    <a:pt x="415036" y="0"/>
                  </a:lnTo>
                  <a:lnTo>
                    <a:pt x="452110" y="7471"/>
                  </a:lnTo>
                  <a:lnTo>
                    <a:pt x="482372" y="27860"/>
                  </a:lnTo>
                  <a:lnTo>
                    <a:pt x="502770" y="58132"/>
                  </a:lnTo>
                  <a:lnTo>
                    <a:pt x="510247" y="95250"/>
                  </a:lnTo>
                  <a:lnTo>
                    <a:pt x="510247" y="414908"/>
                  </a:lnTo>
                  <a:lnTo>
                    <a:pt x="502770" y="452046"/>
                  </a:lnTo>
                  <a:lnTo>
                    <a:pt x="482372" y="482361"/>
                  </a:lnTo>
                  <a:lnTo>
                    <a:pt x="452110" y="502794"/>
                  </a:lnTo>
                  <a:lnTo>
                    <a:pt x="415036" y="510285"/>
                  </a:lnTo>
                  <a:lnTo>
                    <a:pt x="95275" y="510285"/>
                  </a:lnTo>
                  <a:lnTo>
                    <a:pt x="58191" y="502794"/>
                  </a:lnTo>
                  <a:lnTo>
                    <a:pt x="27906" y="482361"/>
                  </a:lnTo>
                  <a:lnTo>
                    <a:pt x="7487" y="452046"/>
                  </a:lnTo>
                  <a:lnTo>
                    <a:pt x="0" y="414908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7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44067" y="6290817"/>
            <a:ext cx="2197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75" b="1">
                <a:solidFill>
                  <a:srgbClr val="DFD5DE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18285" y="6285991"/>
            <a:ext cx="6697345" cy="123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70" b="1">
                <a:solidFill>
                  <a:srgbClr val="DFD5DE"/>
                </a:solidFill>
                <a:latin typeface="Times New Roman"/>
                <a:cs typeface="Times New Roman"/>
              </a:rPr>
              <a:t>Data</a:t>
            </a:r>
            <a:r>
              <a:rPr dirty="0" sz="2300" spc="-190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2300" spc="-60" b="1">
                <a:solidFill>
                  <a:srgbClr val="DFD5DE"/>
                </a:solidFill>
                <a:latin typeface="Times New Roman"/>
                <a:cs typeface="Times New Roman"/>
              </a:rPr>
              <a:t>Ǫuality</a:t>
            </a:r>
            <a:r>
              <a:rPr dirty="0" sz="2300" spc="-165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2300" spc="-10" b="1">
                <a:solidFill>
                  <a:srgbClr val="DFD5DE"/>
                </a:solidFill>
                <a:latin typeface="Times New Roman"/>
                <a:cs typeface="Times New Roman"/>
              </a:rPr>
              <a:t>Assessment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Evaluating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quality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DFD5DE"/>
                </a:solidFill>
                <a:latin typeface="Verdana"/>
                <a:cs typeface="Verdana"/>
              </a:rPr>
              <a:t>consistency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25">
                <a:solidFill>
                  <a:srgbClr val="DFD5DE"/>
                </a:solidFill>
                <a:latin typeface="Verdana"/>
                <a:cs typeface="Verdana"/>
              </a:rPr>
              <a:t>data,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addressing</a:t>
            </a:r>
            <a:r>
              <a:rPr dirty="0" sz="17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any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750" spc="-70">
                <a:solidFill>
                  <a:srgbClr val="DFD5DE"/>
                </a:solidFill>
                <a:latin typeface="Verdana"/>
                <a:cs typeface="Verdana"/>
              </a:rPr>
              <a:t>inconsistencies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DFD5DE"/>
                </a:solidFill>
                <a:latin typeface="Verdana"/>
                <a:cs typeface="Verdana"/>
              </a:rPr>
              <a:t>or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missing</a:t>
            </a:r>
            <a:r>
              <a:rPr dirty="0" sz="17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information.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1329" y="2706370"/>
              <a:ext cx="5031739" cy="2816986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624027" y="782573"/>
            <a:ext cx="7891145" cy="392557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5"/>
              </a:spcBef>
            </a:pPr>
            <a:r>
              <a:rPr dirty="0" sz="2250" spc="-35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25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5" b="1">
                <a:solidFill>
                  <a:srgbClr val="FF89AE"/>
                </a:solidFill>
                <a:latin typeface="Times New Roman"/>
                <a:cs typeface="Times New Roman"/>
              </a:rPr>
              <a:t>objective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this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0" b="1">
                <a:solidFill>
                  <a:srgbClr val="FF89AE"/>
                </a:solidFill>
                <a:latin typeface="Times New Roman"/>
                <a:cs typeface="Times New Roman"/>
              </a:rPr>
              <a:t>case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35" b="1">
                <a:solidFill>
                  <a:srgbClr val="FF89AE"/>
                </a:solidFill>
                <a:latin typeface="Times New Roman"/>
                <a:cs typeface="Times New Roman"/>
              </a:rPr>
              <a:t>study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is</a:t>
            </a:r>
            <a:r>
              <a:rPr dirty="0" sz="2250" spc="-1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0" b="1">
                <a:solidFill>
                  <a:srgbClr val="FF89AE"/>
                </a:solidFill>
                <a:latin typeface="Times New Roman"/>
                <a:cs typeface="Times New Roman"/>
              </a:rPr>
              <a:t>develop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0" b="1">
                <a:solidFill>
                  <a:srgbClr val="FF89AE"/>
                </a:solidFill>
                <a:latin typeface="Times New Roman"/>
                <a:cs typeface="Times New Roman"/>
              </a:rPr>
              <a:t>a</a:t>
            </a:r>
            <a:r>
              <a:rPr dirty="0" sz="2250" spc="-1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deep</a:t>
            </a:r>
            <a:r>
              <a:rPr dirty="0" sz="225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0" b="1">
                <a:solidFill>
                  <a:srgbClr val="FF89AE"/>
                </a:solidFill>
                <a:latin typeface="Times New Roman"/>
                <a:cs typeface="Times New Roman"/>
              </a:rPr>
              <a:t>learning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model </a:t>
            </a:r>
            <a:r>
              <a:rPr dirty="0" sz="2250" spc="-40" b="1">
                <a:solidFill>
                  <a:srgbClr val="FF89AE"/>
                </a:solidFill>
                <a:latin typeface="Times New Roman"/>
                <a:cs typeface="Times New Roman"/>
              </a:rPr>
              <a:t>that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5" b="1">
                <a:solidFill>
                  <a:srgbClr val="FF89AE"/>
                </a:solidFill>
                <a:latin typeface="Times New Roman"/>
                <a:cs typeface="Times New Roman"/>
              </a:rPr>
              <a:t>automates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5" b="1">
                <a:solidFill>
                  <a:srgbClr val="FF89AE"/>
                </a:solidFill>
                <a:latin typeface="Times New Roman"/>
                <a:cs typeface="Times New Roman"/>
              </a:rPr>
              <a:t>generation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impression</a:t>
            </a:r>
            <a:r>
              <a:rPr dirty="0" sz="225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section</a:t>
            </a:r>
            <a:r>
              <a:rPr dirty="0" sz="225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250" spc="-1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medical </a:t>
            </a:r>
            <a:r>
              <a:rPr dirty="0" sz="2250" spc="-70" b="1">
                <a:solidFill>
                  <a:srgbClr val="FF89AE"/>
                </a:solidFill>
                <a:latin typeface="Times New Roman"/>
                <a:cs typeface="Times New Roman"/>
              </a:rPr>
              <a:t>reports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5" b="1">
                <a:solidFill>
                  <a:srgbClr val="FF89AE"/>
                </a:solidFill>
                <a:latin typeface="Times New Roman"/>
                <a:cs typeface="Times New Roman"/>
              </a:rPr>
              <a:t>based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on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chest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14" b="1">
                <a:solidFill>
                  <a:srgbClr val="FF89AE"/>
                </a:solidFill>
                <a:latin typeface="Times New Roman"/>
                <a:cs typeface="Times New Roman"/>
              </a:rPr>
              <a:t>X-</a:t>
            </a:r>
            <a:r>
              <a:rPr dirty="0" sz="2250" spc="-95" b="1">
                <a:solidFill>
                  <a:srgbClr val="FF89AE"/>
                </a:solidFill>
                <a:latin typeface="Times New Roman"/>
                <a:cs typeface="Times New Roman"/>
              </a:rPr>
              <a:t>ray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images,</a:t>
            </a:r>
            <a:r>
              <a:rPr dirty="0" sz="2250" spc="-14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0" b="1">
                <a:solidFill>
                  <a:srgbClr val="FF89AE"/>
                </a:solidFill>
                <a:latin typeface="Times New Roman"/>
                <a:cs typeface="Times New Roman"/>
              </a:rPr>
              <a:t>helping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5" b="1">
                <a:solidFill>
                  <a:srgbClr val="FF89AE"/>
                </a:solidFill>
                <a:latin typeface="Times New Roman"/>
                <a:cs typeface="Times New Roman"/>
              </a:rPr>
              <a:t>reduce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80" b="1">
                <a:solidFill>
                  <a:srgbClr val="FF89AE"/>
                </a:solidFill>
                <a:latin typeface="Times New Roman"/>
                <a:cs typeface="Times New Roman"/>
              </a:rPr>
              <a:t>workload</a:t>
            </a:r>
            <a:r>
              <a:rPr dirty="0" sz="225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of medical</a:t>
            </a:r>
            <a:r>
              <a:rPr dirty="0" sz="2250" spc="-14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professionals.</a:t>
            </a:r>
            <a:r>
              <a:rPr dirty="0" sz="2250" spc="-12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70" b="1">
                <a:solidFill>
                  <a:srgbClr val="FF89AE"/>
                </a:solidFill>
                <a:latin typeface="Times New Roman"/>
                <a:cs typeface="Times New Roman"/>
              </a:rPr>
              <a:t>Typically,</a:t>
            </a:r>
            <a:r>
              <a:rPr dirty="0" sz="2250" spc="-12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writing</a:t>
            </a:r>
            <a:r>
              <a:rPr dirty="0" sz="2250" spc="-13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these</a:t>
            </a:r>
            <a:r>
              <a:rPr dirty="0" sz="2250" spc="-13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70" b="1">
                <a:solidFill>
                  <a:srgbClr val="FF89AE"/>
                </a:solidFill>
                <a:latin typeface="Times New Roman"/>
                <a:cs typeface="Times New Roman"/>
              </a:rPr>
              <a:t>reports</a:t>
            </a:r>
            <a:r>
              <a:rPr dirty="0" sz="2250" spc="-14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takes</a:t>
            </a:r>
            <a:r>
              <a:rPr dirty="0" sz="2250" spc="-14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5-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10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minutes</a:t>
            </a:r>
            <a:r>
              <a:rPr dirty="0" sz="225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60" b="1">
                <a:solidFill>
                  <a:srgbClr val="FF89AE"/>
                </a:solidFill>
                <a:latin typeface="Times New Roman"/>
                <a:cs typeface="Times New Roman"/>
              </a:rPr>
              <a:t>per</a:t>
            </a:r>
            <a:r>
              <a:rPr dirty="0" sz="225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case,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and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with</a:t>
            </a:r>
            <a:r>
              <a:rPr dirty="0" sz="225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doctors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needing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5" b="1">
                <a:solidFill>
                  <a:srgbClr val="FF89AE"/>
                </a:solidFill>
                <a:latin typeface="Times New Roman"/>
                <a:cs typeface="Times New Roman"/>
              </a:rPr>
              <a:t>generate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70" b="1">
                <a:solidFill>
                  <a:srgbClr val="FF89AE"/>
                </a:solidFill>
                <a:latin typeface="Times New Roman"/>
                <a:cs typeface="Times New Roman"/>
              </a:rPr>
              <a:t>reports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for </a:t>
            </a:r>
            <a:r>
              <a:rPr dirty="0" sz="2250" spc="-40" b="1">
                <a:solidFill>
                  <a:srgbClr val="FF89AE"/>
                </a:solidFill>
                <a:latin typeface="Times New Roman"/>
                <a:cs typeface="Times New Roman"/>
              </a:rPr>
              <a:t>hundreds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0" b="1">
                <a:solidFill>
                  <a:srgbClr val="FF89AE"/>
                </a:solidFill>
                <a:latin typeface="Times New Roman"/>
                <a:cs typeface="Times New Roman"/>
              </a:rPr>
              <a:t>images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60" b="1">
                <a:solidFill>
                  <a:srgbClr val="FF89AE"/>
                </a:solidFill>
                <a:latin typeface="Times New Roman"/>
                <a:cs typeface="Times New Roman"/>
              </a:rPr>
              <a:t>daily,</a:t>
            </a:r>
            <a:r>
              <a:rPr dirty="0" sz="2250" spc="-1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automating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0" b="1">
                <a:solidFill>
                  <a:srgbClr val="FF89AE"/>
                </a:solidFill>
                <a:latin typeface="Times New Roman"/>
                <a:cs typeface="Times New Roman"/>
              </a:rPr>
              <a:t>process</a:t>
            </a:r>
            <a:r>
              <a:rPr dirty="0" sz="2250" spc="-1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can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0" b="1">
                <a:solidFill>
                  <a:srgbClr val="FF89AE"/>
                </a:solidFill>
                <a:latin typeface="Times New Roman"/>
                <a:cs typeface="Times New Roman"/>
              </a:rPr>
              <a:t>save 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significant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35" b="1">
                <a:solidFill>
                  <a:srgbClr val="FF89AE"/>
                </a:solidFill>
                <a:latin typeface="Times New Roman"/>
                <a:cs typeface="Times New Roman"/>
              </a:rPr>
              <a:t>time.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35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35" b="1">
                <a:solidFill>
                  <a:srgbClr val="FF89AE"/>
                </a:solidFill>
                <a:latin typeface="Times New Roman"/>
                <a:cs typeface="Times New Roman"/>
              </a:rPr>
              <a:t>study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uses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0" b="1">
                <a:solidFill>
                  <a:srgbClr val="FF89AE"/>
                </a:solidFill>
                <a:latin typeface="Times New Roman"/>
                <a:cs typeface="Times New Roman"/>
              </a:rPr>
              <a:t>a</a:t>
            </a:r>
            <a:r>
              <a:rPr dirty="0" sz="2250" spc="-13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0" b="1">
                <a:solidFill>
                  <a:srgbClr val="FF89AE"/>
                </a:solidFill>
                <a:latin typeface="Times New Roman"/>
                <a:cs typeface="Times New Roman"/>
              </a:rPr>
              <a:t>publicly</a:t>
            </a:r>
            <a:r>
              <a:rPr dirty="0" sz="225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60" b="1">
                <a:solidFill>
                  <a:srgbClr val="FF89AE"/>
                </a:solidFill>
                <a:latin typeface="Times New Roman"/>
                <a:cs typeface="Times New Roman"/>
              </a:rPr>
              <a:t>available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Indiana </a:t>
            </a:r>
            <a:r>
              <a:rPr dirty="0" sz="2250" spc="-45" b="1">
                <a:solidFill>
                  <a:srgbClr val="FF89AE"/>
                </a:solidFill>
                <a:latin typeface="Times New Roman"/>
                <a:cs typeface="Times New Roman"/>
              </a:rPr>
              <a:t>University</a:t>
            </a:r>
            <a:r>
              <a:rPr dirty="0" sz="225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5" b="1">
                <a:solidFill>
                  <a:srgbClr val="FF89AE"/>
                </a:solidFill>
                <a:latin typeface="Times New Roman"/>
                <a:cs typeface="Times New Roman"/>
              </a:rPr>
              <a:t>Chest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14" b="1">
                <a:solidFill>
                  <a:srgbClr val="FF89AE"/>
                </a:solidFill>
                <a:latin typeface="Times New Roman"/>
                <a:cs typeface="Times New Roman"/>
              </a:rPr>
              <a:t>X-</a:t>
            </a:r>
            <a:r>
              <a:rPr dirty="0" sz="2250" spc="-95" b="1">
                <a:solidFill>
                  <a:srgbClr val="FF89AE"/>
                </a:solidFill>
                <a:latin typeface="Times New Roman"/>
                <a:cs typeface="Times New Roman"/>
              </a:rPr>
              <a:t>ray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65" b="1">
                <a:solidFill>
                  <a:srgbClr val="FF89AE"/>
                </a:solidFill>
                <a:latin typeface="Times New Roman"/>
                <a:cs typeface="Times New Roman"/>
              </a:rPr>
              <a:t>dataset,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which</a:t>
            </a:r>
            <a:r>
              <a:rPr dirty="0" sz="225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includes</a:t>
            </a:r>
            <a:r>
              <a:rPr dirty="0" sz="225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35" b="1">
                <a:solidFill>
                  <a:srgbClr val="FF89AE"/>
                </a:solidFill>
                <a:latin typeface="Times New Roman"/>
                <a:cs typeface="Times New Roman"/>
              </a:rPr>
              <a:t>both</a:t>
            </a:r>
            <a:r>
              <a:rPr dirty="0" sz="225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0" b="1">
                <a:solidFill>
                  <a:srgbClr val="FF89AE"/>
                </a:solidFill>
                <a:latin typeface="Times New Roman"/>
                <a:cs typeface="Times New Roman"/>
              </a:rPr>
              <a:t>images</a:t>
            </a:r>
            <a:r>
              <a:rPr dirty="0" sz="225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and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corresponding</a:t>
            </a:r>
            <a:r>
              <a:rPr dirty="0" sz="2250" spc="-1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30" b="1">
                <a:solidFill>
                  <a:srgbClr val="FF89AE"/>
                </a:solidFill>
                <a:latin typeface="Times New Roman"/>
                <a:cs typeface="Times New Roman"/>
              </a:rPr>
              <a:t>medical</a:t>
            </a:r>
            <a:r>
              <a:rPr dirty="0" sz="2250" spc="-1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70" b="1">
                <a:solidFill>
                  <a:srgbClr val="FF89AE"/>
                </a:solidFill>
                <a:latin typeface="Times New Roman"/>
                <a:cs typeface="Times New Roman"/>
              </a:rPr>
              <a:t>reports</a:t>
            </a:r>
            <a:r>
              <a:rPr dirty="0" sz="2250" spc="-1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in</a:t>
            </a:r>
            <a:r>
              <a:rPr dirty="0" sz="2250" spc="-13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15" b="1">
                <a:solidFill>
                  <a:srgbClr val="FF89AE"/>
                </a:solidFill>
                <a:latin typeface="Times New Roman"/>
                <a:cs typeface="Times New Roman"/>
              </a:rPr>
              <a:t>XML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75" b="1">
                <a:solidFill>
                  <a:srgbClr val="FF89AE"/>
                </a:solidFill>
                <a:latin typeface="Times New Roman"/>
                <a:cs typeface="Times New Roman"/>
              </a:rPr>
              <a:t>format.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35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250" spc="-1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0" b="1">
                <a:solidFill>
                  <a:srgbClr val="FF89AE"/>
                </a:solidFill>
                <a:latin typeface="Times New Roman"/>
                <a:cs typeface="Times New Roman"/>
              </a:rPr>
              <a:t>focus</a:t>
            </a:r>
            <a:r>
              <a:rPr dirty="0" sz="2250" spc="-14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is</a:t>
            </a:r>
            <a:r>
              <a:rPr dirty="0" sz="2250" spc="-13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on </a:t>
            </a:r>
            <a:r>
              <a:rPr dirty="0" sz="2250" spc="-45" b="1">
                <a:solidFill>
                  <a:srgbClr val="FF89AE"/>
                </a:solidFill>
                <a:latin typeface="Times New Roman"/>
                <a:cs typeface="Times New Roman"/>
              </a:rPr>
              <a:t>predicting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5" b="1">
                <a:solidFill>
                  <a:srgbClr val="FF89AE"/>
                </a:solidFill>
                <a:latin typeface="Times New Roman"/>
                <a:cs typeface="Times New Roman"/>
              </a:rPr>
              <a:t>impressions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40" b="1">
                <a:solidFill>
                  <a:srgbClr val="FF89AE"/>
                </a:solidFill>
                <a:latin typeface="Times New Roman"/>
                <a:cs typeface="Times New Roman"/>
              </a:rPr>
              <a:t>from</a:t>
            </a:r>
            <a:r>
              <a:rPr dirty="0" sz="225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25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10" b="1">
                <a:solidFill>
                  <a:srgbClr val="FF89AE"/>
                </a:solidFill>
                <a:latin typeface="Times New Roman"/>
                <a:cs typeface="Times New Roman"/>
              </a:rPr>
              <a:t>X-</a:t>
            </a:r>
            <a:r>
              <a:rPr dirty="0" sz="2250" spc="-95" b="1">
                <a:solidFill>
                  <a:srgbClr val="FF89AE"/>
                </a:solidFill>
                <a:latin typeface="Times New Roman"/>
                <a:cs typeface="Times New Roman"/>
              </a:rPr>
              <a:t>ray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images,</a:t>
            </a:r>
            <a:r>
              <a:rPr dirty="0" sz="2250" spc="-15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20" b="1">
                <a:solidFill>
                  <a:srgbClr val="FF89AE"/>
                </a:solidFill>
                <a:latin typeface="Times New Roman"/>
                <a:cs typeface="Times New Roman"/>
              </a:rPr>
              <a:t>aiming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to</a:t>
            </a:r>
            <a:r>
              <a:rPr dirty="0" sz="2250" spc="-1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assist </a:t>
            </a:r>
            <a:r>
              <a:rPr dirty="0" sz="2250" spc="-55" b="1">
                <a:solidFill>
                  <a:srgbClr val="FF89AE"/>
                </a:solidFill>
                <a:latin typeface="Times New Roman"/>
                <a:cs typeface="Times New Roman"/>
              </a:rPr>
              <a:t>doctors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5" b="1">
                <a:solidFill>
                  <a:srgbClr val="FF89AE"/>
                </a:solidFill>
                <a:latin typeface="Times New Roman"/>
                <a:cs typeface="Times New Roman"/>
              </a:rPr>
              <a:t>by</a:t>
            </a:r>
            <a:r>
              <a:rPr dirty="0" sz="2250" spc="-14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automatically</a:t>
            </a:r>
            <a:r>
              <a:rPr dirty="0" sz="225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generating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this</a:t>
            </a:r>
            <a:r>
              <a:rPr dirty="0" sz="225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50" b="1">
                <a:solidFill>
                  <a:srgbClr val="FF89AE"/>
                </a:solidFill>
                <a:latin typeface="Times New Roman"/>
                <a:cs typeface="Times New Roman"/>
              </a:rPr>
              <a:t>critical</a:t>
            </a:r>
            <a:r>
              <a:rPr dirty="0" sz="225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85" b="1">
                <a:solidFill>
                  <a:srgbClr val="FF89AE"/>
                </a:solidFill>
                <a:latin typeface="Times New Roman"/>
                <a:cs typeface="Times New Roman"/>
              </a:rPr>
              <a:t>part</a:t>
            </a:r>
            <a:r>
              <a:rPr dirty="0" sz="225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250" spc="-14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250" spc="-16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250" spc="-10" b="1">
                <a:solidFill>
                  <a:srgbClr val="FF89AE"/>
                </a:solidFill>
                <a:latin typeface="Times New Roman"/>
                <a:cs typeface="Times New Roman"/>
              </a:rPr>
              <a:t>report.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987" y="346329"/>
            <a:ext cx="133413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We</a:t>
            </a:r>
            <a:r>
              <a:rPr dirty="0" sz="2400" spc="-150"/>
              <a:t> </a:t>
            </a:r>
            <a:r>
              <a:rPr dirty="0" sz="2400"/>
              <a:t>can</a:t>
            </a:r>
            <a:r>
              <a:rPr dirty="0" sz="2400" spc="-140"/>
              <a:t> </a:t>
            </a:r>
            <a:r>
              <a:rPr dirty="0" sz="2400"/>
              <a:t>see</a:t>
            </a:r>
            <a:r>
              <a:rPr dirty="0" sz="2400" spc="-160"/>
              <a:t> </a:t>
            </a:r>
            <a:r>
              <a:rPr dirty="0" sz="2400" spc="-35"/>
              <a:t>that</a:t>
            </a:r>
            <a:r>
              <a:rPr dirty="0" sz="2400" spc="-155"/>
              <a:t> </a:t>
            </a:r>
            <a:r>
              <a:rPr dirty="0" sz="2400"/>
              <a:t>the</a:t>
            </a:r>
            <a:r>
              <a:rPr dirty="0" sz="2400" spc="-155"/>
              <a:t> </a:t>
            </a:r>
            <a:r>
              <a:rPr dirty="0" sz="2400" spc="-10"/>
              <a:t>maximum</a:t>
            </a:r>
            <a:r>
              <a:rPr dirty="0" sz="2400" spc="-165"/>
              <a:t> </a:t>
            </a:r>
            <a:r>
              <a:rPr dirty="0" sz="2400" spc="-40"/>
              <a:t>number</a:t>
            </a:r>
            <a:r>
              <a:rPr dirty="0" sz="2400" spc="-140"/>
              <a:t> </a:t>
            </a:r>
            <a:r>
              <a:rPr dirty="0" sz="2400" spc="-10"/>
              <a:t>of</a:t>
            </a:r>
            <a:r>
              <a:rPr dirty="0" sz="2400" spc="-125"/>
              <a:t> </a:t>
            </a:r>
            <a:r>
              <a:rPr dirty="0" sz="2400" spc="-25"/>
              <a:t>images</a:t>
            </a:r>
            <a:r>
              <a:rPr dirty="0" sz="2400" spc="-145"/>
              <a:t> </a:t>
            </a:r>
            <a:r>
              <a:rPr dirty="0" sz="2400" spc="-30"/>
              <a:t>associated</a:t>
            </a:r>
            <a:r>
              <a:rPr dirty="0" sz="2400" spc="-155"/>
              <a:t> </a:t>
            </a:r>
            <a:r>
              <a:rPr dirty="0" sz="2400" spc="-25"/>
              <a:t>with</a:t>
            </a:r>
            <a:r>
              <a:rPr dirty="0" sz="2400" spc="-165"/>
              <a:t> </a:t>
            </a:r>
            <a:r>
              <a:rPr dirty="0" sz="2400" spc="-45"/>
              <a:t>a</a:t>
            </a:r>
            <a:r>
              <a:rPr dirty="0" sz="2400" spc="-114"/>
              <a:t> </a:t>
            </a:r>
            <a:r>
              <a:rPr dirty="0" sz="2400" spc="-75"/>
              <a:t>report</a:t>
            </a:r>
            <a:r>
              <a:rPr dirty="0" sz="2400" spc="-150"/>
              <a:t> </a:t>
            </a:r>
            <a:r>
              <a:rPr dirty="0" sz="2400"/>
              <a:t>can</a:t>
            </a:r>
            <a:r>
              <a:rPr dirty="0" sz="2400" spc="-145"/>
              <a:t> </a:t>
            </a:r>
            <a:r>
              <a:rPr dirty="0" sz="2400" spc="-30"/>
              <a:t>be</a:t>
            </a:r>
            <a:r>
              <a:rPr dirty="0" sz="2400" spc="-145"/>
              <a:t> </a:t>
            </a:r>
            <a:r>
              <a:rPr dirty="0" sz="2400" spc="105"/>
              <a:t>5</a:t>
            </a:r>
            <a:r>
              <a:rPr dirty="0" sz="2400" spc="-130"/>
              <a:t> </a:t>
            </a:r>
            <a:r>
              <a:rPr dirty="0" sz="2400" spc="-10"/>
              <a:t>while</a:t>
            </a:r>
            <a:r>
              <a:rPr dirty="0" sz="2400" spc="-160"/>
              <a:t> </a:t>
            </a:r>
            <a:r>
              <a:rPr dirty="0" sz="2400"/>
              <a:t>the</a:t>
            </a:r>
            <a:r>
              <a:rPr dirty="0" sz="2400" spc="-150"/>
              <a:t> </a:t>
            </a:r>
            <a:r>
              <a:rPr dirty="0" sz="2400"/>
              <a:t>minimum</a:t>
            </a:r>
            <a:r>
              <a:rPr dirty="0" sz="2400" spc="-175"/>
              <a:t> </a:t>
            </a:r>
            <a:r>
              <a:rPr dirty="0" sz="2400"/>
              <a:t>is</a:t>
            </a:r>
            <a:r>
              <a:rPr dirty="0" sz="2400" spc="-110"/>
              <a:t> </a:t>
            </a:r>
            <a:r>
              <a:rPr dirty="0" sz="2400" spc="330"/>
              <a:t>0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863" y="2057412"/>
            <a:ext cx="7344536" cy="5090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9910" y="2491739"/>
              <a:ext cx="2354580" cy="324611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304" y="2106294"/>
            <a:ext cx="7350759" cy="89535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ts val="3490"/>
              </a:lnSpc>
              <a:spcBef>
                <a:spcPts val="70"/>
              </a:spcBef>
            </a:pPr>
            <a:r>
              <a:rPr dirty="0" sz="2800" spc="-50"/>
              <a:t>we</a:t>
            </a:r>
            <a:r>
              <a:rPr dirty="0" sz="2800" spc="-190"/>
              <a:t> </a:t>
            </a:r>
            <a:r>
              <a:rPr dirty="0" sz="2800" spc="-35"/>
              <a:t>will</a:t>
            </a:r>
            <a:r>
              <a:rPr dirty="0" sz="2800" spc="-204"/>
              <a:t> </a:t>
            </a:r>
            <a:r>
              <a:rPr dirty="0" sz="2800" spc="-80"/>
              <a:t>take</a:t>
            </a:r>
            <a:r>
              <a:rPr dirty="0" sz="2800" spc="-204"/>
              <a:t> </a:t>
            </a:r>
            <a:r>
              <a:rPr dirty="0" sz="2800" spc="95"/>
              <a:t>2</a:t>
            </a:r>
            <a:r>
              <a:rPr dirty="0" sz="2800" spc="-204"/>
              <a:t> </a:t>
            </a:r>
            <a:r>
              <a:rPr dirty="0" sz="2800" spc="-35"/>
              <a:t>images</a:t>
            </a:r>
            <a:r>
              <a:rPr dirty="0" sz="2800" spc="-195"/>
              <a:t> </a:t>
            </a:r>
            <a:r>
              <a:rPr dirty="0" sz="2800" spc="-35"/>
              <a:t>as</a:t>
            </a:r>
            <a:r>
              <a:rPr dirty="0" sz="2800" spc="-185"/>
              <a:t> </a:t>
            </a:r>
            <a:r>
              <a:rPr dirty="0" sz="2800" spc="-30"/>
              <a:t>input</a:t>
            </a:r>
            <a:r>
              <a:rPr dirty="0" sz="2800" spc="-215"/>
              <a:t> </a:t>
            </a:r>
            <a:r>
              <a:rPr dirty="0" sz="2800" spc="-35"/>
              <a:t>as</a:t>
            </a:r>
            <a:r>
              <a:rPr dirty="0" sz="2800" spc="-185"/>
              <a:t> </a:t>
            </a:r>
            <a:r>
              <a:rPr dirty="0" sz="2800" spc="95"/>
              <a:t>2</a:t>
            </a:r>
            <a:r>
              <a:rPr dirty="0" sz="2800" spc="-195"/>
              <a:t> </a:t>
            </a:r>
            <a:r>
              <a:rPr dirty="0" sz="2800" spc="-35"/>
              <a:t>images</a:t>
            </a:r>
            <a:r>
              <a:rPr dirty="0" sz="2800" spc="-215"/>
              <a:t> </a:t>
            </a:r>
            <a:r>
              <a:rPr dirty="0" sz="2800" spc="-25"/>
              <a:t>are </a:t>
            </a:r>
            <a:r>
              <a:rPr dirty="0" sz="2800" spc="-30"/>
              <a:t>highest</a:t>
            </a:r>
            <a:r>
              <a:rPr dirty="0" sz="2800" spc="-190"/>
              <a:t> </a:t>
            </a:r>
            <a:r>
              <a:rPr dirty="0" sz="2800" spc="-55"/>
              <a:t>frequency</a:t>
            </a:r>
            <a:r>
              <a:rPr dirty="0" sz="2800" spc="-210"/>
              <a:t> </a:t>
            </a:r>
            <a:r>
              <a:rPr dirty="0" sz="2800" spc="-20"/>
              <a:t>of</a:t>
            </a:r>
            <a:r>
              <a:rPr dirty="0" sz="2800" spc="-150"/>
              <a:t> </a:t>
            </a:r>
            <a:r>
              <a:rPr dirty="0" sz="2800" spc="-45"/>
              <a:t>being</a:t>
            </a:r>
            <a:r>
              <a:rPr dirty="0" sz="2800" spc="-200"/>
              <a:t> </a:t>
            </a:r>
            <a:r>
              <a:rPr dirty="0" sz="2800" spc="-45"/>
              <a:t>associated</a:t>
            </a:r>
            <a:r>
              <a:rPr dirty="0" sz="2800" spc="-210"/>
              <a:t> </a:t>
            </a:r>
            <a:r>
              <a:rPr dirty="0" sz="2800" spc="-40"/>
              <a:t>with</a:t>
            </a:r>
            <a:r>
              <a:rPr dirty="0" sz="2800" spc="-185"/>
              <a:t> </a:t>
            </a:r>
            <a:r>
              <a:rPr dirty="0" sz="2800" spc="-50"/>
              <a:t>a</a:t>
            </a:r>
            <a:r>
              <a:rPr dirty="0" sz="2800" spc="-175"/>
              <a:t> </a:t>
            </a:r>
            <a:r>
              <a:rPr dirty="0" sz="2800" spc="-35"/>
              <a:t>report</a:t>
            </a:r>
            <a:endParaRPr sz="2800"/>
          </a:p>
        </p:txBody>
      </p:sp>
      <p:sp>
        <p:nvSpPr>
          <p:cNvPr id="6" name="object 6" descr=""/>
          <p:cNvSpPr txBox="1"/>
          <p:nvPr/>
        </p:nvSpPr>
        <p:spPr>
          <a:xfrm>
            <a:off x="781304" y="3673221"/>
            <a:ext cx="7017384" cy="89535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ts val="3490"/>
              </a:lnSpc>
              <a:spcBef>
                <a:spcPts val="65"/>
              </a:spcBef>
            </a:pPr>
            <a:r>
              <a:rPr dirty="0" sz="2800" spc="-145" b="1">
                <a:solidFill>
                  <a:srgbClr val="FF89AE"/>
                </a:solidFill>
                <a:latin typeface="Times New Roman"/>
                <a:cs typeface="Times New Roman"/>
              </a:rPr>
              <a:t>For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20" b="1">
                <a:solidFill>
                  <a:srgbClr val="FF89AE"/>
                </a:solidFill>
                <a:latin typeface="Times New Roman"/>
                <a:cs typeface="Times New Roman"/>
              </a:rPr>
              <a:t>1-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image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0" b="1">
                <a:solidFill>
                  <a:srgbClr val="FF89AE"/>
                </a:solidFill>
                <a:latin typeface="Times New Roman"/>
                <a:cs typeface="Times New Roman"/>
              </a:rPr>
              <a:t>report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we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1">
                <a:solidFill>
                  <a:srgbClr val="FF89AE"/>
                </a:solidFill>
                <a:latin typeface="Times New Roman"/>
                <a:cs typeface="Times New Roman"/>
              </a:rPr>
              <a:t>will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use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same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image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as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second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image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8859" y="2861310"/>
              <a:ext cx="3916679" cy="250698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781304" y="1992883"/>
            <a:ext cx="7490459" cy="2677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47370">
              <a:lnSpc>
                <a:spcPts val="3490"/>
              </a:lnSpc>
              <a:spcBef>
                <a:spcPts val="100"/>
              </a:spcBef>
            </a:pP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Width</a:t>
            </a:r>
            <a:r>
              <a:rPr dirty="0" sz="2800" spc="-22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for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5" b="1">
                <a:solidFill>
                  <a:srgbClr val="FF89AE"/>
                </a:solidFill>
                <a:latin typeface="Times New Roman"/>
                <a:cs typeface="Times New Roman"/>
              </a:rPr>
              <a:t>both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89AE"/>
                </a:solidFill>
                <a:latin typeface="Times New Roman"/>
                <a:cs typeface="Times New Roman"/>
              </a:rPr>
              <a:t>of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1">
                <a:solidFill>
                  <a:srgbClr val="FF89AE"/>
                </a:solidFill>
                <a:latin typeface="Times New Roman"/>
                <a:cs typeface="Times New Roman"/>
              </a:rPr>
              <a:t>images</a:t>
            </a:r>
            <a:r>
              <a:rPr dirty="0" sz="2800" spc="-18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5" b="1">
                <a:solidFill>
                  <a:srgbClr val="FF89AE"/>
                </a:solidFill>
                <a:latin typeface="Times New Roman"/>
                <a:cs typeface="Times New Roman"/>
              </a:rPr>
              <a:t>have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only</a:t>
            </a:r>
            <a:r>
              <a:rPr dirty="0" sz="2800" spc="-22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40" b="1">
                <a:solidFill>
                  <a:srgbClr val="FF89AE"/>
                </a:solidFill>
                <a:latin typeface="Times New Roman"/>
                <a:cs typeface="Times New Roman"/>
              </a:rPr>
              <a:t>1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unique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value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for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1">
                <a:solidFill>
                  <a:srgbClr val="FF89AE"/>
                </a:solidFill>
                <a:latin typeface="Times New Roman"/>
                <a:cs typeface="Times New Roman"/>
              </a:rPr>
              <a:t>all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datapoints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>
                <a:solidFill>
                  <a:srgbClr val="FF89AE"/>
                </a:solidFill>
                <a:latin typeface="Times New Roman"/>
                <a:cs typeface="Times New Roman"/>
              </a:rPr>
              <a:t>and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60" b="1">
                <a:solidFill>
                  <a:srgbClr val="FF89AE"/>
                </a:solidFill>
                <a:latin typeface="Times New Roman"/>
                <a:cs typeface="Times New Roman"/>
              </a:rPr>
              <a:t>that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89AE"/>
                </a:solidFill>
                <a:latin typeface="Times New Roman"/>
                <a:cs typeface="Times New Roman"/>
              </a:rPr>
              <a:t>is</a:t>
            </a:r>
            <a:r>
              <a:rPr dirty="0" sz="2800" spc="-16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25" b="1">
                <a:solidFill>
                  <a:srgbClr val="FF89AE"/>
                </a:solidFill>
                <a:latin typeface="Times New Roman"/>
                <a:cs typeface="Times New Roman"/>
              </a:rPr>
              <a:t>512.</a:t>
            </a:r>
            <a:r>
              <a:rPr dirty="0" sz="2800" spc="-17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Since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9200"/>
              </a:lnSpc>
              <a:spcBef>
                <a:spcPts val="35"/>
              </a:spcBef>
            </a:pP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pretrained</a:t>
            </a:r>
            <a:r>
              <a:rPr dirty="0" sz="2800" spc="-204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models</a:t>
            </a:r>
            <a:r>
              <a:rPr dirty="0" sz="2800" spc="-19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90" b="1">
                <a:solidFill>
                  <a:srgbClr val="FF89AE"/>
                </a:solidFill>
                <a:latin typeface="Times New Roman"/>
                <a:cs typeface="Times New Roman"/>
              </a:rPr>
              <a:t>are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modelled</a:t>
            </a:r>
            <a:r>
              <a:rPr dirty="0" sz="2800" spc="-20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89AE"/>
                </a:solidFill>
                <a:latin typeface="Times New Roman"/>
                <a:cs typeface="Times New Roman"/>
              </a:rPr>
              <a:t>for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89AE"/>
                </a:solidFill>
                <a:latin typeface="Times New Roman"/>
                <a:cs typeface="Times New Roman"/>
              </a:rPr>
              <a:t>square-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sized </a:t>
            </a:r>
            <a:r>
              <a:rPr dirty="0" sz="2800" spc="-35" b="1">
                <a:solidFill>
                  <a:srgbClr val="FF89AE"/>
                </a:solidFill>
                <a:latin typeface="Times New Roman"/>
                <a:cs typeface="Times New Roman"/>
              </a:rPr>
              <a:t>images</a:t>
            </a:r>
            <a:r>
              <a:rPr dirty="0" sz="2800" spc="-21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89AE"/>
                </a:solidFill>
                <a:latin typeface="Times New Roman"/>
                <a:cs typeface="Times New Roman"/>
              </a:rPr>
              <a:t>we</a:t>
            </a:r>
            <a:r>
              <a:rPr dirty="0" sz="2800" spc="-18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89AE"/>
                </a:solidFill>
                <a:latin typeface="Times New Roman"/>
                <a:cs typeface="Times New Roman"/>
              </a:rPr>
              <a:t>can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choose</a:t>
            </a:r>
            <a:r>
              <a:rPr dirty="0" sz="2800" spc="-19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50" b="1">
                <a:solidFill>
                  <a:srgbClr val="FF89AE"/>
                </a:solidFill>
                <a:latin typeface="Times New Roman"/>
                <a:cs typeface="Times New Roman"/>
              </a:rPr>
              <a:t>512</a:t>
            </a:r>
            <a:r>
              <a:rPr dirty="0" sz="2950" spc="-150" b="1" i="1">
                <a:solidFill>
                  <a:srgbClr val="FF89AE"/>
                </a:solidFill>
                <a:latin typeface="Times New Roman"/>
                <a:cs typeface="Times New Roman"/>
              </a:rPr>
              <a:t>512</a:t>
            </a:r>
            <a:r>
              <a:rPr dirty="0" sz="2950" spc="-220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100" b="1" i="1">
                <a:solidFill>
                  <a:srgbClr val="FF89AE"/>
                </a:solidFill>
                <a:latin typeface="Times New Roman"/>
                <a:cs typeface="Times New Roman"/>
              </a:rPr>
              <a:t>as</a:t>
            </a:r>
            <a:r>
              <a:rPr dirty="0" sz="2950" spc="-215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25" b="1" i="1">
                <a:solidFill>
                  <a:srgbClr val="FF89AE"/>
                </a:solidFill>
                <a:latin typeface="Times New Roman"/>
                <a:cs typeface="Times New Roman"/>
              </a:rPr>
              <a:t>the</a:t>
            </a:r>
            <a:r>
              <a:rPr dirty="0" sz="2950" spc="-229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55" b="1" i="1">
                <a:solidFill>
                  <a:srgbClr val="FF89AE"/>
                </a:solidFill>
                <a:latin typeface="Times New Roman"/>
                <a:cs typeface="Times New Roman"/>
              </a:rPr>
              <a:t>specified</a:t>
            </a:r>
            <a:r>
              <a:rPr dirty="0" sz="2950" spc="-254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35" b="1" i="1">
                <a:solidFill>
                  <a:srgbClr val="FF89AE"/>
                </a:solidFill>
                <a:latin typeface="Times New Roman"/>
                <a:cs typeface="Times New Roman"/>
              </a:rPr>
              <a:t>size</a:t>
            </a:r>
            <a:r>
              <a:rPr dirty="0" sz="2950" spc="-235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25" b="1" i="1">
                <a:solidFill>
                  <a:srgbClr val="FF89AE"/>
                </a:solidFill>
                <a:latin typeface="Times New Roman"/>
                <a:cs typeface="Times New Roman"/>
              </a:rPr>
              <a:t>of the</a:t>
            </a:r>
            <a:r>
              <a:rPr dirty="0" sz="2950" spc="-229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114" b="1" i="1">
                <a:solidFill>
                  <a:srgbClr val="FF89AE"/>
                </a:solidFill>
                <a:latin typeface="Times New Roman"/>
                <a:cs typeface="Times New Roman"/>
              </a:rPr>
              <a:t>image.</a:t>
            </a:r>
            <a:r>
              <a:rPr dirty="0" sz="2950" spc="-220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114" b="1" i="1">
                <a:solidFill>
                  <a:srgbClr val="FF89AE"/>
                </a:solidFill>
                <a:latin typeface="Times New Roman"/>
                <a:cs typeface="Times New Roman"/>
              </a:rPr>
              <a:t>Hence</a:t>
            </a:r>
            <a:r>
              <a:rPr dirty="0" sz="2950" spc="-245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55" b="1" i="1">
                <a:solidFill>
                  <a:srgbClr val="FF89AE"/>
                </a:solidFill>
                <a:latin typeface="Times New Roman"/>
                <a:cs typeface="Times New Roman"/>
              </a:rPr>
              <a:t>we</a:t>
            </a:r>
            <a:r>
              <a:rPr dirty="0" sz="2950" spc="-220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100" b="1" i="1">
                <a:solidFill>
                  <a:srgbClr val="FF89AE"/>
                </a:solidFill>
                <a:latin typeface="Times New Roman"/>
                <a:cs typeface="Times New Roman"/>
              </a:rPr>
              <a:t>can</a:t>
            </a:r>
            <a:r>
              <a:rPr dirty="0" sz="2950" spc="-245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60" b="1" i="1">
                <a:solidFill>
                  <a:srgbClr val="FF89AE"/>
                </a:solidFill>
                <a:latin typeface="Times New Roman"/>
                <a:cs typeface="Times New Roman"/>
              </a:rPr>
              <a:t>resize</a:t>
            </a:r>
            <a:r>
              <a:rPr dirty="0" sz="2950" spc="-229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100" b="1" i="1">
                <a:solidFill>
                  <a:srgbClr val="FF89AE"/>
                </a:solidFill>
                <a:latin typeface="Times New Roman"/>
                <a:cs typeface="Times New Roman"/>
              </a:rPr>
              <a:t>all</a:t>
            </a:r>
            <a:r>
              <a:rPr dirty="0" sz="2950" spc="-225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85" b="1" i="1">
                <a:solidFill>
                  <a:srgbClr val="FF89AE"/>
                </a:solidFill>
                <a:latin typeface="Times New Roman"/>
                <a:cs typeface="Times New Roman"/>
              </a:rPr>
              <a:t>images</a:t>
            </a:r>
            <a:r>
              <a:rPr dirty="0" sz="2950" spc="-240" b="1" i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950" spc="-20" b="1" i="1">
                <a:solidFill>
                  <a:srgbClr val="FF89AE"/>
                </a:solidFill>
                <a:latin typeface="Times New Roman"/>
                <a:cs typeface="Times New Roman"/>
              </a:rPr>
              <a:t>into </a:t>
            </a:r>
            <a:r>
              <a:rPr dirty="0" sz="2950" spc="-150" b="1" i="1">
                <a:solidFill>
                  <a:srgbClr val="FF89AE"/>
                </a:solidFill>
                <a:latin typeface="Times New Roman"/>
                <a:cs typeface="Times New Roman"/>
              </a:rPr>
              <a:t>512</a:t>
            </a:r>
            <a:r>
              <a:rPr dirty="0" sz="2800" spc="-150" b="1">
                <a:solidFill>
                  <a:srgbClr val="FF89AE"/>
                </a:solidFill>
                <a:latin typeface="Times New Roman"/>
                <a:cs typeface="Times New Roman"/>
              </a:rPr>
              <a:t>512</a:t>
            </a:r>
            <a:r>
              <a:rPr dirty="0" sz="28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89AE"/>
                </a:solidFill>
                <a:latin typeface="Times New Roman"/>
                <a:cs typeface="Times New Roman"/>
              </a:rPr>
              <a:t>shape.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2290394"/>
            <a:ext cx="11441430" cy="7359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Leveraging</a:t>
            </a:r>
            <a:r>
              <a:rPr dirty="0" spc="-355"/>
              <a:t> </a:t>
            </a:r>
            <a:r>
              <a:rPr dirty="0" spc="-110"/>
              <a:t>ChexNet</a:t>
            </a:r>
            <a:r>
              <a:rPr dirty="0" spc="-335"/>
              <a:t> </a:t>
            </a:r>
            <a:r>
              <a:rPr dirty="0" spc="-55"/>
              <a:t>as</a:t>
            </a:r>
            <a:r>
              <a:rPr dirty="0" spc="-310"/>
              <a:t> </a:t>
            </a:r>
            <a:r>
              <a:rPr dirty="0" spc="-125"/>
              <a:t>Image</a:t>
            </a:r>
            <a:r>
              <a:rPr dirty="0" spc="-345"/>
              <a:t> </a:t>
            </a:r>
            <a:r>
              <a:rPr dirty="0" spc="-160"/>
              <a:t>Feature</a:t>
            </a:r>
            <a:r>
              <a:rPr dirty="0" spc="-350"/>
              <a:t> </a:t>
            </a:r>
            <a:r>
              <a:rPr dirty="0" spc="-120"/>
              <a:t>Extractor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3614420"/>
            <a:ext cx="221996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75" b="1">
                <a:solidFill>
                  <a:srgbClr val="FF89AE"/>
                </a:solidFill>
                <a:latin typeface="Times New Roman"/>
                <a:cs typeface="Times New Roman"/>
              </a:rPr>
              <a:t>Pre-</a:t>
            </a:r>
            <a:r>
              <a:rPr dirty="0" sz="2300" spc="-50" b="1">
                <a:solidFill>
                  <a:srgbClr val="FF89AE"/>
                </a:solidFill>
                <a:latin typeface="Times New Roman"/>
                <a:cs typeface="Times New Roman"/>
              </a:rPr>
              <a:t>trained</a:t>
            </a:r>
            <a:r>
              <a:rPr dirty="0" sz="2300" spc="-1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300" spc="-20" b="1">
                <a:solidFill>
                  <a:srgbClr val="FF89AE"/>
                </a:solidFill>
                <a:latin typeface="Times New Roman"/>
                <a:cs typeface="Times New Roman"/>
              </a:rPr>
              <a:t>Model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4181652"/>
            <a:ext cx="3887470" cy="1132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Utilizing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DFD5DE"/>
                </a:solidFill>
                <a:latin typeface="Verdana"/>
                <a:cs typeface="Verdana"/>
              </a:rPr>
              <a:t>pre-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trained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ChexNet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DFD5DE"/>
                </a:solidFill>
                <a:latin typeface="Verdana"/>
                <a:cs typeface="Verdana"/>
              </a:rPr>
              <a:t>model, 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trained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DFD5DE"/>
                </a:solidFill>
                <a:latin typeface="Verdana"/>
                <a:cs typeface="Verdana"/>
              </a:rPr>
              <a:t>on</a:t>
            </a:r>
            <a:r>
              <a:rPr dirty="0" sz="175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large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dataset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75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DFD5DE"/>
                </a:solidFill>
                <a:latin typeface="Verdana"/>
                <a:cs typeface="Verdana"/>
              </a:rPr>
              <a:t>chest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X- 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rays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DFD5DE"/>
                </a:solidFill>
                <a:latin typeface="Verdana"/>
                <a:cs typeface="Verdana"/>
              </a:rPr>
              <a:t>for</a:t>
            </a:r>
            <a:r>
              <a:rPr dirty="0" sz="17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image</a:t>
            </a:r>
            <a:r>
              <a:rPr dirty="0" sz="17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feature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extraction.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20665" y="3614420"/>
            <a:ext cx="224917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75" b="1">
                <a:solidFill>
                  <a:srgbClr val="FF89AE"/>
                </a:solidFill>
                <a:latin typeface="Times New Roman"/>
                <a:cs typeface="Times New Roman"/>
              </a:rPr>
              <a:t>Feature</a:t>
            </a:r>
            <a:r>
              <a:rPr dirty="0" sz="2300" spc="-175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300" spc="-55" b="1">
                <a:solidFill>
                  <a:srgbClr val="FF89AE"/>
                </a:solidFill>
                <a:latin typeface="Times New Roman"/>
                <a:cs typeface="Times New Roman"/>
              </a:rPr>
              <a:t>Extraction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20665" y="4181652"/>
            <a:ext cx="3745865" cy="1132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Extracting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high-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level</a:t>
            </a:r>
            <a:r>
              <a:rPr dirty="0" sz="1750" spc="-90">
                <a:solidFill>
                  <a:srgbClr val="DFD5DE"/>
                </a:solidFill>
                <a:latin typeface="Verdana"/>
                <a:cs typeface="Verdana"/>
              </a:rPr>
              <a:t> features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from 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input</a:t>
            </a:r>
            <a:r>
              <a:rPr dirty="0" sz="17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DFD5DE"/>
                </a:solidFill>
                <a:latin typeface="Verdana"/>
                <a:cs typeface="Verdana"/>
              </a:rPr>
              <a:t>X-</a:t>
            </a:r>
            <a:r>
              <a:rPr dirty="0" sz="1750" spc="-110">
                <a:solidFill>
                  <a:srgbClr val="DFD5DE"/>
                </a:solidFill>
                <a:latin typeface="Verdana"/>
                <a:cs typeface="Verdana"/>
              </a:rPr>
              <a:t>ray</a:t>
            </a:r>
            <a:r>
              <a:rPr dirty="0" sz="17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images,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capturing</a:t>
            </a:r>
            <a:r>
              <a:rPr dirty="0" sz="17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40">
                <a:solidFill>
                  <a:srgbClr val="DFD5DE"/>
                </a:solidFill>
                <a:latin typeface="Verdana"/>
                <a:cs typeface="Verdana"/>
              </a:rPr>
              <a:t>crucial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information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DFD5DE"/>
                </a:solidFill>
                <a:latin typeface="Verdana"/>
                <a:cs typeface="Verdana"/>
              </a:rPr>
              <a:t>for</a:t>
            </a:r>
            <a:r>
              <a:rPr dirty="0" sz="17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DFD5DE"/>
                </a:solidFill>
                <a:latin typeface="Verdana"/>
                <a:cs typeface="Verdana"/>
              </a:rPr>
              <a:t>disease</a:t>
            </a:r>
            <a:r>
              <a:rPr dirty="0" sz="17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detection.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60406" y="3614420"/>
            <a:ext cx="219773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80" b="1">
                <a:solidFill>
                  <a:srgbClr val="FF89AE"/>
                </a:solidFill>
                <a:latin typeface="Times New Roman"/>
                <a:cs typeface="Times New Roman"/>
              </a:rPr>
              <a:t>Transfer</a:t>
            </a:r>
            <a:r>
              <a:rPr dirty="0" sz="2300" spc="-150" b="1">
                <a:solidFill>
                  <a:srgbClr val="FF89AE"/>
                </a:solidFill>
                <a:latin typeface="Times New Roman"/>
                <a:cs typeface="Times New Roman"/>
              </a:rPr>
              <a:t> </a:t>
            </a:r>
            <a:r>
              <a:rPr dirty="0" sz="2300" spc="-60" b="1">
                <a:solidFill>
                  <a:srgbClr val="FF89AE"/>
                </a:solidFill>
                <a:latin typeface="Times New Roman"/>
                <a:cs typeface="Times New Roman"/>
              </a:rPr>
              <a:t>Learning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860406" y="4181652"/>
            <a:ext cx="3971290" cy="149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100"/>
              </a:spcBef>
            </a:pP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Leveraging</a:t>
            </a:r>
            <a:r>
              <a:rPr dirty="0" sz="17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knowledge</a:t>
            </a:r>
            <a:r>
              <a:rPr dirty="0" sz="175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acquired</a:t>
            </a:r>
            <a:r>
              <a:rPr dirty="0" sz="175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by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ChexNet</a:t>
            </a:r>
            <a:r>
              <a:rPr dirty="0" sz="175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DFD5DE"/>
                </a:solidFill>
                <a:latin typeface="Verdana"/>
                <a:cs typeface="Verdana"/>
              </a:rPr>
              <a:t>on</a:t>
            </a:r>
            <a:r>
              <a:rPr dirty="0" sz="1750" spc="-18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large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DFD5DE"/>
                </a:solidFill>
                <a:latin typeface="Verdana"/>
                <a:cs typeface="Verdana"/>
              </a:rPr>
              <a:t>dataset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7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Verdana"/>
                <a:cs typeface="Verdana"/>
              </a:rPr>
              <a:t>improve </a:t>
            </a:r>
            <a:r>
              <a:rPr dirty="0" sz="1750" spc="-95">
                <a:solidFill>
                  <a:srgbClr val="DFD5DE"/>
                </a:solidFill>
                <a:latin typeface="Verdana"/>
                <a:cs typeface="Verdana"/>
              </a:rPr>
              <a:t>our</a:t>
            </a:r>
            <a:r>
              <a:rPr dirty="0" sz="17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DFD5DE"/>
                </a:solidFill>
                <a:latin typeface="Verdana"/>
                <a:cs typeface="Verdana"/>
              </a:rPr>
              <a:t>model's</a:t>
            </a:r>
            <a:r>
              <a:rPr dirty="0" sz="17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DFD5DE"/>
                </a:solidFill>
                <a:latin typeface="Verdana"/>
                <a:cs typeface="Verdana"/>
              </a:rPr>
              <a:t>performance</a:t>
            </a:r>
            <a:r>
              <a:rPr dirty="0" sz="17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DFD5DE"/>
                </a:solidFill>
                <a:latin typeface="Verdana"/>
                <a:cs typeface="Verdana"/>
              </a:rPr>
              <a:t>on</a:t>
            </a:r>
            <a:r>
              <a:rPr dirty="0" sz="175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Verdana"/>
                <a:cs typeface="Verdana"/>
              </a:rPr>
              <a:t>the </a:t>
            </a:r>
            <a:r>
              <a:rPr dirty="0" sz="1750" spc="-40">
                <a:solidFill>
                  <a:srgbClr val="DFD5DE"/>
                </a:solidFill>
                <a:latin typeface="Verdana"/>
                <a:cs typeface="Verdana"/>
              </a:rPr>
              <a:t>specific</a:t>
            </a:r>
            <a:r>
              <a:rPr dirty="0" sz="1750" spc="-10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Verdana"/>
                <a:cs typeface="Verdana"/>
              </a:rPr>
              <a:t>task.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24" y="525729"/>
            <a:ext cx="12272645" cy="64529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46" y="873302"/>
              <a:ext cx="5042281" cy="648296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733" rIns="0" bIns="0" rtlCol="0" vert="horz">
            <a:spAutoFit/>
          </a:bodyPr>
          <a:lstStyle/>
          <a:p>
            <a:pPr marL="5327650">
              <a:lnSpc>
                <a:spcPct val="100000"/>
              </a:lnSpc>
              <a:spcBef>
                <a:spcPts val="95"/>
              </a:spcBef>
            </a:pPr>
            <a:r>
              <a:rPr dirty="0" sz="3650" spc="-110"/>
              <a:t>Text</a:t>
            </a:r>
            <a:r>
              <a:rPr dirty="0" sz="3650" spc="-254"/>
              <a:t> </a:t>
            </a:r>
            <a:r>
              <a:rPr dirty="0" sz="3650" spc="-75"/>
              <a:t>Tokenization</a:t>
            </a:r>
            <a:r>
              <a:rPr dirty="0" sz="3650" spc="-280"/>
              <a:t> </a:t>
            </a:r>
            <a:r>
              <a:rPr dirty="0" sz="3650" spc="-40"/>
              <a:t>and</a:t>
            </a:r>
            <a:r>
              <a:rPr dirty="0" sz="3650" spc="-250"/>
              <a:t> </a:t>
            </a:r>
            <a:r>
              <a:rPr dirty="0" sz="3650" spc="-60"/>
              <a:t>Preprocessing</a:t>
            </a:r>
            <a:endParaRPr sz="3650"/>
          </a:p>
        </p:txBody>
      </p:sp>
      <p:grpSp>
        <p:nvGrpSpPr>
          <p:cNvPr id="6" name="object 6" descr=""/>
          <p:cNvGrpSpPr/>
          <p:nvPr/>
        </p:nvGrpSpPr>
        <p:grpSpPr>
          <a:xfrm>
            <a:off x="6171184" y="1629155"/>
            <a:ext cx="1002665" cy="5821045"/>
            <a:chOff x="6171184" y="1629155"/>
            <a:chExt cx="1002665" cy="5821045"/>
          </a:xfrm>
        </p:grpSpPr>
        <p:sp>
          <p:nvSpPr>
            <p:cNvPr id="7" name="object 7" descr=""/>
            <p:cNvSpPr/>
            <p:nvPr/>
          </p:nvSpPr>
          <p:spPr>
            <a:xfrm>
              <a:off x="6363462" y="1629155"/>
              <a:ext cx="810895" cy="5821045"/>
            </a:xfrm>
            <a:custGeom>
              <a:avLst/>
              <a:gdLst/>
              <a:ahLst/>
              <a:cxnLst/>
              <a:rect l="l" t="t" r="r" b="b"/>
              <a:pathLst>
                <a:path w="810895" h="5821045">
                  <a:moveTo>
                    <a:pt x="22860" y="5080"/>
                  </a:moveTo>
                  <a:lnTo>
                    <a:pt x="17653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5815584"/>
                  </a:lnTo>
                  <a:lnTo>
                    <a:pt x="5080" y="5820702"/>
                  </a:lnTo>
                  <a:lnTo>
                    <a:pt x="17653" y="5820702"/>
                  </a:lnTo>
                  <a:lnTo>
                    <a:pt x="22860" y="5815584"/>
                  </a:lnTo>
                  <a:lnTo>
                    <a:pt x="22860" y="5080"/>
                  </a:lnTo>
                  <a:close/>
                </a:path>
                <a:path w="810895" h="5821045">
                  <a:moveTo>
                    <a:pt x="810387" y="393446"/>
                  </a:moveTo>
                  <a:lnTo>
                    <a:pt x="805307" y="388366"/>
                  </a:lnTo>
                  <a:lnTo>
                    <a:pt x="193535" y="388366"/>
                  </a:lnTo>
                  <a:lnTo>
                    <a:pt x="188468" y="393446"/>
                  </a:lnTo>
                  <a:lnTo>
                    <a:pt x="188468" y="399796"/>
                  </a:lnTo>
                  <a:lnTo>
                    <a:pt x="188468" y="406146"/>
                  </a:lnTo>
                  <a:lnTo>
                    <a:pt x="193535" y="411226"/>
                  </a:lnTo>
                  <a:lnTo>
                    <a:pt x="805307" y="411226"/>
                  </a:lnTo>
                  <a:lnTo>
                    <a:pt x="810387" y="406146"/>
                  </a:lnTo>
                  <a:lnTo>
                    <a:pt x="810387" y="393446"/>
                  </a:lnTo>
                  <a:close/>
                </a:path>
              </a:pathLst>
            </a:custGeom>
            <a:solidFill>
              <a:srgbClr val="4736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74994" y="1829053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25119" y="0"/>
                  </a:moveTo>
                  <a:lnTo>
                    <a:pt x="74548" y="0"/>
                  </a:lnTo>
                  <a:lnTo>
                    <a:pt x="45541" y="5863"/>
                  </a:lnTo>
                  <a:lnTo>
                    <a:pt x="21844" y="21859"/>
                  </a:lnTo>
                  <a:lnTo>
                    <a:pt x="5861" y="45594"/>
                  </a:lnTo>
                  <a:lnTo>
                    <a:pt x="0" y="74675"/>
                  </a:lnTo>
                  <a:lnTo>
                    <a:pt x="0" y="325120"/>
                  </a:lnTo>
                  <a:lnTo>
                    <a:pt x="5861" y="354201"/>
                  </a:lnTo>
                  <a:lnTo>
                    <a:pt x="21844" y="377936"/>
                  </a:lnTo>
                  <a:lnTo>
                    <a:pt x="45541" y="393932"/>
                  </a:lnTo>
                  <a:lnTo>
                    <a:pt x="74548" y="399796"/>
                  </a:lnTo>
                  <a:lnTo>
                    <a:pt x="325119" y="399796"/>
                  </a:lnTo>
                  <a:lnTo>
                    <a:pt x="354201" y="393932"/>
                  </a:lnTo>
                  <a:lnTo>
                    <a:pt x="377936" y="377936"/>
                  </a:lnTo>
                  <a:lnTo>
                    <a:pt x="393932" y="354201"/>
                  </a:lnTo>
                  <a:lnTo>
                    <a:pt x="399796" y="325120"/>
                  </a:lnTo>
                  <a:lnTo>
                    <a:pt x="399796" y="74675"/>
                  </a:lnTo>
                  <a:lnTo>
                    <a:pt x="393932" y="45594"/>
                  </a:lnTo>
                  <a:lnTo>
                    <a:pt x="377936" y="21859"/>
                  </a:lnTo>
                  <a:lnTo>
                    <a:pt x="354201" y="5863"/>
                  </a:lnTo>
                  <a:lnTo>
                    <a:pt x="32511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174994" y="1829053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74675"/>
                  </a:moveTo>
                  <a:lnTo>
                    <a:pt x="5861" y="45594"/>
                  </a:lnTo>
                  <a:lnTo>
                    <a:pt x="21844" y="21859"/>
                  </a:lnTo>
                  <a:lnTo>
                    <a:pt x="45541" y="5863"/>
                  </a:lnTo>
                  <a:lnTo>
                    <a:pt x="74548" y="0"/>
                  </a:lnTo>
                  <a:lnTo>
                    <a:pt x="325119" y="0"/>
                  </a:lnTo>
                  <a:lnTo>
                    <a:pt x="354201" y="5863"/>
                  </a:lnTo>
                  <a:lnTo>
                    <a:pt x="377936" y="21859"/>
                  </a:lnTo>
                  <a:lnTo>
                    <a:pt x="393932" y="45594"/>
                  </a:lnTo>
                  <a:lnTo>
                    <a:pt x="399796" y="74675"/>
                  </a:lnTo>
                  <a:lnTo>
                    <a:pt x="399796" y="325120"/>
                  </a:lnTo>
                  <a:lnTo>
                    <a:pt x="393932" y="354201"/>
                  </a:lnTo>
                  <a:lnTo>
                    <a:pt x="377936" y="377936"/>
                  </a:lnTo>
                  <a:lnTo>
                    <a:pt x="354201" y="393932"/>
                  </a:lnTo>
                  <a:lnTo>
                    <a:pt x="325119" y="399796"/>
                  </a:lnTo>
                  <a:lnTo>
                    <a:pt x="74548" y="399796"/>
                  </a:lnTo>
                  <a:lnTo>
                    <a:pt x="45541" y="393932"/>
                  </a:lnTo>
                  <a:lnTo>
                    <a:pt x="21844" y="377936"/>
                  </a:lnTo>
                  <a:lnTo>
                    <a:pt x="5861" y="354201"/>
                  </a:lnTo>
                  <a:lnTo>
                    <a:pt x="0" y="325120"/>
                  </a:lnTo>
                  <a:lnTo>
                    <a:pt x="0" y="74675"/>
                  </a:lnTo>
                  <a:close/>
                </a:path>
              </a:pathLst>
            </a:custGeom>
            <a:ln w="7620">
              <a:solidFill>
                <a:srgbClr val="47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312534" y="1808225"/>
            <a:ext cx="1333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15" b="1">
                <a:solidFill>
                  <a:srgbClr val="DFD5DE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340345" y="1785365"/>
            <a:ext cx="6337300" cy="95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DFD5DE"/>
                </a:solidFill>
                <a:latin typeface="Times New Roman"/>
                <a:cs typeface="Times New Roman"/>
              </a:rPr>
              <a:t>Tokenization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775"/>
              </a:spcBef>
            </a:pPr>
            <a:r>
              <a:rPr dirty="0" sz="1350" spc="-85">
                <a:solidFill>
                  <a:srgbClr val="DFD5DE"/>
                </a:solidFill>
                <a:latin typeface="Verdana"/>
                <a:cs typeface="Verdana"/>
              </a:rPr>
              <a:t>Splitting</a:t>
            </a:r>
            <a:r>
              <a:rPr dirty="0" sz="13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3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95">
                <a:solidFill>
                  <a:srgbClr val="DFD5DE"/>
                </a:solidFill>
                <a:latin typeface="Verdana"/>
                <a:cs typeface="Verdana"/>
              </a:rPr>
              <a:t>text</a:t>
            </a:r>
            <a:r>
              <a:rPr dirty="0" sz="13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reports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into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individual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DFD5DE"/>
                </a:solidFill>
                <a:latin typeface="Verdana"/>
                <a:cs typeface="Verdana"/>
              </a:rPr>
              <a:t>words</a:t>
            </a:r>
            <a:r>
              <a:rPr dirty="0" sz="13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or</a:t>
            </a:r>
            <a:r>
              <a:rPr dirty="0" sz="13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tokens,</a:t>
            </a:r>
            <a:r>
              <a:rPr dirty="0" sz="13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creating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dirty="0" sz="13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DFD5DE"/>
                </a:solidFill>
                <a:latin typeface="Verdana"/>
                <a:cs typeface="Verdana"/>
              </a:rPr>
              <a:t>representation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suitable</a:t>
            </a:r>
            <a:r>
              <a:rPr dirty="0" sz="13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DFD5DE"/>
                </a:solidFill>
                <a:latin typeface="Verdana"/>
                <a:cs typeface="Verdana"/>
              </a:rPr>
              <a:t>for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machine</a:t>
            </a:r>
            <a:r>
              <a:rPr dirty="0" sz="13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learning.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171184" y="3324859"/>
            <a:ext cx="1002665" cy="407670"/>
            <a:chOff x="6171184" y="3324859"/>
            <a:chExt cx="1002665" cy="407670"/>
          </a:xfrm>
        </p:grpSpPr>
        <p:sp>
          <p:nvSpPr>
            <p:cNvPr id="13" name="object 13" descr=""/>
            <p:cNvSpPr/>
            <p:nvPr/>
          </p:nvSpPr>
          <p:spPr>
            <a:xfrm>
              <a:off x="6551930" y="3517137"/>
              <a:ext cx="622300" cy="22860"/>
            </a:xfrm>
            <a:custGeom>
              <a:avLst/>
              <a:gdLst/>
              <a:ahLst/>
              <a:cxnLst/>
              <a:rect l="l" t="t" r="r" b="b"/>
              <a:pathLst>
                <a:path w="622300" h="22860">
                  <a:moveTo>
                    <a:pt x="616839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652"/>
                  </a:lnTo>
                  <a:lnTo>
                    <a:pt x="5079" y="22860"/>
                  </a:lnTo>
                  <a:lnTo>
                    <a:pt x="616839" y="22860"/>
                  </a:lnTo>
                  <a:lnTo>
                    <a:pt x="621919" y="17652"/>
                  </a:lnTo>
                  <a:lnTo>
                    <a:pt x="621919" y="5079"/>
                  </a:lnTo>
                  <a:lnTo>
                    <a:pt x="616839" y="0"/>
                  </a:lnTo>
                  <a:close/>
                </a:path>
              </a:pathLst>
            </a:custGeom>
            <a:solidFill>
              <a:srgbClr val="4736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174994" y="332866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25119" y="0"/>
                  </a:moveTo>
                  <a:lnTo>
                    <a:pt x="74548" y="0"/>
                  </a:lnTo>
                  <a:lnTo>
                    <a:pt x="45541" y="5861"/>
                  </a:lnTo>
                  <a:lnTo>
                    <a:pt x="21844" y="21844"/>
                  </a:lnTo>
                  <a:lnTo>
                    <a:pt x="5861" y="45541"/>
                  </a:lnTo>
                  <a:lnTo>
                    <a:pt x="0" y="74549"/>
                  </a:lnTo>
                  <a:lnTo>
                    <a:pt x="0" y="325119"/>
                  </a:lnTo>
                  <a:lnTo>
                    <a:pt x="5861" y="354201"/>
                  </a:lnTo>
                  <a:lnTo>
                    <a:pt x="21844" y="377936"/>
                  </a:lnTo>
                  <a:lnTo>
                    <a:pt x="45541" y="393932"/>
                  </a:lnTo>
                  <a:lnTo>
                    <a:pt x="74548" y="399795"/>
                  </a:lnTo>
                  <a:lnTo>
                    <a:pt x="325119" y="399795"/>
                  </a:lnTo>
                  <a:lnTo>
                    <a:pt x="354201" y="393932"/>
                  </a:lnTo>
                  <a:lnTo>
                    <a:pt x="377936" y="377936"/>
                  </a:lnTo>
                  <a:lnTo>
                    <a:pt x="393932" y="354201"/>
                  </a:lnTo>
                  <a:lnTo>
                    <a:pt x="399796" y="325119"/>
                  </a:lnTo>
                  <a:lnTo>
                    <a:pt x="399796" y="74549"/>
                  </a:lnTo>
                  <a:lnTo>
                    <a:pt x="393932" y="45541"/>
                  </a:lnTo>
                  <a:lnTo>
                    <a:pt x="377936" y="21844"/>
                  </a:lnTo>
                  <a:lnTo>
                    <a:pt x="354201" y="5861"/>
                  </a:lnTo>
                  <a:lnTo>
                    <a:pt x="32511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174994" y="332866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74549"/>
                  </a:moveTo>
                  <a:lnTo>
                    <a:pt x="5861" y="45541"/>
                  </a:lnTo>
                  <a:lnTo>
                    <a:pt x="21844" y="21844"/>
                  </a:lnTo>
                  <a:lnTo>
                    <a:pt x="45541" y="5861"/>
                  </a:lnTo>
                  <a:lnTo>
                    <a:pt x="74548" y="0"/>
                  </a:lnTo>
                  <a:lnTo>
                    <a:pt x="325119" y="0"/>
                  </a:lnTo>
                  <a:lnTo>
                    <a:pt x="354201" y="5861"/>
                  </a:lnTo>
                  <a:lnTo>
                    <a:pt x="377936" y="21844"/>
                  </a:lnTo>
                  <a:lnTo>
                    <a:pt x="393932" y="45541"/>
                  </a:lnTo>
                  <a:lnTo>
                    <a:pt x="399796" y="74549"/>
                  </a:lnTo>
                  <a:lnTo>
                    <a:pt x="399796" y="325119"/>
                  </a:lnTo>
                  <a:lnTo>
                    <a:pt x="393932" y="354201"/>
                  </a:lnTo>
                  <a:lnTo>
                    <a:pt x="377936" y="377936"/>
                  </a:lnTo>
                  <a:lnTo>
                    <a:pt x="354201" y="393932"/>
                  </a:lnTo>
                  <a:lnTo>
                    <a:pt x="325119" y="399795"/>
                  </a:lnTo>
                  <a:lnTo>
                    <a:pt x="74548" y="399795"/>
                  </a:lnTo>
                  <a:lnTo>
                    <a:pt x="45541" y="393932"/>
                  </a:lnTo>
                  <a:lnTo>
                    <a:pt x="21844" y="377936"/>
                  </a:lnTo>
                  <a:lnTo>
                    <a:pt x="5861" y="354201"/>
                  </a:lnTo>
                  <a:lnTo>
                    <a:pt x="0" y="325119"/>
                  </a:lnTo>
                  <a:lnTo>
                    <a:pt x="0" y="74549"/>
                  </a:lnTo>
                  <a:close/>
                </a:path>
              </a:pathLst>
            </a:custGeom>
            <a:ln w="7620">
              <a:solidFill>
                <a:srgbClr val="47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291198" y="3307537"/>
            <a:ext cx="1758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DFD5DE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340345" y="3285235"/>
            <a:ext cx="5798820" cy="95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DFD5DE"/>
                </a:solidFill>
                <a:latin typeface="Times New Roman"/>
                <a:cs typeface="Times New Roman"/>
              </a:rPr>
              <a:t>Normalization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775"/>
              </a:spcBef>
            </a:pP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Converting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DFD5DE"/>
                </a:solidFill>
                <a:latin typeface="Verdana"/>
                <a:cs typeface="Verdana"/>
              </a:rPr>
              <a:t>words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3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DFD5DE"/>
                </a:solidFill>
                <a:latin typeface="Verdana"/>
                <a:cs typeface="Verdana"/>
              </a:rPr>
              <a:t>lowercase,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removing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punctuation,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35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applying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other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transformations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DFD5DE"/>
                </a:solidFill>
                <a:latin typeface="Verdana"/>
                <a:cs typeface="Verdana"/>
              </a:rPr>
              <a:t>for</a:t>
            </a:r>
            <a:r>
              <a:rPr dirty="0" sz="135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consistent</a:t>
            </a:r>
            <a:r>
              <a:rPr dirty="0" sz="13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representation.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171184" y="4824476"/>
            <a:ext cx="1002665" cy="407670"/>
            <a:chOff x="6171184" y="4824476"/>
            <a:chExt cx="1002665" cy="407670"/>
          </a:xfrm>
        </p:grpSpPr>
        <p:sp>
          <p:nvSpPr>
            <p:cNvPr id="19" name="object 19" descr=""/>
            <p:cNvSpPr/>
            <p:nvPr/>
          </p:nvSpPr>
          <p:spPr>
            <a:xfrm>
              <a:off x="6551930" y="5016754"/>
              <a:ext cx="622300" cy="22860"/>
            </a:xfrm>
            <a:custGeom>
              <a:avLst/>
              <a:gdLst/>
              <a:ahLst/>
              <a:cxnLst/>
              <a:rect l="l" t="t" r="r" b="b"/>
              <a:pathLst>
                <a:path w="622300" h="22860">
                  <a:moveTo>
                    <a:pt x="616839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653"/>
                  </a:lnTo>
                  <a:lnTo>
                    <a:pt x="5079" y="22860"/>
                  </a:lnTo>
                  <a:lnTo>
                    <a:pt x="616839" y="22860"/>
                  </a:lnTo>
                  <a:lnTo>
                    <a:pt x="621919" y="17653"/>
                  </a:lnTo>
                  <a:lnTo>
                    <a:pt x="621919" y="5080"/>
                  </a:lnTo>
                  <a:lnTo>
                    <a:pt x="616839" y="0"/>
                  </a:lnTo>
                  <a:close/>
                </a:path>
              </a:pathLst>
            </a:custGeom>
            <a:solidFill>
              <a:srgbClr val="4736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174994" y="4828286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25119" y="0"/>
                  </a:moveTo>
                  <a:lnTo>
                    <a:pt x="74548" y="0"/>
                  </a:lnTo>
                  <a:lnTo>
                    <a:pt x="45541" y="5861"/>
                  </a:lnTo>
                  <a:lnTo>
                    <a:pt x="21844" y="21843"/>
                  </a:lnTo>
                  <a:lnTo>
                    <a:pt x="5861" y="45541"/>
                  </a:lnTo>
                  <a:lnTo>
                    <a:pt x="0" y="74549"/>
                  </a:lnTo>
                  <a:lnTo>
                    <a:pt x="0" y="325119"/>
                  </a:lnTo>
                  <a:lnTo>
                    <a:pt x="5861" y="354147"/>
                  </a:lnTo>
                  <a:lnTo>
                    <a:pt x="21844" y="377888"/>
                  </a:lnTo>
                  <a:lnTo>
                    <a:pt x="45541" y="393914"/>
                  </a:lnTo>
                  <a:lnTo>
                    <a:pt x="74548" y="399795"/>
                  </a:lnTo>
                  <a:lnTo>
                    <a:pt x="325119" y="399795"/>
                  </a:lnTo>
                  <a:lnTo>
                    <a:pt x="354201" y="393914"/>
                  </a:lnTo>
                  <a:lnTo>
                    <a:pt x="377936" y="377888"/>
                  </a:lnTo>
                  <a:lnTo>
                    <a:pt x="393932" y="354147"/>
                  </a:lnTo>
                  <a:lnTo>
                    <a:pt x="399796" y="325119"/>
                  </a:lnTo>
                  <a:lnTo>
                    <a:pt x="399796" y="74549"/>
                  </a:lnTo>
                  <a:lnTo>
                    <a:pt x="393932" y="45541"/>
                  </a:lnTo>
                  <a:lnTo>
                    <a:pt x="377936" y="21844"/>
                  </a:lnTo>
                  <a:lnTo>
                    <a:pt x="354201" y="5861"/>
                  </a:lnTo>
                  <a:lnTo>
                    <a:pt x="32511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174994" y="4828286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74549"/>
                  </a:moveTo>
                  <a:lnTo>
                    <a:pt x="5861" y="45541"/>
                  </a:lnTo>
                  <a:lnTo>
                    <a:pt x="21844" y="21843"/>
                  </a:lnTo>
                  <a:lnTo>
                    <a:pt x="45541" y="5861"/>
                  </a:lnTo>
                  <a:lnTo>
                    <a:pt x="74548" y="0"/>
                  </a:lnTo>
                  <a:lnTo>
                    <a:pt x="325119" y="0"/>
                  </a:lnTo>
                  <a:lnTo>
                    <a:pt x="354201" y="5861"/>
                  </a:lnTo>
                  <a:lnTo>
                    <a:pt x="377936" y="21844"/>
                  </a:lnTo>
                  <a:lnTo>
                    <a:pt x="393932" y="45541"/>
                  </a:lnTo>
                  <a:lnTo>
                    <a:pt x="399796" y="74549"/>
                  </a:lnTo>
                  <a:lnTo>
                    <a:pt x="399796" y="325119"/>
                  </a:lnTo>
                  <a:lnTo>
                    <a:pt x="393932" y="354147"/>
                  </a:lnTo>
                  <a:lnTo>
                    <a:pt x="377936" y="377888"/>
                  </a:lnTo>
                  <a:lnTo>
                    <a:pt x="354201" y="393914"/>
                  </a:lnTo>
                  <a:lnTo>
                    <a:pt x="325119" y="399795"/>
                  </a:lnTo>
                  <a:lnTo>
                    <a:pt x="74548" y="399795"/>
                  </a:lnTo>
                  <a:lnTo>
                    <a:pt x="45541" y="393914"/>
                  </a:lnTo>
                  <a:lnTo>
                    <a:pt x="21844" y="377888"/>
                  </a:lnTo>
                  <a:lnTo>
                    <a:pt x="5861" y="354147"/>
                  </a:lnTo>
                  <a:lnTo>
                    <a:pt x="0" y="325119"/>
                  </a:lnTo>
                  <a:lnTo>
                    <a:pt x="0" y="74549"/>
                  </a:lnTo>
                  <a:close/>
                </a:path>
              </a:pathLst>
            </a:custGeom>
            <a:ln w="7620">
              <a:solidFill>
                <a:srgbClr val="47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289675" y="4807711"/>
            <a:ext cx="1784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45" b="1">
                <a:solidFill>
                  <a:srgbClr val="DFD5DE"/>
                </a:solidFill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340345" y="4785105"/>
            <a:ext cx="6584950" cy="9569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DFD5DE"/>
                </a:solidFill>
                <a:latin typeface="Times New Roman"/>
                <a:cs typeface="Times New Roman"/>
              </a:rPr>
              <a:t>Stemming/Lemmatization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775"/>
              </a:spcBef>
            </a:pPr>
            <a:r>
              <a:rPr dirty="0" sz="1350" spc="-55">
                <a:solidFill>
                  <a:srgbClr val="DFD5DE"/>
                </a:solidFill>
                <a:latin typeface="Verdana"/>
                <a:cs typeface="Verdana"/>
              </a:rPr>
              <a:t>Reducing</a:t>
            </a:r>
            <a:r>
              <a:rPr dirty="0" sz="13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DFD5DE"/>
                </a:solidFill>
                <a:latin typeface="Verdana"/>
                <a:cs typeface="Verdana"/>
              </a:rPr>
              <a:t>words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5">
                <a:solidFill>
                  <a:srgbClr val="DFD5DE"/>
                </a:solidFill>
                <a:latin typeface="Verdana"/>
                <a:cs typeface="Verdana"/>
              </a:rPr>
              <a:t>their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root</a:t>
            </a:r>
            <a:r>
              <a:rPr dirty="0" sz="13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5">
                <a:solidFill>
                  <a:srgbClr val="DFD5DE"/>
                </a:solidFill>
                <a:latin typeface="Verdana"/>
                <a:cs typeface="Verdana"/>
              </a:rPr>
              <a:t>form,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improving</a:t>
            </a:r>
            <a:r>
              <a:rPr dirty="0" sz="13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DFD5DE"/>
                </a:solidFill>
                <a:latin typeface="Verdana"/>
                <a:cs typeface="Verdana"/>
              </a:rPr>
              <a:t>model's</a:t>
            </a:r>
            <a:r>
              <a:rPr dirty="0" sz="13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ability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to</a:t>
            </a:r>
            <a:r>
              <a:rPr dirty="0" sz="1350" spc="-11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DFD5DE"/>
                </a:solidFill>
                <a:latin typeface="Verdana"/>
                <a:cs typeface="Verdana"/>
              </a:rPr>
              <a:t>generalize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across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variations</a:t>
            </a:r>
            <a:r>
              <a:rPr dirty="0" sz="13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of</a:t>
            </a:r>
            <a:r>
              <a:rPr dirty="0" sz="1350" spc="-1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words.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171184" y="6323965"/>
            <a:ext cx="1002665" cy="407670"/>
            <a:chOff x="6171184" y="6323965"/>
            <a:chExt cx="1002665" cy="407670"/>
          </a:xfrm>
        </p:grpSpPr>
        <p:sp>
          <p:nvSpPr>
            <p:cNvPr id="25" name="object 25" descr=""/>
            <p:cNvSpPr/>
            <p:nvPr/>
          </p:nvSpPr>
          <p:spPr>
            <a:xfrm>
              <a:off x="6551930" y="6516243"/>
              <a:ext cx="622300" cy="22860"/>
            </a:xfrm>
            <a:custGeom>
              <a:avLst/>
              <a:gdLst/>
              <a:ahLst/>
              <a:cxnLst/>
              <a:rect l="l" t="t" r="r" b="b"/>
              <a:pathLst>
                <a:path w="622300" h="22859">
                  <a:moveTo>
                    <a:pt x="616839" y="0"/>
                  </a:moveTo>
                  <a:lnTo>
                    <a:pt x="5079" y="0"/>
                  </a:lnTo>
                  <a:lnTo>
                    <a:pt x="0" y="5206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079" y="22859"/>
                  </a:lnTo>
                  <a:lnTo>
                    <a:pt x="616839" y="22859"/>
                  </a:lnTo>
                  <a:lnTo>
                    <a:pt x="621919" y="17779"/>
                  </a:lnTo>
                  <a:lnTo>
                    <a:pt x="621919" y="5206"/>
                  </a:lnTo>
                  <a:lnTo>
                    <a:pt x="616839" y="0"/>
                  </a:lnTo>
                  <a:close/>
                </a:path>
              </a:pathLst>
            </a:custGeom>
            <a:solidFill>
              <a:srgbClr val="4736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174994" y="632777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25119" y="0"/>
                  </a:moveTo>
                  <a:lnTo>
                    <a:pt x="74548" y="0"/>
                  </a:lnTo>
                  <a:lnTo>
                    <a:pt x="45541" y="5863"/>
                  </a:lnTo>
                  <a:lnTo>
                    <a:pt x="21844" y="21859"/>
                  </a:lnTo>
                  <a:lnTo>
                    <a:pt x="5861" y="45594"/>
                  </a:lnTo>
                  <a:lnTo>
                    <a:pt x="0" y="74675"/>
                  </a:lnTo>
                  <a:lnTo>
                    <a:pt x="0" y="325247"/>
                  </a:lnTo>
                  <a:lnTo>
                    <a:pt x="5861" y="354254"/>
                  </a:lnTo>
                  <a:lnTo>
                    <a:pt x="21844" y="377952"/>
                  </a:lnTo>
                  <a:lnTo>
                    <a:pt x="45541" y="393934"/>
                  </a:lnTo>
                  <a:lnTo>
                    <a:pt x="74548" y="399796"/>
                  </a:lnTo>
                  <a:lnTo>
                    <a:pt x="325119" y="399796"/>
                  </a:lnTo>
                  <a:lnTo>
                    <a:pt x="354201" y="393934"/>
                  </a:lnTo>
                  <a:lnTo>
                    <a:pt x="377936" y="377952"/>
                  </a:lnTo>
                  <a:lnTo>
                    <a:pt x="393932" y="354254"/>
                  </a:lnTo>
                  <a:lnTo>
                    <a:pt x="399796" y="325247"/>
                  </a:lnTo>
                  <a:lnTo>
                    <a:pt x="399796" y="74675"/>
                  </a:lnTo>
                  <a:lnTo>
                    <a:pt x="393932" y="45594"/>
                  </a:lnTo>
                  <a:lnTo>
                    <a:pt x="377936" y="21859"/>
                  </a:lnTo>
                  <a:lnTo>
                    <a:pt x="354201" y="5863"/>
                  </a:lnTo>
                  <a:lnTo>
                    <a:pt x="32511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174994" y="632777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74675"/>
                  </a:moveTo>
                  <a:lnTo>
                    <a:pt x="5861" y="45594"/>
                  </a:lnTo>
                  <a:lnTo>
                    <a:pt x="21844" y="21859"/>
                  </a:lnTo>
                  <a:lnTo>
                    <a:pt x="45541" y="5863"/>
                  </a:lnTo>
                  <a:lnTo>
                    <a:pt x="74548" y="0"/>
                  </a:lnTo>
                  <a:lnTo>
                    <a:pt x="325119" y="0"/>
                  </a:lnTo>
                  <a:lnTo>
                    <a:pt x="354201" y="5863"/>
                  </a:lnTo>
                  <a:lnTo>
                    <a:pt x="377936" y="21859"/>
                  </a:lnTo>
                  <a:lnTo>
                    <a:pt x="393932" y="45594"/>
                  </a:lnTo>
                  <a:lnTo>
                    <a:pt x="399796" y="74675"/>
                  </a:lnTo>
                  <a:lnTo>
                    <a:pt x="399796" y="325247"/>
                  </a:lnTo>
                  <a:lnTo>
                    <a:pt x="393932" y="354254"/>
                  </a:lnTo>
                  <a:lnTo>
                    <a:pt x="377936" y="377952"/>
                  </a:lnTo>
                  <a:lnTo>
                    <a:pt x="354201" y="393934"/>
                  </a:lnTo>
                  <a:lnTo>
                    <a:pt x="325119" y="399796"/>
                  </a:lnTo>
                  <a:lnTo>
                    <a:pt x="74548" y="399796"/>
                  </a:lnTo>
                  <a:lnTo>
                    <a:pt x="45541" y="393934"/>
                  </a:lnTo>
                  <a:lnTo>
                    <a:pt x="21844" y="377952"/>
                  </a:lnTo>
                  <a:lnTo>
                    <a:pt x="5861" y="354254"/>
                  </a:lnTo>
                  <a:lnTo>
                    <a:pt x="0" y="325247"/>
                  </a:lnTo>
                  <a:lnTo>
                    <a:pt x="0" y="74675"/>
                  </a:lnTo>
                  <a:close/>
                </a:path>
              </a:pathLst>
            </a:custGeom>
            <a:ln w="7620">
              <a:solidFill>
                <a:srgbClr val="47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296659" y="6307582"/>
            <a:ext cx="1657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 b="1">
                <a:solidFill>
                  <a:srgbClr val="DFD5DE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340345" y="6285103"/>
            <a:ext cx="6246495" cy="95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solidFill>
                  <a:srgbClr val="DFD5DE"/>
                </a:solidFill>
                <a:latin typeface="Times New Roman"/>
                <a:cs typeface="Times New Roman"/>
              </a:rPr>
              <a:t>Stop</a:t>
            </a:r>
            <a:r>
              <a:rPr dirty="0" sz="1800" spc="-165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1800" spc="-80" b="1">
                <a:solidFill>
                  <a:srgbClr val="DFD5DE"/>
                </a:solidFill>
                <a:latin typeface="Times New Roman"/>
                <a:cs typeface="Times New Roman"/>
              </a:rPr>
              <a:t>Word</a:t>
            </a:r>
            <a:r>
              <a:rPr dirty="0" sz="1800" spc="-150" b="1">
                <a:solidFill>
                  <a:srgbClr val="DFD5DE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DFD5DE"/>
                </a:solidFill>
                <a:latin typeface="Times New Roman"/>
                <a:cs typeface="Times New Roman"/>
              </a:rPr>
              <a:t>Removal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775"/>
              </a:spcBef>
            </a:pPr>
            <a:r>
              <a:rPr dirty="0" sz="1350" spc="-90">
                <a:solidFill>
                  <a:srgbClr val="DFD5DE"/>
                </a:solidFill>
                <a:latin typeface="Verdana"/>
                <a:cs typeface="Verdana"/>
              </a:rPr>
              <a:t>Eliminating</a:t>
            </a:r>
            <a:r>
              <a:rPr dirty="0" sz="13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common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DFD5DE"/>
                </a:solidFill>
                <a:latin typeface="Verdana"/>
                <a:cs typeface="Verdana"/>
              </a:rPr>
              <a:t>words</a:t>
            </a:r>
            <a:r>
              <a:rPr dirty="0" sz="13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5">
                <a:solidFill>
                  <a:srgbClr val="DFD5DE"/>
                </a:solidFill>
                <a:latin typeface="Verdana"/>
                <a:cs typeface="Verdana"/>
              </a:rPr>
              <a:t>that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DFD5DE"/>
                </a:solidFill>
                <a:latin typeface="Verdana"/>
                <a:cs typeface="Verdana"/>
              </a:rPr>
              <a:t>hold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90">
                <a:solidFill>
                  <a:srgbClr val="DFD5DE"/>
                </a:solidFill>
                <a:latin typeface="Verdana"/>
                <a:cs typeface="Verdana"/>
              </a:rPr>
              <a:t>little</a:t>
            </a:r>
            <a:r>
              <a:rPr dirty="0" sz="13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DFD5DE"/>
                </a:solidFill>
                <a:latin typeface="Verdana"/>
                <a:cs typeface="Verdana"/>
              </a:rPr>
              <a:t>semantic</a:t>
            </a:r>
            <a:r>
              <a:rPr dirty="0" sz="13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value,</a:t>
            </a:r>
            <a:r>
              <a:rPr dirty="0" sz="13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DFD5DE"/>
                </a:solidFill>
                <a:latin typeface="Verdana"/>
                <a:cs typeface="Verdana"/>
              </a:rPr>
              <a:t>focusing</a:t>
            </a:r>
            <a:r>
              <a:rPr dirty="0" sz="13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80">
                <a:solidFill>
                  <a:srgbClr val="DFD5DE"/>
                </a:solidFill>
                <a:latin typeface="Verdana"/>
                <a:cs typeface="Verdana"/>
              </a:rPr>
              <a:t>the</a:t>
            </a:r>
            <a:r>
              <a:rPr dirty="0" sz="1350" spc="-13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model</a:t>
            </a:r>
            <a:r>
              <a:rPr dirty="0" sz="13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DFD5DE"/>
                </a:solidFill>
                <a:latin typeface="Verdana"/>
                <a:cs typeface="Verdana"/>
              </a:rPr>
              <a:t>on </a:t>
            </a:r>
            <a:r>
              <a:rPr dirty="0" sz="1350" spc="-75">
                <a:solidFill>
                  <a:srgbClr val="DFD5DE"/>
                </a:solidFill>
                <a:latin typeface="Verdana"/>
                <a:cs typeface="Verdana"/>
              </a:rPr>
              <a:t>meaningful</a:t>
            </a:r>
            <a:r>
              <a:rPr dirty="0" sz="13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DFD5DE"/>
                </a:solidFill>
                <a:latin typeface="Verdana"/>
                <a:cs typeface="Verdana"/>
              </a:rPr>
              <a:t>terms.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dc:subject>PptxGenJS Presentation</dc:subject>
  <dc:title>PptxGenJS Presentation</dc:title>
  <dcterms:created xsi:type="dcterms:W3CDTF">2024-10-11T14:23:35Z</dcterms:created>
  <dcterms:modified xsi:type="dcterms:W3CDTF">2024-10-11T14:23:35Z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2024-10-11T00:00:00Z</vt:filetime>
  </property>
  <property fmtid="{D5CDD505-2E9C-101B-9397-08002B2CF9AE}" pid="5" name="Producer">
    <vt:lpwstr>Microsoft® PowerPoint® for Microsoft 365</vt:lpwstr>
  </property>
</Properties>
</file>