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7" r:id="rId12"/>
    <p:sldId id="270" r:id="rId13"/>
    <p:sldId id="268" r:id="rId14"/>
    <p:sldId id="269" r:id="rId15"/>
    <p:sldId id="26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660"/>
  </p:normalViewPr>
  <p:slideViewPr>
    <p:cSldViewPr snapToGrid="0" snapToObjects="1">
      <p:cViewPr varScale="1">
        <p:scale>
          <a:sx n="86" d="100"/>
          <a:sy n="86" d="100"/>
        </p:scale>
        <p:origin x="138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C3B065-F509-45DA-A798-163B92B327E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C0DD76F-67C2-413E-9992-CF7947ABEE9A}">
      <dgm:prSet/>
      <dgm:spPr/>
      <dgm:t>
        <a:bodyPr/>
        <a:lstStyle/>
        <a:p>
          <a:r>
            <a:rPr lang="en-US"/>
            <a:t>Final Project – Data Analysis Course</a:t>
          </a:r>
        </a:p>
      </dgm:t>
    </dgm:pt>
    <dgm:pt modelId="{044B45A1-27D3-4C8D-9E2B-18BDB07FD056}" type="parTrans" cxnId="{767127FA-CE2C-43AA-B934-126ED17EC053}">
      <dgm:prSet/>
      <dgm:spPr/>
      <dgm:t>
        <a:bodyPr/>
        <a:lstStyle/>
        <a:p>
          <a:endParaRPr lang="en-US"/>
        </a:p>
      </dgm:t>
    </dgm:pt>
    <dgm:pt modelId="{271412CA-E19E-4F80-83F5-A3F43B45F03F}" type="sibTrans" cxnId="{767127FA-CE2C-43AA-B934-126ED17EC053}">
      <dgm:prSet/>
      <dgm:spPr/>
      <dgm:t>
        <a:bodyPr/>
        <a:lstStyle/>
        <a:p>
          <a:endParaRPr lang="en-US"/>
        </a:p>
      </dgm:t>
    </dgm:pt>
    <dgm:pt modelId="{864F09A8-0284-4E06-BBCD-5DE6378F6A38}">
      <dgm:prSet/>
      <dgm:spPr/>
      <dgm:t>
        <a:bodyPr/>
        <a:lstStyle/>
        <a:p>
          <a:r>
            <a:rPr lang="en-US"/>
            <a:t>Faculty of Computer and Information Systems</a:t>
          </a:r>
        </a:p>
      </dgm:t>
    </dgm:pt>
    <dgm:pt modelId="{07C3301A-818D-417F-883C-ABDB4FE0D6E0}" type="parTrans" cxnId="{BA9D6D15-0551-4CE7-8EC8-CA0179D6C3F5}">
      <dgm:prSet/>
      <dgm:spPr/>
      <dgm:t>
        <a:bodyPr/>
        <a:lstStyle/>
        <a:p>
          <a:endParaRPr lang="en-US"/>
        </a:p>
      </dgm:t>
    </dgm:pt>
    <dgm:pt modelId="{0B0FE29D-5BE7-42C6-95F2-A844390FAF7A}" type="sibTrans" cxnId="{BA9D6D15-0551-4CE7-8EC8-CA0179D6C3F5}">
      <dgm:prSet/>
      <dgm:spPr/>
      <dgm:t>
        <a:bodyPr/>
        <a:lstStyle/>
        <a:p>
          <a:endParaRPr lang="en-US"/>
        </a:p>
      </dgm:t>
    </dgm:pt>
    <dgm:pt modelId="{68B17054-CA6C-4897-92D3-ABCC5BD34DBF}">
      <dgm:prSet/>
      <dgm:spPr/>
      <dgm:t>
        <a:bodyPr/>
        <a:lstStyle/>
        <a:p>
          <a:r>
            <a:rPr lang="en-US"/>
            <a:t>Egypt University of Informatics</a:t>
          </a:r>
        </a:p>
      </dgm:t>
    </dgm:pt>
    <dgm:pt modelId="{CB9D7200-CB3F-44EF-B939-0F20D08F56C2}" type="parTrans" cxnId="{864E1BBB-D6E4-47BE-9E35-1755EE73E488}">
      <dgm:prSet/>
      <dgm:spPr/>
      <dgm:t>
        <a:bodyPr/>
        <a:lstStyle/>
        <a:p>
          <a:endParaRPr lang="en-US"/>
        </a:p>
      </dgm:t>
    </dgm:pt>
    <dgm:pt modelId="{47037E19-C047-4A7C-8E50-34230E3D62DD}" type="sibTrans" cxnId="{864E1BBB-D6E4-47BE-9E35-1755EE73E488}">
      <dgm:prSet/>
      <dgm:spPr/>
      <dgm:t>
        <a:bodyPr/>
        <a:lstStyle/>
        <a:p>
          <a:endParaRPr lang="en-US"/>
        </a:p>
      </dgm:t>
    </dgm:pt>
    <dgm:pt modelId="{A59734A6-0B70-49F5-93B4-4E519F8CE07A}">
      <dgm:prSet/>
      <dgm:spPr/>
      <dgm:t>
        <a:bodyPr/>
        <a:lstStyle/>
        <a:p>
          <a:r>
            <a:rPr lang="en-US" dirty="0"/>
            <a:t>Students: Al Moataz </a:t>
          </a:r>
          <a:r>
            <a:rPr lang="en-US" dirty="0" err="1"/>
            <a:t>bellah</a:t>
          </a:r>
          <a:r>
            <a:rPr lang="en-US" dirty="0"/>
            <a:t> Mohamed, Ali Amin, Ahmed El </a:t>
          </a:r>
          <a:r>
            <a:rPr lang="en-US" dirty="0" err="1"/>
            <a:t>Khateeb</a:t>
          </a:r>
          <a:r>
            <a:rPr lang="en-US" dirty="0"/>
            <a:t>, Ahmed </a:t>
          </a:r>
          <a:r>
            <a:rPr lang="en-US" dirty="0" err="1"/>
            <a:t>Sherif</a:t>
          </a:r>
          <a:endParaRPr lang="en-US" dirty="0"/>
        </a:p>
      </dgm:t>
    </dgm:pt>
    <dgm:pt modelId="{50F9DE69-EE31-46AB-9024-DA345A274043}" type="parTrans" cxnId="{B97CD15F-8944-4B70-9AF7-A8A0B67B02AB}">
      <dgm:prSet/>
      <dgm:spPr/>
      <dgm:t>
        <a:bodyPr/>
        <a:lstStyle/>
        <a:p>
          <a:endParaRPr lang="en-US"/>
        </a:p>
      </dgm:t>
    </dgm:pt>
    <dgm:pt modelId="{093E428C-3D0C-458C-86C1-EB50D368B9DF}" type="sibTrans" cxnId="{B97CD15F-8944-4B70-9AF7-A8A0B67B02AB}">
      <dgm:prSet/>
      <dgm:spPr/>
      <dgm:t>
        <a:bodyPr/>
        <a:lstStyle/>
        <a:p>
          <a:endParaRPr lang="en-US"/>
        </a:p>
      </dgm:t>
    </dgm:pt>
    <dgm:pt modelId="{57176D5E-FFDB-491D-80F2-8DDEB6859D95}" type="pres">
      <dgm:prSet presAssocID="{C4C3B065-F509-45DA-A798-163B92B327E5}" presName="root" presStyleCnt="0">
        <dgm:presLayoutVars>
          <dgm:dir/>
          <dgm:resizeHandles val="exact"/>
        </dgm:presLayoutVars>
      </dgm:prSet>
      <dgm:spPr/>
    </dgm:pt>
    <dgm:pt modelId="{51866B1B-A91C-4727-BFF9-911B191E8C10}" type="pres">
      <dgm:prSet presAssocID="{AC0DD76F-67C2-413E-9992-CF7947ABEE9A}" presName="compNode" presStyleCnt="0"/>
      <dgm:spPr/>
    </dgm:pt>
    <dgm:pt modelId="{F15F7C88-BD55-4C1E-8214-9CBC6B78DBAA}" type="pres">
      <dgm:prSet presAssocID="{AC0DD76F-67C2-413E-9992-CF7947ABEE9A}" presName="bgRect" presStyleLbl="bgShp" presStyleIdx="0" presStyleCnt="4"/>
      <dgm:spPr/>
    </dgm:pt>
    <dgm:pt modelId="{865127ED-1D37-450D-9D6E-F302A84E1DC4}" type="pres">
      <dgm:prSet presAssocID="{AC0DD76F-67C2-413E-9992-CF7947ABEE9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B246A73F-BEC0-42A0-8140-02158B213974}" type="pres">
      <dgm:prSet presAssocID="{AC0DD76F-67C2-413E-9992-CF7947ABEE9A}" presName="spaceRect" presStyleCnt="0"/>
      <dgm:spPr/>
    </dgm:pt>
    <dgm:pt modelId="{2495CB9E-0214-4B54-90A7-724109189125}" type="pres">
      <dgm:prSet presAssocID="{AC0DD76F-67C2-413E-9992-CF7947ABEE9A}" presName="parTx" presStyleLbl="revTx" presStyleIdx="0" presStyleCnt="4">
        <dgm:presLayoutVars>
          <dgm:chMax val="0"/>
          <dgm:chPref val="0"/>
        </dgm:presLayoutVars>
      </dgm:prSet>
      <dgm:spPr/>
    </dgm:pt>
    <dgm:pt modelId="{F1D6E30E-0AF7-4B36-A5EC-0CF07D9E781F}" type="pres">
      <dgm:prSet presAssocID="{271412CA-E19E-4F80-83F5-A3F43B45F03F}" presName="sibTrans" presStyleCnt="0"/>
      <dgm:spPr/>
    </dgm:pt>
    <dgm:pt modelId="{F20CD31E-67C1-4E5A-B808-FA857AE2BCA3}" type="pres">
      <dgm:prSet presAssocID="{864F09A8-0284-4E06-BBCD-5DE6378F6A38}" presName="compNode" presStyleCnt="0"/>
      <dgm:spPr/>
    </dgm:pt>
    <dgm:pt modelId="{D8ED013B-4130-4A9E-9D3D-B12ADEDE5C64}" type="pres">
      <dgm:prSet presAssocID="{864F09A8-0284-4E06-BBCD-5DE6378F6A38}" presName="bgRect" presStyleLbl="bgShp" presStyleIdx="1" presStyleCnt="4"/>
      <dgm:spPr/>
    </dgm:pt>
    <dgm:pt modelId="{B7DE2649-9B5F-409A-81A2-87CBB4F9AEEF}" type="pres">
      <dgm:prSet presAssocID="{864F09A8-0284-4E06-BBCD-5DE6378F6A3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CC42631E-F711-4415-9FE4-7656FBF575B4}" type="pres">
      <dgm:prSet presAssocID="{864F09A8-0284-4E06-BBCD-5DE6378F6A38}" presName="spaceRect" presStyleCnt="0"/>
      <dgm:spPr/>
    </dgm:pt>
    <dgm:pt modelId="{97EA87E4-8078-4128-93F2-F6C061C15A3A}" type="pres">
      <dgm:prSet presAssocID="{864F09A8-0284-4E06-BBCD-5DE6378F6A38}" presName="parTx" presStyleLbl="revTx" presStyleIdx="1" presStyleCnt="4">
        <dgm:presLayoutVars>
          <dgm:chMax val="0"/>
          <dgm:chPref val="0"/>
        </dgm:presLayoutVars>
      </dgm:prSet>
      <dgm:spPr/>
    </dgm:pt>
    <dgm:pt modelId="{39F37FBC-E171-4711-BE4A-10E97E87AE35}" type="pres">
      <dgm:prSet presAssocID="{0B0FE29D-5BE7-42C6-95F2-A844390FAF7A}" presName="sibTrans" presStyleCnt="0"/>
      <dgm:spPr/>
    </dgm:pt>
    <dgm:pt modelId="{5F2D8144-2EDE-407C-83EE-1D5691032FBF}" type="pres">
      <dgm:prSet presAssocID="{68B17054-CA6C-4897-92D3-ABCC5BD34DBF}" presName="compNode" presStyleCnt="0"/>
      <dgm:spPr/>
    </dgm:pt>
    <dgm:pt modelId="{46969263-1880-4FB2-8751-663BB47D303A}" type="pres">
      <dgm:prSet presAssocID="{68B17054-CA6C-4897-92D3-ABCC5BD34DBF}" presName="bgRect" presStyleLbl="bgShp" presStyleIdx="2" presStyleCnt="4"/>
      <dgm:spPr/>
    </dgm:pt>
    <dgm:pt modelId="{F420F449-BA3A-455D-A416-1F1D843C168B}" type="pres">
      <dgm:prSet presAssocID="{68B17054-CA6C-4897-92D3-ABCC5BD34DB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06AC6694-44C3-4C35-BD8E-1F540216A429}" type="pres">
      <dgm:prSet presAssocID="{68B17054-CA6C-4897-92D3-ABCC5BD34DBF}" presName="spaceRect" presStyleCnt="0"/>
      <dgm:spPr/>
    </dgm:pt>
    <dgm:pt modelId="{2D999E10-ACBB-4555-8A82-CDC3C0A5BD07}" type="pres">
      <dgm:prSet presAssocID="{68B17054-CA6C-4897-92D3-ABCC5BD34DBF}" presName="parTx" presStyleLbl="revTx" presStyleIdx="2" presStyleCnt="4">
        <dgm:presLayoutVars>
          <dgm:chMax val="0"/>
          <dgm:chPref val="0"/>
        </dgm:presLayoutVars>
      </dgm:prSet>
      <dgm:spPr/>
    </dgm:pt>
    <dgm:pt modelId="{A04ED3AB-A53B-4427-B3EE-524F443740DB}" type="pres">
      <dgm:prSet presAssocID="{47037E19-C047-4A7C-8E50-34230E3D62DD}" presName="sibTrans" presStyleCnt="0"/>
      <dgm:spPr/>
    </dgm:pt>
    <dgm:pt modelId="{8D729AE5-2353-4889-A891-B528613C60FA}" type="pres">
      <dgm:prSet presAssocID="{A59734A6-0B70-49F5-93B4-4E519F8CE07A}" presName="compNode" presStyleCnt="0"/>
      <dgm:spPr/>
    </dgm:pt>
    <dgm:pt modelId="{2201335E-8B47-4C22-820B-1C47BD106A11}" type="pres">
      <dgm:prSet presAssocID="{A59734A6-0B70-49F5-93B4-4E519F8CE07A}" presName="bgRect" presStyleLbl="bgShp" presStyleIdx="3" presStyleCnt="4"/>
      <dgm:spPr/>
    </dgm:pt>
    <dgm:pt modelId="{8126C5D7-74FD-426A-8093-9FE8DBD94CB2}" type="pres">
      <dgm:prSet presAssocID="{A59734A6-0B70-49F5-93B4-4E519F8CE07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udience"/>
        </a:ext>
      </dgm:extLst>
    </dgm:pt>
    <dgm:pt modelId="{FEE2EFB7-2B97-438F-94FC-B7CB1A62DF85}" type="pres">
      <dgm:prSet presAssocID="{A59734A6-0B70-49F5-93B4-4E519F8CE07A}" presName="spaceRect" presStyleCnt="0"/>
      <dgm:spPr/>
    </dgm:pt>
    <dgm:pt modelId="{B0B6B61A-5123-408D-8C05-968397425278}" type="pres">
      <dgm:prSet presAssocID="{A59734A6-0B70-49F5-93B4-4E519F8CE07A}" presName="parTx" presStyleLbl="revTx" presStyleIdx="3" presStyleCnt="4">
        <dgm:presLayoutVars>
          <dgm:chMax val="0"/>
          <dgm:chPref val="0"/>
        </dgm:presLayoutVars>
      </dgm:prSet>
      <dgm:spPr/>
    </dgm:pt>
  </dgm:ptLst>
  <dgm:cxnLst>
    <dgm:cxn modelId="{BA9D6D15-0551-4CE7-8EC8-CA0179D6C3F5}" srcId="{C4C3B065-F509-45DA-A798-163B92B327E5}" destId="{864F09A8-0284-4E06-BBCD-5DE6378F6A38}" srcOrd="1" destOrd="0" parTransId="{07C3301A-818D-417F-883C-ABDB4FE0D6E0}" sibTransId="{0B0FE29D-5BE7-42C6-95F2-A844390FAF7A}"/>
    <dgm:cxn modelId="{24D99125-5BF6-4F0B-84CA-71DFE5E88A17}" type="presOf" srcId="{A59734A6-0B70-49F5-93B4-4E519F8CE07A}" destId="{B0B6B61A-5123-408D-8C05-968397425278}" srcOrd="0" destOrd="0" presId="urn:microsoft.com/office/officeart/2018/2/layout/IconVerticalSolidList"/>
    <dgm:cxn modelId="{832B2636-5787-49EE-AB39-DD2E9EB036DE}" type="presOf" srcId="{AC0DD76F-67C2-413E-9992-CF7947ABEE9A}" destId="{2495CB9E-0214-4B54-90A7-724109189125}" srcOrd="0" destOrd="0" presId="urn:microsoft.com/office/officeart/2018/2/layout/IconVerticalSolidList"/>
    <dgm:cxn modelId="{B97CD15F-8944-4B70-9AF7-A8A0B67B02AB}" srcId="{C4C3B065-F509-45DA-A798-163B92B327E5}" destId="{A59734A6-0B70-49F5-93B4-4E519F8CE07A}" srcOrd="3" destOrd="0" parTransId="{50F9DE69-EE31-46AB-9024-DA345A274043}" sibTransId="{093E428C-3D0C-458C-86C1-EB50D368B9DF}"/>
    <dgm:cxn modelId="{CCE03970-1D49-4356-997F-0FA8E395B531}" type="presOf" srcId="{68B17054-CA6C-4897-92D3-ABCC5BD34DBF}" destId="{2D999E10-ACBB-4555-8A82-CDC3C0A5BD07}" srcOrd="0" destOrd="0" presId="urn:microsoft.com/office/officeart/2018/2/layout/IconVerticalSolidList"/>
    <dgm:cxn modelId="{864E1BBB-D6E4-47BE-9E35-1755EE73E488}" srcId="{C4C3B065-F509-45DA-A798-163B92B327E5}" destId="{68B17054-CA6C-4897-92D3-ABCC5BD34DBF}" srcOrd="2" destOrd="0" parTransId="{CB9D7200-CB3F-44EF-B939-0F20D08F56C2}" sibTransId="{47037E19-C047-4A7C-8E50-34230E3D62DD}"/>
    <dgm:cxn modelId="{F7C5C1E8-5D58-436D-AE53-83D9B375380A}" type="presOf" srcId="{864F09A8-0284-4E06-BBCD-5DE6378F6A38}" destId="{97EA87E4-8078-4128-93F2-F6C061C15A3A}" srcOrd="0" destOrd="0" presId="urn:microsoft.com/office/officeart/2018/2/layout/IconVerticalSolidList"/>
    <dgm:cxn modelId="{CD88AEF9-72F6-4F28-989E-61460F4B23A4}" type="presOf" srcId="{C4C3B065-F509-45DA-A798-163B92B327E5}" destId="{57176D5E-FFDB-491D-80F2-8DDEB6859D95}" srcOrd="0" destOrd="0" presId="urn:microsoft.com/office/officeart/2018/2/layout/IconVerticalSolidList"/>
    <dgm:cxn modelId="{767127FA-CE2C-43AA-B934-126ED17EC053}" srcId="{C4C3B065-F509-45DA-A798-163B92B327E5}" destId="{AC0DD76F-67C2-413E-9992-CF7947ABEE9A}" srcOrd="0" destOrd="0" parTransId="{044B45A1-27D3-4C8D-9E2B-18BDB07FD056}" sibTransId="{271412CA-E19E-4F80-83F5-A3F43B45F03F}"/>
    <dgm:cxn modelId="{5834A88A-73D0-4DCF-A9C6-86D57D3D663A}" type="presParOf" srcId="{57176D5E-FFDB-491D-80F2-8DDEB6859D95}" destId="{51866B1B-A91C-4727-BFF9-911B191E8C10}" srcOrd="0" destOrd="0" presId="urn:microsoft.com/office/officeart/2018/2/layout/IconVerticalSolidList"/>
    <dgm:cxn modelId="{2F5CA090-4F79-495E-BAB7-95FD34025667}" type="presParOf" srcId="{51866B1B-A91C-4727-BFF9-911B191E8C10}" destId="{F15F7C88-BD55-4C1E-8214-9CBC6B78DBAA}" srcOrd="0" destOrd="0" presId="urn:microsoft.com/office/officeart/2018/2/layout/IconVerticalSolidList"/>
    <dgm:cxn modelId="{BF5AD318-E268-4692-BA9C-1E799CB730D2}" type="presParOf" srcId="{51866B1B-A91C-4727-BFF9-911B191E8C10}" destId="{865127ED-1D37-450D-9D6E-F302A84E1DC4}" srcOrd="1" destOrd="0" presId="urn:microsoft.com/office/officeart/2018/2/layout/IconVerticalSolidList"/>
    <dgm:cxn modelId="{FCA05C54-E0B9-48E9-8522-83D3D7516D00}" type="presParOf" srcId="{51866B1B-A91C-4727-BFF9-911B191E8C10}" destId="{B246A73F-BEC0-42A0-8140-02158B213974}" srcOrd="2" destOrd="0" presId="urn:microsoft.com/office/officeart/2018/2/layout/IconVerticalSolidList"/>
    <dgm:cxn modelId="{11F53571-BE22-4621-B36D-CC4749D95F6E}" type="presParOf" srcId="{51866B1B-A91C-4727-BFF9-911B191E8C10}" destId="{2495CB9E-0214-4B54-90A7-724109189125}" srcOrd="3" destOrd="0" presId="urn:microsoft.com/office/officeart/2018/2/layout/IconVerticalSolidList"/>
    <dgm:cxn modelId="{DAD1E67C-F0B5-4CD8-86F0-F2A2B7822741}" type="presParOf" srcId="{57176D5E-FFDB-491D-80F2-8DDEB6859D95}" destId="{F1D6E30E-0AF7-4B36-A5EC-0CF07D9E781F}" srcOrd="1" destOrd="0" presId="urn:microsoft.com/office/officeart/2018/2/layout/IconVerticalSolidList"/>
    <dgm:cxn modelId="{36849AC5-8D70-4505-BBE4-BB4F10682315}" type="presParOf" srcId="{57176D5E-FFDB-491D-80F2-8DDEB6859D95}" destId="{F20CD31E-67C1-4E5A-B808-FA857AE2BCA3}" srcOrd="2" destOrd="0" presId="urn:microsoft.com/office/officeart/2018/2/layout/IconVerticalSolidList"/>
    <dgm:cxn modelId="{04CBB19C-4AFC-414B-AB36-85358B1C323C}" type="presParOf" srcId="{F20CD31E-67C1-4E5A-B808-FA857AE2BCA3}" destId="{D8ED013B-4130-4A9E-9D3D-B12ADEDE5C64}" srcOrd="0" destOrd="0" presId="urn:microsoft.com/office/officeart/2018/2/layout/IconVerticalSolidList"/>
    <dgm:cxn modelId="{EFC0FA8B-80E3-4705-9D70-E2BA117C6B49}" type="presParOf" srcId="{F20CD31E-67C1-4E5A-B808-FA857AE2BCA3}" destId="{B7DE2649-9B5F-409A-81A2-87CBB4F9AEEF}" srcOrd="1" destOrd="0" presId="urn:microsoft.com/office/officeart/2018/2/layout/IconVerticalSolidList"/>
    <dgm:cxn modelId="{BF9BCAA9-6F70-49ED-A700-4524101F5F9D}" type="presParOf" srcId="{F20CD31E-67C1-4E5A-B808-FA857AE2BCA3}" destId="{CC42631E-F711-4415-9FE4-7656FBF575B4}" srcOrd="2" destOrd="0" presId="urn:microsoft.com/office/officeart/2018/2/layout/IconVerticalSolidList"/>
    <dgm:cxn modelId="{7401E7E1-4FEB-4EE3-B75C-198C9CF8BBEA}" type="presParOf" srcId="{F20CD31E-67C1-4E5A-B808-FA857AE2BCA3}" destId="{97EA87E4-8078-4128-93F2-F6C061C15A3A}" srcOrd="3" destOrd="0" presId="urn:microsoft.com/office/officeart/2018/2/layout/IconVerticalSolidList"/>
    <dgm:cxn modelId="{BA0C4F56-EA28-4C91-A1C3-5C4A9D92E8C0}" type="presParOf" srcId="{57176D5E-FFDB-491D-80F2-8DDEB6859D95}" destId="{39F37FBC-E171-4711-BE4A-10E97E87AE35}" srcOrd="3" destOrd="0" presId="urn:microsoft.com/office/officeart/2018/2/layout/IconVerticalSolidList"/>
    <dgm:cxn modelId="{804DA07E-5554-4D61-B098-94B974503C0E}" type="presParOf" srcId="{57176D5E-FFDB-491D-80F2-8DDEB6859D95}" destId="{5F2D8144-2EDE-407C-83EE-1D5691032FBF}" srcOrd="4" destOrd="0" presId="urn:microsoft.com/office/officeart/2018/2/layout/IconVerticalSolidList"/>
    <dgm:cxn modelId="{F2346AF3-9D29-40A3-A0E2-5CE619B1220E}" type="presParOf" srcId="{5F2D8144-2EDE-407C-83EE-1D5691032FBF}" destId="{46969263-1880-4FB2-8751-663BB47D303A}" srcOrd="0" destOrd="0" presId="urn:microsoft.com/office/officeart/2018/2/layout/IconVerticalSolidList"/>
    <dgm:cxn modelId="{DC91AA99-1A0C-4A9C-A7D7-7E9D48B263A4}" type="presParOf" srcId="{5F2D8144-2EDE-407C-83EE-1D5691032FBF}" destId="{F420F449-BA3A-455D-A416-1F1D843C168B}" srcOrd="1" destOrd="0" presId="urn:microsoft.com/office/officeart/2018/2/layout/IconVerticalSolidList"/>
    <dgm:cxn modelId="{F5F8D2FF-0737-41CB-B88F-2A6B7F0A03E7}" type="presParOf" srcId="{5F2D8144-2EDE-407C-83EE-1D5691032FBF}" destId="{06AC6694-44C3-4C35-BD8E-1F540216A429}" srcOrd="2" destOrd="0" presId="urn:microsoft.com/office/officeart/2018/2/layout/IconVerticalSolidList"/>
    <dgm:cxn modelId="{6EA1F77D-A102-4657-92B5-349C456F47C9}" type="presParOf" srcId="{5F2D8144-2EDE-407C-83EE-1D5691032FBF}" destId="{2D999E10-ACBB-4555-8A82-CDC3C0A5BD07}" srcOrd="3" destOrd="0" presId="urn:microsoft.com/office/officeart/2018/2/layout/IconVerticalSolidList"/>
    <dgm:cxn modelId="{9617C6EF-9B3F-4CFC-8288-905B8C450E54}" type="presParOf" srcId="{57176D5E-FFDB-491D-80F2-8DDEB6859D95}" destId="{A04ED3AB-A53B-4427-B3EE-524F443740DB}" srcOrd="5" destOrd="0" presId="urn:microsoft.com/office/officeart/2018/2/layout/IconVerticalSolidList"/>
    <dgm:cxn modelId="{265FBADF-314F-4D43-9503-A1693CD4C123}" type="presParOf" srcId="{57176D5E-FFDB-491D-80F2-8DDEB6859D95}" destId="{8D729AE5-2353-4889-A891-B528613C60FA}" srcOrd="6" destOrd="0" presId="urn:microsoft.com/office/officeart/2018/2/layout/IconVerticalSolidList"/>
    <dgm:cxn modelId="{394F7AB7-4F5B-48B8-825C-2DF9059A95C7}" type="presParOf" srcId="{8D729AE5-2353-4889-A891-B528613C60FA}" destId="{2201335E-8B47-4C22-820B-1C47BD106A11}" srcOrd="0" destOrd="0" presId="urn:microsoft.com/office/officeart/2018/2/layout/IconVerticalSolidList"/>
    <dgm:cxn modelId="{DDA1E0F3-4D46-4684-BDE6-5D03E7ECDAB1}" type="presParOf" srcId="{8D729AE5-2353-4889-A891-B528613C60FA}" destId="{8126C5D7-74FD-426A-8093-9FE8DBD94CB2}" srcOrd="1" destOrd="0" presId="urn:microsoft.com/office/officeart/2018/2/layout/IconVerticalSolidList"/>
    <dgm:cxn modelId="{43F43665-BBC2-441A-87AD-ED0DC4B0A93B}" type="presParOf" srcId="{8D729AE5-2353-4889-A891-B528613C60FA}" destId="{FEE2EFB7-2B97-438F-94FC-B7CB1A62DF85}" srcOrd="2" destOrd="0" presId="urn:microsoft.com/office/officeart/2018/2/layout/IconVerticalSolidList"/>
    <dgm:cxn modelId="{7701A41E-C0E2-4E5F-A320-E6CB4BBE7ADA}" type="presParOf" srcId="{8D729AE5-2353-4889-A891-B528613C60FA}" destId="{B0B6B61A-5123-408D-8C05-9683974252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57FD39-2CBA-4C8E-8C60-E92C7BDFDE4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8FA4F5D-D693-4DF9-B2FE-DA0389B93A12}">
      <dgm:prSet/>
      <dgm:spPr/>
      <dgm:t>
        <a:bodyPr/>
        <a:lstStyle/>
        <a:p>
          <a:r>
            <a:rPr lang="en-US"/>
            <a:t>1. How does mileage affect car price?</a:t>
          </a:r>
        </a:p>
      </dgm:t>
    </dgm:pt>
    <dgm:pt modelId="{84B59D5A-587B-4156-A2FC-681014E8E0EC}" type="parTrans" cxnId="{CCD3BBAE-3976-47E7-AC64-CE8CA8F7A3A1}">
      <dgm:prSet/>
      <dgm:spPr/>
      <dgm:t>
        <a:bodyPr/>
        <a:lstStyle/>
        <a:p>
          <a:endParaRPr lang="en-US"/>
        </a:p>
      </dgm:t>
    </dgm:pt>
    <dgm:pt modelId="{95C7A1AC-749F-4675-9AB5-7FB4A3CBB1D0}" type="sibTrans" cxnId="{CCD3BBAE-3976-47E7-AC64-CE8CA8F7A3A1}">
      <dgm:prSet/>
      <dgm:spPr/>
      <dgm:t>
        <a:bodyPr/>
        <a:lstStyle/>
        <a:p>
          <a:endParaRPr lang="en-US"/>
        </a:p>
      </dgm:t>
    </dgm:pt>
    <dgm:pt modelId="{40F6D382-7E0F-4DDC-A71B-6A092D016944}">
      <dgm:prSet/>
      <dgm:spPr/>
      <dgm:t>
        <a:bodyPr/>
        <a:lstStyle/>
        <a:p>
          <a:r>
            <a:rPr lang="en-US" dirty="0"/>
            <a:t>2. Does color effect the pricing of a car?</a:t>
          </a:r>
        </a:p>
      </dgm:t>
    </dgm:pt>
    <dgm:pt modelId="{AC8C690E-5890-4F67-B599-F542D7EF74FA}" type="parTrans" cxnId="{C02EE450-A1E3-49C1-8FA4-457DD35023E4}">
      <dgm:prSet/>
      <dgm:spPr/>
      <dgm:t>
        <a:bodyPr/>
        <a:lstStyle/>
        <a:p>
          <a:endParaRPr lang="en-US"/>
        </a:p>
      </dgm:t>
    </dgm:pt>
    <dgm:pt modelId="{E2B0EBFA-2DC7-499F-814C-2E20AC813C6F}" type="sibTrans" cxnId="{C02EE450-A1E3-49C1-8FA4-457DD35023E4}">
      <dgm:prSet/>
      <dgm:spPr/>
      <dgm:t>
        <a:bodyPr/>
        <a:lstStyle/>
        <a:p>
          <a:endParaRPr lang="en-US"/>
        </a:p>
      </dgm:t>
    </dgm:pt>
    <dgm:pt modelId="{97475861-E5FE-4DCD-8D9A-1C77301065CE}">
      <dgm:prSet/>
      <dgm:spPr/>
      <dgm:t>
        <a:bodyPr/>
        <a:lstStyle/>
        <a:p>
          <a:r>
            <a:rPr lang="en-US"/>
            <a:t>3. Do newer high-mileage models sell for more than older low-mileage models?</a:t>
          </a:r>
        </a:p>
      </dgm:t>
    </dgm:pt>
    <dgm:pt modelId="{ECAC1F24-A40A-4C10-8A27-027DE2F7A45F}" type="parTrans" cxnId="{FF2A6DDC-680A-4638-9A72-6811CBD04B6D}">
      <dgm:prSet/>
      <dgm:spPr/>
      <dgm:t>
        <a:bodyPr/>
        <a:lstStyle/>
        <a:p>
          <a:endParaRPr lang="en-US"/>
        </a:p>
      </dgm:t>
    </dgm:pt>
    <dgm:pt modelId="{715EEDCF-3B2E-40B7-943F-D45FEB20D8D2}" type="sibTrans" cxnId="{FF2A6DDC-680A-4638-9A72-6811CBD04B6D}">
      <dgm:prSet/>
      <dgm:spPr/>
      <dgm:t>
        <a:bodyPr/>
        <a:lstStyle/>
        <a:p>
          <a:endParaRPr lang="en-US"/>
        </a:p>
      </dgm:t>
    </dgm:pt>
    <dgm:pt modelId="{35189587-F49A-43B7-822C-5B48BF67E7C7}">
      <dgm:prSet/>
      <dgm:spPr/>
      <dgm:t>
        <a:bodyPr/>
        <a:lstStyle/>
        <a:p>
          <a:r>
            <a:rPr lang="en-US"/>
            <a:t>4. Is there a price difference between automatic and manual transmissions?</a:t>
          </a:r>
        </a:p>
      </dgm:t>
    </dgm:pt>
    <dgm:pt modelId="{E04B3723-AAD2-4055-A453-096E1895773E}" type="parTrans" cxnId="{EC92A04C-8234-4694-9857-F076C8A7534B}">
      <dgm:prSet/>
      <dgm:spPr/>
      <dgm:t>
        <a:bodyPr/>
        <a:lstStyle/>
        <a:p>
          <a:endParaRPr lang="en-US"/>
        </a:p>
      </dgm:t>
    </dgm:pt>
    <dgm:pt modelId="{CEB11FAE-1484-47DD-B297-0C6E7DB61676}" type="sibTrans" cxnId="{EC92A04C-8234-4694-9857-F076C8A7534B}">
      <dgm:prSet/>
      <dgm:spPr/>
      <dgm:t>
        <a:bodyPr/>
        <a:lstStyle/>
        <a:p>
          <a:endParaRPr lang="en-US"/>
        </a:p>
      </dgm:t>
    </dgm:pt>
    <dgm:pt modelId="{ABFE895F-8D9D-45C4-B1C2-6B510D0C4A1E}" type="pres">
      <dgm:prSet presAssocID="{EA57FD39-2CBA-4C8E-8C60-E92C7BDFDE40}" presName="linear" presStyleCnt="0">
        <dgm:presLayoutVars>
          <dgm:animLvl val="lvl"/>
          <dgm:resizeHandles val="exact"/>
        </dgm:presLayoutVars>
      </dgm:prSet>
      <dgm:spPr/>
    </dgm:pt>
    <dgm:pt modelId="{C56DE020-3E2A-4102-8E76-AE0FFB7C11FD}" type="pres">
      <dgm:prSet presAssocID="{78FA4F5D-D693-4DF9-B2FE-DA0389B93A12}" presName="parentText" presStyleLbl="node1" presStyleIdx="0" presStyleCnt="4">
        <dgm:presLayoutVars>
          <dgm:chMax val="0"/>
          <dgm:bulletEnabled val="1"/>
        </dgm:presLayoutVars>
      </dgm:prSet>
      <dgm:spPr/>
    </dgm:pt>
    <dgm:pt modelId="{058CB39F-56C1-47E0-B9CC-DCC7160686FC}" type="pres">
      <dgm:prSet presAssocID="{95C7A1AC-749F-4675-9AB5-7FB4A3CBB1D0}" presName="spacer" presStyleCnt="0"/>
      <dgm:spPr/>
    </dgm:pt>
    <dgm:pt modelId="{045296C3-0445-41F4-92D4-B0287FAAB38D}" type="pres">
      <dgm:prSet presAssocID="{40F6D382-7E0F-4DDC-A71B-6A092D016944}" presName="parentText" presStyleLbl="node1" presStyleIdx="1" presStyleCnt="4">
        <dgm:presLayoutVars>
          <dgm:chMax val="0"/>
          <dgm:bulletEnabled val="1"/>
        </dgm:presLayoutVars>
      </dgm:prSet>
      <dgm:spPr/>
    </dgm:pt>
    <dgm:pt modelId="{2D0A5E4D-9A87-4C05-A8DB-09DDB0C3067E}" type="pres">
      <dgm:prSet presAssocID="{E2B0EBFA-2DC7-499F-814C-2E20AC813C6F}" presName="spacer" presStyleCnt="0"/>
      <dgm:spPr/>
    </dgm:pt>
    <dgm:pt modelId="{A8CB04C2-175B-4174-AB20-7F5656C5308B}" type="pres">
      <dgm:prSet presAssocID="{97475861-E5FE-4DCD-8D9A-1C77301065CE}" presName="parentText" presStyleLbl="node1" presStyleIdx="2" presStyleCnt="4">
        <dgm:presLayoutVars>
          <dgm:chMax val="0"/>
          <dgm:bulletEnabled val="1"/>
        </dgm:presLayoutVars>
      </dgm:prSet>
      <dgm:spPr/>
    </dgm:pt>
    <dgm:pt modelId="{DB24DE71-4E1D-42B5-B8FF-0EFF3BAA651D}" type="pres">
      <dgm:prSet presAssocID="{715EEDCF-3B2E-40B7-943F-D45FEB20D8D2}" presName="spacer" presStyleCnt="0"/>
      <dgm:spPr/>
    </dgm:pt>
    <dgm:pt modelId="{B216B788-679E-4D24-A387-D230D206FAC7}" type="pres">
      <dgm:prSet presAssocID="{35189587-F49A-43B7-822C-5B48BF67E7C7}" presName="parentText" presStyleLbl="node1" presStyleIdx="3" presStyleCnt="4">
        <dgm:presLayoutVars>
          <dgm:chMax val="0"/>
          <dgm:bulletEnabled val="1"/>
        </dgm:presLayoutVars>
      </dgm:prSet>
      <dgm:spPr/>
    </dgm:pt>
  </dgm:ptLst>
  <dgm:cxnLst>
    <dgm:cxn modelId="{B2355909-296C-4D9E-A781-D6788AB54DD5}" type="presOf" srcId="{97475861-E5FE-4DCD-8D9A-1C77301065CE}" destId="{A8CB04C2-175B-4174-AB20-7F5656C5308B}" srcOrd="0" destOrd="0" presId="urn:microsoft.com/office/officeart/2005/8/layout/vList2"/>
    <dgm:cxn modelId="{5D44410D-A2C8-48C2-B2D8-A9953CF1F1CB}" type="presOf" srcId="{40F6D382-7E0F-4DDC-A71B-6A092D016944}" destId="{045296C3-0445-41F4-92D4-B0287FAAB38D}" srcOrd="0" destOrd="0" presId="urn:microsoft.com/office/officeart/2005/8/layout/vList2"/>
    <dgm:cxn modelId="{FFF53629-D5CD-45A0-BA8B-5C6C4AFF166C}" type="presOf" srcId="{35189587-F49A-43B7-822C-5B48BF67E7C7}" destId="{B216B788-679E-4D24-A387-D230D206FAC7}" srcOrd="0" destOrd="0" presId="urn:microsoft.com/office/officeart/2005/8/layout/vList2"/>
    <dgm:cxn modelId="{AA42DF29-C861-42B2-A541-3B30D46CFB40}" type="presOf" srcId="{EA57FD39-2CBA-4C8E-8C60-E92C7BDFDE40}" destId="{ABFE895F-8D9D-45C4-B1C2-6B510D0C4A1E}" srcOrd="0" destOrd="0" presId="urn:microsoft.com/office/officeart/2005/8/layout/vList2"/>
    <dgm:cxn modelId="{EC92A04C-8234-4694-9857-F076C8A7534B}" srcId="{EA57FD39-2CBA-4C8E-8C60-E92C7BDFDE40}" destId="{35189587-F49A-43B7-822C-5B48BF67E7C7}" srcOrd="3" destOrd="0" parTransId="{E04B3723-AAD2-4055-A453-096E1895773E}" sibTransId="{CEB11FAE-1484-47DD-B297-0C6E7DB61676}"/>
    <dgm:cxn modelId="{C02EE450-A1E3-49C1-8FA4-457DD35023E4}" srcId="{EA57FD39-2CBA-4C8E-8C60-E92C7BDFDE40}" destId="{40F6D382-7E0F-4DDC-A71B-6A092D016944}" srcOrd="1" destOrd="0" parTransId="{AC8C690E-5890-4F67-B599-F542D7EF74FA}" sibTransId="{E2B0EBFA-2DC7-499F-814C-2E20AC813C6F}"/>
    <dgm:cxn modelId="{CCD3BBAE-3976-47E7-AC64-CE8CA8F7A3A1}" srcId="{EA57FD39-2CBA-4C8E-8C60-E92C7BDFDE40}" destId="{78FA4F5D-D693-4DF9-B2FE-DA0389B93A12}" srcOrd="0" destOrd="0" parTransId="{84B59D5A-587B-4156-A2FC-681014E8E0EC}" sibTransId="{95C7A1AC-749F-4675-9AB5-7FB4A3CBB1D0}"/>
    <dgm:cxn modelId="{860F76D7-658F-4662-B76B-60AFE261A920}" type="presOf" srcId="{78FA4F5D-D693-4DF9-B2FE-DA0389B93A12}" destId="{C56DE020-3E2A-4102-8E76-AE0FFB7C11FD}" srcOrd="0" destOrd="0" presId="urn:microsoft.com/office/officeart/2005/8/layout/vList2"/>
    <dgm:cxn modelId="{FF2A6DDC-680A-4638-9A72-6811CBD04B6D}" srcId="{EA57FD39-2CBA-4C8E-8C60-E92C7BDFDE40}" destId="{97475861-E5FE-4DCD-8D9A-1C77301065CE}" srcOrd="2" destOrd="0" parTransId="{ECAC1F24-A40A-4C10-8A27-027DE2F7A45F}" sibTransId="{715EEDCF-3B2E-40B7-943F-D45FEB20D8D2}"/>
    <dgm:cxn modelId="{B297DA08-BD6A-44C3-967B-CF4F441F7463}" type="presParOf" srcId="{ABFE895F-8D9D-45C4-B1C2-6B510D0C4A1E}" destId="{C56DE020-3E2A-4102-8E76-AE0FFB7C11FD}" srcOrd="0" destOrd="0" presId="urn:microsoft.com/office/officeart/2005/8/layout/vList2"/>
    <dgm:cxn modelId="{7245FCF4-D82D-433D-BE6E-90639E1502F2}" type="presParOf" srcId="{ABFE895F-8D9D-45C4-B1C2-6B510D0C4A1E}" destId="{058CB39F-56C1-47E0-B9CC-DCC7160686FC}" srcOrd="1" destOrd="0" presId="urn:microsoft.com/office/officeart/2005/8/layout/vList2"/>
    <dgm:cxn modelId="{86883101-BC85-41F7-B98A-42DA7F5DBC7E}" type="presParOf" srcId="{ABFE895F-8D9D-45C4-B1C2-6B510D0C4A1E}" destId="{045296C3-0445-41F4-92D4-B0287FAAB38D}" srcOrd="2" destOrd="0" presId="urn:microsoft.com/office/officeart/2005/8/layout/vList2"/>
    <dgm:cxn modelId="{96CA03A0-5C47-4AAC-98EF-4CBEFFA56CFC}" type="presParOf" srcId="{ABFE895F-8D9D-45C4-B1C2-6B510D0C4A1E}" destId="{2D0A5E4D-9A87-4C05-A8DB-09DDB0C3067E}" srcOrd="3" destOrd="0" presId="urn:microsoft.com/office/officeart/2005/8/layout/vList2"/>
    <dgm:cxn modelId="{2891D96B-AB8E-456A-A843-31740B49C5E1}" type="presParOf" srcId="{ABFE895F-8D9D-45C4-B1C2-6B510D0C4A1E}" destId="{A8CB04C2-175B-4174-AB20-7F5656C5308B}" srcOrd="4" destOrd="0" presId="urn:microsoft.com/office/officeart/2005/8/layout/vList2"/>
    <dgm:cxn modelId="{C32C7558-52D2-470C-B814-188765952AF0}" type="presParOf" srcId="{ABFE895F-8D9D-45C4-B1C2-6B510D0C4A1E}" destId="{DB24DE71-4E1D-42B5-B8FF-0EFF3BAA651D}" srcOrd="5" destOrd="0" presId="urn:microsoft.com/office/officeart/2005/8/layout/vList2"/>
    <dgm:cxn modelId="{42D9B995-5061-456F-8D21-32BD3F614529}" type="presParOf" srcId="{ABFE895F-8D9D-45C4-B1C2-6B510D0C4A1E}" destId="{B216B788-679E-4D24-A387-D230D206FAC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FD96E8-92BF-4981-B356-FFACD6C6EDAA}"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9F933E76-D8E2-422D-972E-8A616E8E895F}">
      <dgm:prSet/>
      <dgm:spPr/>
      <dgm:t>
        <a:bodyPr/>
        <a:lstStyle/>
        <a:p>
          <a:pPr>
            <a:lnSpc>
              <a:spcPct val="100000"/>
            </a:lnSpc>
          </a:pPr>
          <a:r>
            <a:rPr lang="en-US"/>
            <a:t>H1: Cars with higher mileage are priced lower.</a:t>
          </a:r>
        </a:p>
      </dgm:t>
    </dgm:pt>
    <dgm:pt modelId="{071D6A31-F2E3-4645-8435-5F6873CBB6D7}" type="parTrans" cxnId="{4BEFE0FA-D7B7-42AF-BBCA-B1451F896FBA}">
      <dgm:prSet/>
      <dgm:spPr/>
      <dgm:t>
        <a:bodyPr/>
        <a:lstStyle/>
        <a:p>
          <a:endParaRPr lang="en-US"/>
        </a:p>
      </dgm:t>
    </dgm:pt>
    <dgm:pt modelId="{61056FD4-4251-43CB-B0DD-F05EE4E24F66}" type="sibTrans" cxnId="{4BEFE0FA-D7B7-42AF-BBCA-B1451F896FBA}">
      <dgm:prSet/>
      <dgm:spPr/>
      <dgm:t>
        <a:bodyPr/>
        <a:lstStyle/>
        <a:p>
          <a:endParaRPr lang="en-US"/>
        </a:p>
      </dgm:t>
    </dgm:pt>
    <dgm:pt modelId="{0E7EE75A-F865-4EF8-BF92-6C2A9B8B0C04}">
      <dgm:prSet/>
      <dgm:spPr/>
      <dgm:t>
        <a:bodyPr/>
        <a:lstStyle/>
        <a:p>
          <a:pPr>
            <a:lnSpc>
              <a:spcPct val="100000"/>
            </a:lnSpc>
          </a:pPr>
          <a:r>
            <a:rPr lang="en-US"/>
            <a:t>H3: Newer models retain value even with high mileage.</a:t>
          </a:r>
        </a:p>
      </dgm:t>
    </dgm:pt>
    <dgm:pt modelId="{F399B220-F9FE-4135-8AA7-A06B61064FE2}" type="parTrans" cxnId="{2E818318-63C5-4264-B68D-B4F306FCB378}">
      <dgm:prSet/>
      <dgm:spPr/>
      <dgm:t>
        <a:bodyPr/>
        <a:lstStyle/>
        <a:p>
          <a:endParaRPr lang="en-US"/>
        </a:p>
      </dgm:t>
    </dgm:pt>
    <dgm:pt modelId="{BAE2B4E0-2D92-4DB9-8E02-AEDF7F3B5FA4}" type="sibTrans" cxnId="{2E818318-63C5-4264-B68D-B4F306FCB378}">
      <dgm:prSet/>
      <dgm:spPr/>
      <dgm:t>
        <a:bodyPr/>
        <a:lstStyle/>
        <a:p>
          <a:endParaRPr lang="en-US"/>
        </a:p>
      </dgm:t>
    </dgm:pt>
    <dgm:pt modelId="{FBDAFB7A-067B-4726-B81A-F86FC879774E}">
      <dgm:prSet/>
      <dgm:spPr/>
      <dgm:t>
        <a:bodyPr/>
        <a:lstStyle/>
        <a:p>
          <a:pPr>
            <a:lnSpc>
              <a:spcPct val="100000"/>
            </a:lnSpc>
          </a:pPr>
          <a:r>
            <a:rPr lang="en-US"/>
            <a:t>H4: There is a significant price difference between automatic and manual cars.</a:t>
          </a:r>
        </a:p>
      </dgm:t>
    </dgm:pt>
    <dgm:pt modelId="{5E4769C3-C577-41BC-839A-BFB136CD290A}" type="parTrans" cxnId="{867F5218-4914-4085-9FE3-D9A6FBE0E813}">
      <dgm:prSet/>
      <dgm:spPr/>
      <dgm:t>
        <a:bodyPr/>
        <a:lstStyle/>
        <a:p>
          <a:endParaRPr lang="en-US"/>
        </a:p>
      </dgm:t>
    </dgm:pt>
    <dgm:pt modelId="{7DAFFE21-875C-4470-9C97-F5880AD26BDE}" type="sibTrans" cxnId="{867F5218-4914-4085-9FE3-D9A6FBE0E813}">
      <dgm:prSet/>
      <dgm:spPr/>
      <dgm:t>
        <a:bodyPr/>
        <a:lstStyle/>
        <a:p>
          <a:endParaRPr lang="en-US"/>
        </a:p>
      </dgm:t>
    </dgm:pt>
    <dgm:pt modelId="{32C8D242-9010-4AC6-B8C1-91D44DBB3B76}">
      <dgm:prSet/>
      <dgm:spPr/>
      <dgm:t>
        <a:bodyPr/>
        <a:lstStyle/>
        <a:p>
          <a:pPr>
            <a:lnSpc>
              <a:spcPct val="100000"/>
            </a:lnSpc>
          </a:pPr>
          <a:r>
            <a:rPr lang="en-US" dirty="0"/>
            <a:t>H2:There is no statistically significant difference in the average prices of used cars based on their color.
</a:t>
          </a:r>
        </a:p>
      </dgm:t>
    </dgm:pt>
    <dgm:pt modelId="{40741D0B-E379-4A1C-AF96-3D1C443F0C98}" type="parTrans" cxnId="{40026820-1057-4468-8DC4-5BC2E057800D}">
      <dgm:prSet/>
      <dgm:spPr/>
      <dgm:t>
        <a:bodyPr/>
        <a:lstStyle/>
        <a:p>
          <a:endParaRPr lang="en-US"/>
        </a:p>
      </dgm:t>
    </dgm:pt>
    <dgm:pt modelId="{D05F9FC5-67F6-4079-9889-1178C1C6A729}" type="sibTrans" cxnId="{40026820-1057-4468-8DC4-5BC2E057800D}">
      <dgm:prSet/>
      <dgm:spPr/>
      <dgm:t>
        <a:bodyPr/>
        <a:lstStyle/>
        <a:p>
          <a:endParaRPr lang="en-US"/>
        </a:p>
      </dgm:t>
    </dgm:pt>
    <dgm:pt modelId="{FCBF29ED-BD05-4C48-9B32-24B89C956CB4}" type="pres">
      <dgm:prSet presAssocID="{DDFD96E8-92BF-4981-B356-FFACD6C6EDAA}" presName="diagram" presStyleCnt="0">
        <dgm:presLayoutVars>
          <dgm:dir/>
          <dgm:resizeHandles val="exact"/>
        </dgm:presLayoutVars>
      </dgm:prSet>
      <dgm:spPr/>
    </dgm:pt>
    <dgm:pt modelId="{3A7842CB-33CD-4934-AC12-72C155B2E9F6}" type="pres">
      <dgm:prSet presAssocID="{9F933E76-D8E2-422D-972E-8A616E8E895F}" presName="node" presStyleLbl="node1" presStyleIdx="0" presStyleCnt="4">
        <dgm:presLayoutVars>
          <dgm:bulletEnabled val="1"/>
        </dgm:presLayoutVars>
      </dgm:prSet>
      <dgm:spPr/>
    </dgm:pt>
    <dgm:pt modelId="{0771495A-F8EE-4499-82BD-E0C02C5683F7}" type="pres">
      <dgm:prSet presAssocID="{61056FD4-4251-43CB-B0DD-F05EE4E24F66}" presName="sibTrans" presStyleCnt="0"/>
      <dgm:spPr/>
    </dgm:pt>
    <dgm:pt modelId="{EB0160AE-C5B3-4499-A067-BF36DC2DECA2}" type="pres">
      <dgm:prSet presAssocID="{32C8D242-9010-4AC6-B8C1-91D44DBB3B76}" presName="node" presStyleLbl="node1" presStyleIdx="1" presStyleCnt="4">
        <dgm:presLayoutVars>
          <dgm:bulletEnabled val="1"/>
        </dgm:presLayoutVars>
      </dgm:prSet>
      <dgm:spPr/>
    </dgm:pt>
    <dgm:pt modelId="{784BD6F1-CC92-4399-AC78-F2ECACB7C0A6}" type="pres">
      <dgm:prSet presAssocID="{D05F9FC5-67F6-4079-9889-1178C1C6A729}" presName="sibTrans" presStyleCnt="0"/>
      <dgm:spPr/>
    </dgm:pt>
    <dgm:pt modelId="{EE68CCAE-F86E-4729-845C-F1DB997BBE2D}" type="pres">
      <dgm:prSet presAssocID="{0E7EE75A-F865-4EF8-BF92-6C2A9B8B0C04}" presName="node" presStyleLbl="node1" presStyleIdx="2" presStyleCnt="4">
        <dgm:presLayoutVars>
          <dgm:bulletEnabled val="1"/>
        </dgm:presLayoutVars>
      </dgm:prSet>
      <dgm:spPr/>
    </dgm:pt>
    <dgm:pt modelId="{696227D3-3180-4FF2-9DCF-432BD60D2056}" type="pres">
      <dgm:prSet presAssocID="{BAE2B4E0-2D92-4DB9-8E02-AEDF7F3B5FA4}" presName="sibTrans" presStyleCnt="0"/>
      <dgm:spPr/>
    </dgm:pt>
    <dgm:pt modelId="{3F106161-1981-4116-A9D4-C539F9A4F29A}" type="pres">
      <dgm:prSet presAssocID="{FBDAFB7A-067B-4726-B81A-F86FC879774E}" presName="node" presStyleLbl="node1" presStyleIdx="3" presStyleCnt="4">
        <dgm:presLayoutVars>
          <dgm:bulletEnabled val="1"/>
        </dgm:presLayoutVars>
      </dgm:prSet>
      <dgm:spPr/>
    </dgm:pt>
  </dgm:ptLst>
  <dgm:cxnLst>
    <dgm:cxn modelId="{03CCAB01-CE76-4F04-B2A3-663C30EF46D1}" type="presOf" srcId="{FBDAFB7A-067B-4726-B81A-F86FC879774E}" destId="{3F106161-1981-4116-A9D4-C539F9A4F29A}" srcOrd="0" destOrd="0" presId="urn:microsoft.com/office/officeart/2005/8/layout/default"/>
    <dgm:cxn modelId="{867F5218-4914-4085-9FE3-D9A6FBE0E813}" srcId="{DDFD96E8-92BF-4981-B356-FFACD6C6EDAA}" destId="{FBDAFB7A-067B-4726-B81A-F86FC879774E}" srcOrd="3" destOrd="0" parTransId="{5E4769C3-C577-41BC-839A-BFB136CD290A}" sibTransId="{7DAFFE21-875C-4470-9C97-F5880AD26BDE}"/>
    <dgm:cxn modelId="{2E818318-63C5-4264-B68D-B4F306FCB378}" srcId="{DDFD96E8-92BF-4981-B356-FFACD6C6EDAA}" destId="{0E7EE75A-F865-4EF8-BF92-6C2A9B8B0C04}" srcOrd="2" destOrd="0" parTransId="{F399B220-F9FE-4135-8AA7-A06B61064FE2}" sibTransId="{BAE2B4E0-2D92-4DB9-8E02-AEDF7F3B5FA4}"/>
    <dgm:cxn modelId="{40026820-1057-4468-8DC4-5BC2E057800D}" srcId="{DDFD96E8-92BF-4981-B356-FFACD6C6EDAA}" destId="{32C8D242-9010-4AC6-B8C1-91D44DBB3B76}" srcOrd="1" destOrd="0" parTransId="{40741D0B-E379-4A1C-AF96-3D1C443F0C98}" sibTransId="{D05F9FC5-67F6-4079-9889-1178C1C6A729}"/>
    <dgm:cxn modelId="{42294D5E-0F7B-4602-8D3D-C21CFAAA689E}" type="presOf" srcId="{DDFD96E8-92BF-4981-B356-FFACD6C6EDAA}" destId="{FCBF29ED-BD05-4C48-9B32-24B89C956CB4}" srcOrd="0" destOrd="0" presId="urn:microsoft.com/office/officeart/2005/8/layout/default"/>
    <dgm:cxn modelId="{CEAD5C6C-4290-42DD-8438-D914A61DE19A}" type="presOf" srcId="{9F933E76-D8E2-422D-972E-8A616E8E895F}" destId="{3A7842CB-33CD-4934-AC12-72C155B2E9F6}" srcOrd="0" destOrd="0" presId="urn:microsoft.com/office/officeart/2005/8/layout/default"/>
    <dgm:cxn modelId="{5EC41153-DAE0-4E0D-AB6D-01BDD6073837}" type="presOf" srcId="{0E7EE75A-F865-4EF8-BF92-6C2A9B8B0C04}" destId="{EE68CCAE-F86E-4729-845C-F1DB997BBE2D}" srcOrd="0" destOrd="0" presId="urn:microsoft.com/office/officeart/2005/8/layout/default"/>
    <dgm:cxn modelId="{7F3024C3-6A5E-406A-BFE1-83B289D3F633}" type="presOf" srcId="{32C8D242-9010-4AC6-B8C1-91D44DBB3B76}" destId="{EB0160AE-C5B3-4499-A067-BF36DC2DECA2}" srcOrd="0" destOrd="0" presId="urn:microsoft.com/office/officeart/2005/8/layout/default"/>
    <dgm:cxn modelId="{4BEFE0FA-D7B7-42AF-BBCA-B1451F896FBA}" srcId="{DDFD96E8-92BF-4981-B356-FFACD6C6EDAA}" destId="{9F933E76-D8E2-422D-972E-8A616E8E895F}" srcOrd="0" destOrd="0" parTransId="{071D6A31-F2E3-4645-8435-5F6873CBB6D7}" sibTransId="{61056FD4-4251-43CB-B0DD-F05EE4E24F66}"/>
    <dgm:cxn modelId="{E4595337-9176-41D4-BBD8-42095E30B798}" type="presParOf" srcId="{FCBF29ED-BD05-4C48-9B32-24B89C956CB4}" destId="{3A7842CB-33CD-4934-AC12-72C155B2E9F6}" srcOrd="0" destOrd="0" presId="urn:microsoft.com/office/officeart/2005/8/layout/default"/>
    <dgm:cxn modelId="{4803427C-5ACA-4FED-9F97-42F10CCA50E1}" type="presParOf" srcId="{FCBF29ED-BD05-4C48-9B32-24B89C956CB4}" destId="{0771495A-F8EE-4499-82BD-E0C02C5683F7}" srcOrd="1" destOrd="0" presId="urn:microsoft.com/office/officeart/2005/8/layout/default"/>
    <dgm:cxn modelId="{D077E33A-210E-4082-9F59-410F4FF03040}" type="presParOf" srcId="{FCBF29ED-BD05-4C48-9B32-24B89C956CB4}" destId="{EB0160AE-C5B3-4499-A067-BF36DC2DECA2}" srcOrd="2" destOrd="0" presId="urn:microsoft.com/office/officeart/2005/8/layout/default"/>
    <dgm:cxn modelId="{77471880-F42E-4101-ADC3-CAED6D00DB2C}" type="presParOf" srcId="{FCBF29ED-BD05-4C48-9B32-24B89C956CB4}" destId="{784BD6F1-CC92-4399-AC78-F2ECACB7C0A6}" srcOrd="3" destOrd="0" presId="urn:microsoft.com/office/officeart/2005/8/layout/default"/>
    <dgm:cxn modelId="{CF127EF4-5FA1-4FD6-BAD4-AD1EAFE368E1}" type="presParOf" srcId="{FCBF29ED-BD05-4C48-9B32-24B89C956CB4}" destId="{EE68CCAE-F86E-4729-845C-F1DB997BBE2D}" srcOrd="4" destOrd="0" presId="urn:microsoft.com/office/officeart/2005/8/layout/default"/>
    <dgm:cxn modelId="{78916251-E023-4D56-804D-7F119B7D250F}" type="presParOf" srcId="{FCBF29ED-BD05-4C48-9B32-24B89C956CB4}" destId="{696227D3-3180-4FF2-9DCF-432BD60D2056}" srcOrd="5" destOrd="0" presId="urn:microsoft.com/office/officeart/2005/8/layout/default"/>
    <dgm:cxn modelId="{173FE77A-2595-4BF1-AFF5-B0F6F7DD0FA9}" type="presParOf" srcId="{FCBF29ED-BD05-4C48-9B32-24B89C956CB4}" destId="{3F106161-1981-4116-A9D4-C539F9A4F29A}"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5F7C88-BD55-4C1E-8214-9CBC6B78DBAA}">
      <dsp:nvSpPr>
        <dsp:cNvPr id="0" name=""/>
        <dsp:cNvSpPr/>
      </dsp:nvSpPr>
      <dsp:spPr>
        <a:xfrm>
          <a:off x="0" y="2042"/>
          <a:ext cx="4231481" cy="10351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5127ED-1D37-450D-9D6E-F302A84E1DC4}">
      <dsp:nvSpPr>
        <dsp:cNvPr id="0" name=""/>
        <dsp:cNvSpPr/>
      </dsp:nvSpPr>
      <dsp:spPr>
        <a:xfrm>
          <a:off x="313145" y="234960"/>
          <a:ext cx="569355" cy="5693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95CB9E-0214-4B54-90A7-724109189125}">
      <dsp:nvSpPr>
        <dsp:cNvPr id="0" name=""/>
        <dsp:cNvSpPr/>
      </dsp:nvSpPr>
      <dsp:spPr>
        <a:xfrm>
          <a:off x="1195647" y="2042"/>
          <a:ext cx="3035833"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marL="0" lvl="0" indent="0" algn="l" defTabSz="844550">
            <a:lnSpc>
              <a:spcPct val="90000"/>
            </a:lnSpc>
            <a:spcBef>
              <a:spcPct val="0"/>
            </a:spcBef>
            <a:spcAft>
              <a:spcPct val="35000"/>
            </a:spcAft>
            <a:buNone/>
          </a:pPr>
          <a:r>
            <a:rPr lang="en-US" sz="1900" kern="1200"/>
            <a:t>Final Project – Data Analysis Course</a:t>
          </a:r>
        </a:p>
      </dsp:txBody>
      <dsp:txXfrm>
        <a:off x="1195647" y="2042"/>
        <a:ext cx="3035833" cy="1035192"/>
      </dsp:txXfrm>
    </dsp:sp>
    <dsp:sp modelId="{D8ED013B-4130-4A9E-9D3D-B12ADEDE5C64}">
      <dsp:nvSpPr>
        <dsp:cNvPr id="0" name=""/>
        <dsp:cNvSpPr/>
      </dsp:nvSpPr>
      <dsp:spPr>
        <a:xfrm>
          <a:off x="0" y="1296033"/>
          <a:ext cx="4231481" cy="10351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DE2649-9B5F-409A-81A2-87CBB4F9AEEF}">
      <dsp:nvSpPr>
        <dsp:cNvPr id="0" name=""/>
        <dsp:cNvSpPr/>
      </dsp:nvSpPr>
      <dsp:spPr>
        <a:xfrm>
          <a:off x="313145" y="1528951"/>
          <a:ext cx="569355" cy="5693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EA87E4-8078-4128-93F2-F6C061C15A3A}">
      <dsp:nvSpPr>
        <dsp:cNvPr id="0" name=""/>
        <dsp:cNvSpPr/>
      </dsp:nvSpPr>
      <dsp:spPr>
        <a:xfrm>
          <a:off x="1195647" y="1296033"/>
          <a:ext cx="3035833"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marL="0" lvl="0" indent="0" algn="l" defTabSz="844550">
            <a:lnSpc>
              <a:spcPct val="90000"/>
            </a:lnSpc>
            <a:spcBef>
              <a:spcPct val="0"/>
            </a:spcBef>
            <a:spcAft>
              <a:spcPct val="35000"/>
            </a:spcAft>
            <a:buNone/>
          </a:pPr>
          <a:r>
            <a:rPr lang="en-US" sz="1900" kern="1200"/>
            <a:t>Faculty of Computer and Information Systems</a:t>
          </a:r>
        </a:p>
      </dsp:txBody>
      <dsp:txXfrm>
        <a:off x="1195647" y="1296033"/>
        <a:ext cx="3035833" cy="1035192"/>
      </dsp:txXfrm>
    </dsp:sp>
    <dsp:sp modelId="{46969263-1880-4FB2-8751-663BB47D303A}">
      <dsp:nvSpPr>
        <dsp:cNvPr id="0" name=""/>
        <dsp:cNvSpPr/>
      </dsp:nvSpPr>
      <dsp:spPr>
        <a:xfrm>
          <a:off x="0" y="2590024"/>
          <a:ext cx="4231481" cy="10351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20F449-BA3A-455D-A416-1F1D843C168B}">
      <dsp:nvSpPr>
        <dsp:cNvPr id="0" name=""/>
        <dsp:cNvSpPr/>
      </dsp:nvSpPr>
      <dsp:spPr>
        <a:xfrm>
          <a:off x="313145" y="2822942"/>
          <a:ext cx="569355" cy="5693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999E10-ACBB-4555-8A82-CDC3C0A5BD07}">
      <dsp:nvSpPr>
        <dsp:cNvPr id="0" name=""/>
        <dsp:cNvSpPr/>
      </dsp:nvSpPr>
      <dsp:spPr>
        <a:xfrm>
          <a:off x="1195647" y="2590024"/>
          <a:ext cx="3035833"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marL="0" lvl="0" indent="0" algn="l" defTabSz="844550">
            <a:lnSpc>
              <a:spcPct val="90000"/>
            </a:lnSpc>
            <a:spcBef>
              <a:spcPct val="0"/>
            </a:spcBef>
            <a:spcAft>
              <a:spcPct val="35000"/>
            </a:spcAft>
            <a:buNone/>
          </a:pPr>
          <a:r>
            <a:rPr lang="en-US" sz="1900" kern="1200"/>
            <a:t>Egypt University of Informatics</a:t>
          </a:r>
        </a:p>
      </dsp:txBody>
      <dsp:txXfrm>
        <a:off x="1195647" y="2590024"/>
        <a:ext cx="3035833" cy="1035192"/>
      </dsp:txXfrm>
    </dsp:sp>
    <dsp:sp modelId="{2201335E-8B47-4C22-820B-1C47BD106A11}">
      <dsp:nvSpPr>
        <dsp:cNvPr id="0" name=""/>
        <dsp:cNvSpPr/>
      </dsp:nvSpPr>
      <dsp:spPr>
        <a:xfrm>
          <a:off x="0" y="3884014"/>
          <a:ext cx="4231481" cy="10351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26C5D7-74FD-426A-8093-9FE8DBD94CB2}">
      <dsp:nvSpPr>
        <dsp:cNvPr id="0" name=""/>
        <dsp:cNvSpPr/>
      </dsp:nvSpPr>
      <dsp:spPr>
        <a:xfrm>
          <a:off x="313145" y="4116933"/>
          <a:ext cx="569355" cy="5693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B6B61A-5123-408D-8C05-968397425278}">
      <dsp:nvSpPr>
        <dsp:cNvPr id="0" name=""/>
        <dsp:cNvSpPr/>
      </dsp:nvSpPr>
      <dsp:spPr>
        <a:xfrm>
          <a:off x="1195647" y="3884014"/>
          <a:ext cx="3035833"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marL="0" lvl="0" indent="0" algn="l" defTabSz="844550">
            <a:lnSpc>
              <a:spcPct val="90000"/>
            </a:lnSpc>
            <a:spcBef>
              <a:spcPct val="0"/>
            </a:spcBef>
            <a:spcAft>
              <a:spcPct val="35000"/>
            </a:spcAft>
            <a:buNone/>
          </a:pPr>
          <a:r>
            <a:rPr lang="en-US" sz="1900" kern="1200" dirty="0"/>
            <a:t>Students: Al Moataz </a:t>
          </a:r>
          <a:r>
            <a:rPr lang="en-US" sz="1900" kern="1200" dirty="0" err="1"/>
            <a:t>bellah</a:t>
          </a:r>
          <a:r>
            <a:rPr lang="en-US" sz="1900" kern="1200" dirty="0"/>
            <a:t> Mohamed, Ali Amin, Ahmed El </a:t>
          </a:r>
          <a:r>
            <a:rPr lang="en-US" sz="1900" kern="1200" dirty="0" err="1"/>
            <a:t>Khateeb</a:t>
          </a:r>
          <a:r>
            <a:rPr lang="en-US" sz="1900" kern="1200" dirty="0"/>
            <a:t>, Ahmed </a:t>
          </a:r>
          <a:r>
            <a:rPr lang="en-US" sz="1900" kern="1200" dirty="0" err="1"/>
            <a:t>Sherif</a:t>
          </a:r>
          <a:endParaRPr lang="en-US" sz="1900" kern="1200" dirty="0"/>
        </a:p>
      </dsp:txBody>
      <dsp:txXfrm>
        <a:off x="1195647" y="3884014"/>
        <a:ext cx="3035833" cy="1035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DE020-3E2A-4102-8E76-AE0FFB7C11FD}">
      <dsp:nvSpPr>
        <dsp:cNvPr id="0" name=""/>
        <dsp:cNvSpPr/>
      </dsp:nvSpPr>
      <dsp:spPr>
        <a:xfrm>
          <a:off x="0" y="67187"/>
          <a:ext cx="4231481" cy="1147038"/>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1. How does mileage affect car price?</a:t>
          </a:r>
        </a:p>
      </dsp:txBody>
      <dsp:txXfrm>
        <a:off x="55994" y="123181"/>
        <a:ext cx="4119493" cy="1035050"/>
      </dsp:txXfrm>
    </dsp:sp>
    <dsp:sp modelId="{045296C3-0445-41F4-92D4-B0287FAAB38D}">
      <dsp:nvSpPr>
        <dsp:cNvPr id="0" name=""/>
        <dsp:cNvSpPr/>
      </dsp:nvSpPr>
      <dsp:spPr>
        <a:xfrm>
          <a:off x="0" y="1280466"/>
          <a:ext cx="4231481" cy="1147038"/>
        </a:xfrm>
        <a:prstGeom prst="roundRect">
          <a:avLst/>
        </a:prstGeom>
        <a:solidFill>
          <a:schemeClr val="accent2">
            <a:hueOff val="-441124"/>
            <a:satOff val="497"/>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2. Does color effect the pricing of a car?</a:t>
          </a:r>
        </a:p>
      </dsp:txBody>
      <dsp:txXfrm>
        <a:off x="55994" y="1336460"/>
        <a:ext cx="4119493" cy="1035050"/>
      </dsp:txXfrm>
    </dsp:sp>
    <dsp:sp modelId="{A8CB04C2-175B-4174-AB20-7F5656C5308B}">
      <dsp:nvSpPr>
        <dsp:cNvPr id="0" name=""/>
        <dsp:cNvSpPr/>
      </dsp:nvSpPr>
      <dsp:spPr>
        <a:xfrm>
          <a:off x="0" y="2493745"/>
          <a:ext cx="4231481" cy="1147038"/>
        </a:xfrm>
        <a:prstGeom prst="roundRect">
          <a:avLst/>
        </a:prstGeom>
        <a:solidFill>
          <a:schemeClr val="accent2">
            <a:hueOff val="-882249"/>
            <a:satOff val="995"/>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3. Do newer high-mileage models sell for more than older low-mileage models?</a:t>
          </a:r>
        </a:p>
      </dsp:txBody>
      <dsp:txXfrm>
        <a:off x="55994" y="2549739"/>
        <a:ext cx="4119493" cy="1035050"/>
      </dsp:txXfrm>
    </dsp:sp>
    <dsp:sp modelId="{B216B788-679E-4D24-A387-D230D206FAC7}">
      <dsp:nvSpPr>
        <dsp:cNvPr id="0" name=""/>
        <dsp:cNvSpPr/>
      </dsp:nvSpPr>
      <dsp:spPr>
        <a:xfrm>
          <a:off x="0" y="3707023"/>
          <a:ext cx="4231481" cy="1147038"/>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4. Is there a price difference between automatic and manual transmissions?</a:t>
          </a:r>
        </a:p>
      </dsp:txBody>
      <dsp:txXfrm>
        <a:off x="55994" y="3763017"/>
        <a:ext cx="4119493" cy="1035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842CB-33CD-4934-AC12-72C155B2E9F6}">
      <dsp:nvSpPr>
        <dsp:cNvPr id="0" name=""/>
        <dsp:cNvSpPr/>
      </dsp:nvSpPr>
      <dsp:spPr>
        <a:xfrm>
          <a:off x="397080" y="684"/>
          <a:ext cx="3093350" cy="185601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n-US" sz="1800" kern="1200"/>
            <a:t>H1: Cars with higher mileage are priced lower.</a:t>
          </a:r>
        </a:p>
      </dsp:txBody>
      <dsp:txXfrm>
        <a:off x="397080" y="684"/>
        <a:ext cx="3093350" cy="1856010"/>
      </dsp:txXfrm>
    </dsp:sp>
    <dsp:sp modelId="{EB0160AE-C5B3-4499-A067-BF36DC2DECA2}">
      <dsp:nvSpPr>
        <dsp:cNvPr id="0" name=""/>
        <dsp:cNvSpPr/>
      </dsp:nvSpPr>
      <dsp:spPr>
        <a:xfrm>
          <a:off x="3799766" y="684"/>
          <a:ext cx="3093350" cy="1856010"/>
        </a:xfrm>
        <a:prstGeom prst="rect">
          <a:avLst/>
        </a:prstGeom>
        <a:solidFill>
          <a:schemeClr val="accent2">
            <a:hueOff val="-441124"/>
            <a:satOff val="497"/>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n-US" sz="1800" kern="1200" dirty="0"/>
            <a:t>H2:There is no statistically significant difference in the average prices of used cars based on their color.
</a:t>
          </a:r>
        </a:p>
      </dsp:txBody>
      <dsp:txXfrm>
        <a:off x="3799766" y="684"/>
        <a:ext cx="3093350" cy="1856010"/>
      </dsp:txXfrm>
    </dsp:sp>
    <dsp:sp modelId="{EE68CCAE-F86E-4729-845C-F1DB997BBE2D}">
      <dsp:nvSpPr>
        <dsp:cNvPr id="0" name=""/>
        <dsp:cNvSpPr/>
      </dsp:nvSpPr>
      <dsp:spPr>
        <a:xfrm>
          <a:off x="397080" y="2166030"/>
          <a:ext cx="3093350" cy="1856010"/>
        </a:xfrm>
        <a:prstGeom prst="rect">
          <a:avLst/>
        </a:prstGeom>
        <a:solidFill>
          <a:schemeClr val="accent2">
            <a:hueOff val="-882249"/>
            <a:satOff val="995"/>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n-US" sz="1800" kern="1200"/>
            <a:t>H3: Newer models retain value even with high mileage.</a:t>
          </a:r>
        </a:p>
      </dsp:txBody>
      <dsp:txXfrm>
        <a:off x="397080" y="2166030"/>
        <a:ext cx="3093350" cy="1856010"/>
      </dsp:txXfrm>
    </dsp:sp>
    <dsp:sp modelId="{3F106161-1981-4116-A9D4-C539F9A4F29A}">
      <dsp:nvSpPr>
        <dsp:cNvPr id="0" name=""/>
        <dsp:cNvSpPr/>
      </dsp:nvSpPr>
      <dsp:spPr>
        <a:xfrm>
          <a:off x="3799766" y="2166030"/>
          <a:ext cx="3093350" cy="1856010"/>
        </a:xfrm>
        <a:prstGeom prst="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n-US" sz="1800" kern="1200"/>
            <a:t>H4: There is a significant price difference between automatic and manual cars.</a:t>
          </a:r>
        </a:p>
      </dsp:txBody>
      <dsp:txXfrm>
        <a:off x="3799766" y="2166030"/>
        <a:ext cx="3093350" cy="18560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815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10154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04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55515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670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0027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4228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7093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1433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7343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031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5/25/2025</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9283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8614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2601" y="643467"/>
            <a:ext cx="2561709" cy="5571066"/>
          </a:xfrm>
        </p:spPr>
        <p:txBody>
          <a:bodyPr>
            <a:normAutofit/>
          </a:bodyPr>
          <a:lstStyle/>
          <a:p>
            <a:r>
              <a:rPr lang="en-US">
                <a:solidFill>
                  <a:srgbClr val="FFFFFF"/>
                </a:solidFill>
              </a:rPr>
              <a:t>Used Cars Market Analysis in Egypt</a:t>
            </a:r>
          </a:p>
        </p:txBody>
      </p:sp>
      <p:graphicFrame>
        <p:nvGraphicFramePr>
          <p:cNvPr id="7" name="Content Placeholder 2">
            <a:extLst>
              <a:ext uri="{FF2B5EF4-FFF2-40B4-BE49-F238E27FC236}">
                <a16:creationId xmlns:a16="http://schemas.microsoft.com/office/drawing/2014/main" id="{75FC46F2-DDFB-D6BC-E1B3-AC0537A2032F}"/>
              </a:ext>
            </a:extLst>
          </p:cNvPr>
          <p:cNvGraphicFramePr>
            <a:graphicFrameLocks noGrp="1"/>
          </p:cNvGraphicFramePr>
          <p:nvPr>
            <p:ph idx="1"/>
            <p:extLst>
              <p:ext uri="{D42A27DB-BD31-4B8C-83A1-F6EECF244321}">
                <p14:modId xmlns:p14="http://schemas.microsoft.com/office/powerpoint/2010/main" val="541970783"/>
              </p:ext>
            </p:extLst>
          </p:nvPr>
        </p:nvGraphicFramePr>
        <p:xfrm>
          <a:off x="4202906" y="954088"/>
          <a:ext cx="4231481"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7A3056-9B88-444B-94DA-40B0F2C6E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rgbClr val="0083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8096" y="585215"/>
            <a:ext cx="2722626" cy="1677467"/>
          </a:xfrm>
        </p:spPr>
        <p:txBody>
          <a:bodyPr>
            <a:normAutofit/>
          </a:bodyPr>
          <a:lstStyle/>
          <a:p>
            <a:r>
              <a:rPr lang="en-US" sz="3800"/>
              <a:t>Methodology</a:t>
            </a:r>
          </a:p>
        </p:txBody>
      </p:sp>
      <p:cxnSp>
        <p:nvCxnSpPr>
          <p:cNvPr id="10" name="Straight Connector 9">
            <a:extLst>
              <a:ext uri="{FF2B5EF4-FFF2-40B4-BE49-F238E27FC236}">
                <a16:creationId xmlns:a16="http://schemas.microsoft.com/office/drawing/2014/main" id="{6820BD55-A71A-48C6-B0F7-235147F39D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9347" y="2423548"/>
            <a:ext cx="267462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768096" y="2584415"/>
            <a:ext cx="2722626" cy="3724944"/>
          </a:xfrm>
        </p:spPr>
        <p:txBody>
          <a:bodyPr>
            <a:normAutofit/>
          </a:bodyPr>
          <a:lstStyle/>
          <a:p>
            <a:r>
              <a:rPr lang="en-US" sz="1700" dirty="0"/>
              <a:t>We used Pearson correlation and Welch’s t-test to test our hypotheses.</a:t>
            </a:r>
          </a:p>
          <a:p>
            <a:r>
              <a:rPr lang="en-US" sz="1700" dirty="0"/>
              <a:t>Statistical significance set at α = 0.05.</a:t>
            </a:r>
          </a:p>
        </p:txBody>
      </p:sp>
      <p:sp>
        <p:nvSpPr>
          <p:cNvPr id="12" name="Rectangle 11">
            <a:extLst>
              <a:ext uri="{FF2B5EF4-FFF2-40B4-BE49-F238E27FC236}">
                <a16:creationId xmlns:a16="http://schemas.microsoft.com/office/drawing/2014/main" id="{DA215CF0-5E5E-4D2E-B3AE-366652A368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047" y="0"/>
            <a:ext cx="5182493" cy="6858000"/>
          </a:xfrm>
          <a:prstGeom prst="rect">
            <a:avLst/>
          </a:prstGeom>
          <a:blipFill dpi="0" rotWithShape="1">
            <a:blip r:embed="rId2">
              <a:duotone>
                <a:schemeClr val="accent1">
                  <a:shade val="45000"/>
                  <a:satMod val="135000"/>
                </a:schemeClr>
                <a:prstClr val="white"/>
              </a:duotone>
            </a:blip>
            <a:srcRect/>
            <a:tile tx="6350" ty="-10160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0141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5707" y="640080"/>
            <a:ext cx="3156492" cy="3034857"/>
          </a:xfrm>
        </p:spPr>
        <p:txBody>
          <a:bodyPr vert="horz" lIns="91440" tIns="45720" rIns="91440" bIns="45720" rtlCol="0" anchor="b">
            <a:normAutofit/>
          </a:bodyPr>
          <a:lstStyle/>
          <a:p>
            <a:pPr algn="r"/>
            <a:r>
              <a:rPr lang="en-US" sz="3800" kern="1200" cap="all" spc="200" baseline="0" dirty="0">
                <a:solidFill>
                  <a:srgbClr val="FFFFFF"/>
                </a:solidFill>
                <a:latin typeface="+mj-lt"/>
                <a:ea typeface="+mj-ea"/>
                <a:cs typeface="+mj-cs"/>
              </a:rPr>
              <a:t>Top Listed Car Brands</a:t>
            </a:r>
          </a:p>
        </p:txBody>
      </p:sp>
      <p:sp>
        <p:nvSpPr>
          <p:cNvPr id="3" name="Content Placeholder 2"/>
          <p:cNvSpPr>
            <a:spLocks noGrp="1"/>
          </p:cNvSpPr>
          <p:nvPr>
            <p:ph idx="1"/>
          </p:nvPr>
        </p:nvSpPr>
        <p:spPr>
          <a:xfrm>
            <a:off x="479190" y="3849539"/>
            <a:ext cx="3153009" cy="2359417"/>
          </a:xfrm>
        </p:spPr>
        <p:txBody>
          <a:bodyPr vert="horz" lIns="91440" tIns="45720" rIns="91440" bIns="45720" rtlCol="0" anchor="t">
            <a:normAutofit/>
          </a:bodyPr>
          <a:lstStyle/>
          <a:p>
            <a:pPr marL="0" indent="0" algn="r">
              <a:lnSpc>
                <a:spcPct val="100000"/>
              </a:lnSpc>
              <a:spcBef>
                <a:spcPts val="0"/>
              </a:spcBef>
              <a:buNone/>
            </a:pPr>
            <a:r>
              <a:rPr lang="en-US" sz="1400" dirty="0">
                <a:solidFill>
                  <a:srgbClr val="FFFFFF"/>
                </a:solidFill>
              </a:rPr>
              <a:t>This count plot chart shows the 20 most frequently listed car brands in Egypt's used car market.</a:t>
            </a:r>
          </a:p>
        </p:txBody>
      </p:sp>
      <p:cxnSp>
        <p:nvCxnSpPr>
          <p:cNvPr id="19" name="Straight Connector 18">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009" y="3765314"/>
            <a:ext cx="294894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48291E5-CD8A-F4F7-5A5D-659FAC1CCB32}"/>
              </a:ext>
            </a:extLst>
          </p:cNvPr>
          <p:cNvPicPr>
            <a:picLocks noChangeAspect="1"/>
          </p:cNvPicPr>
          <p:nvPr/>
        </p:nvPicPr>
        <p:blipFill>
          <a:blip r:embed="rId2"/>
          <a:stretch>
            <a:fillRect/>
          </a:stretch>
        </p:blipFill>
        <p:spPr>
          <a:xfrm>
            <a:off x="4101411" y="1332538"/>
            <a:ext cx="5042589" cy="40562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0141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5707" y="640080"/>
            <a:ext cx="3156492" cy="3034857"/>
          </a:xfrm>
        </p:spPr>
        <p:txBody>
          <a:bodyPr vert="horz" lIns="91440" tIns="45720" rIns="91440" bIns="45720" rtlCol="0" anchor="b">
            <a:normAutofit/>
          </a:bodyPr>
          <a:lstStyle/>
          <a:p>
            <a:pPr algn="r"/>
            <a:r>
              <a:rPr lang="en-US" sz="3800" kern="1200" cap="all" spc="200" baseline="0" dirty="0">
                <a:solidFill>
                  <a:srgbClr val="FFFFFF"/>
                </a:solidFill>
                <a:latin typeface="+mj-lt"/>
                <a:ea typeface="+mj-ea"/>
                <a:cs typeface="+mj-cs"/>
              </a:rPr>
              <a:t>Color vs price</a:t>
            </a:r>
          </a:p>
        </p:txBody>
      </p:sp>
      <p:sp>
        <p:nvSpPr>
          <p:cNvPr id="3" name="Content Placeholder 2"/>
          <p:cNvSpPr>
            <a:spLocks noGrp="1"/>
          </p:cNvSpPr>
          <p:nvPr>
            <p:ph idx="1"/>
          </p:nvPr>
        </p:nvSpPr>
        <p:spPr>
          <a:xfrm>
            <a:off x="479190" y="3849539"/>
            <a:ext cx="3153009" cy="2359417"/>
          </a:xfrm>
        </p:spPr>
        <p:txBody>
          <a:bodyPr vert="horz" lIns="91440" tIns="45720" rIns="91440" bIns="45720" rtlCol="0" anchor="t">
            <a:normAutofit/>
          </a:bodyPr>
          <a:lstStyle/>
          <a:p>
            <a:pPr marL="0" indent="0" algn="r">
              <a:lnSpc>
                <a:spcPct val="100000"/>
              </a:lnSpc>
              <a:spcBef>
                <a:spcPts val="0"/>
              </a:spcBef>
              <a:buNone/>
            </a:pPr>
            <a:r>
              <a:rPr lang="en-US" sz="1400" dirty="0">
                <a:solidFill>
                  <a:srgbClr val="FFFFFF"/>
                </a:solidFill>
              </a:rPr>
              <a:t>This box plot shows a price comparison between Black and Silver Hyundai cars in Egypt.</a:t>
            </a:r>
          </a:p>
        </p:txBody>
      </p:sp>
      <p:cxnSp>
        <p:nvCxnSpPr>
          <p:cNvPr id="19" name="Straight Connector 18">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009" y="3765314"/>
            <a:ext cx="294894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Uploaded image">
            <a:extLst>
              <a:ext uri="{FF2B5EF4-FFF2-40B4-BE49-F238E27FC236}">
                <a16:creationId xmlns:a16="http://schemas.microsoft.com/office/drawing/2014/main" id="{6A516609-942E-23CF-34A7-2C06DD3B9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4526" y="1135142"/>
            <a:ext cx="5044723" cy="3777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565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7"/>
            <a:ext cx="5829300" cy="1463040"/>
          </a:xfrm>
        </p:spPr>
        <p:txBody>
          <a:bodyPr vert="horz" lIns="91440" tIns="45720" rIns="91440" bIns="45720" rtlCol="0" anchor="ctr">
            <a:normAutofit/>
          </a:bodyPr>
          <a:lstStyle/>
          <a:p>
            <a:pPr algn="r"/>
            <a:r>
              <a:rPr lang="en-US" sz="5000" kern="1200" cap="all" spc="200" baseline="0" dirty="0">
                <a:solidFill>
                  <a:schemeClr val="tx1">
                    <a:lumMod val="95000"/>
                    <a:lumOff val="5000"/>
                  </a:schemeClr>
                </a:solidFill>
                <a:latin typeface="+mj-lt"/>
                <a:ea typeface="+mj-ea"/>
                <a:cs typeface="+mj-cs"/>
              </a:rPr>
              <a:t>Mileage vs. Average Price</a:t>
            </a:r>
          </a:p>
        </p:txBody>
      </p:sp>
      <p:sp>
        <p:nvSpPr>
          <p:cNvPr id="3" name="Content Placeholder 2"/>
          <p:cNvSpPr>
            <a:spLocks noGrp="1"/>
          </p:cNvSpPr>
          <p:nvPr>
            <p:ph idx="1"/>
          </p:nvPr>
        </p:nvSpPr>
        <p:spPr>
          <a:xfrm>
            <a:off x="6457950" y="4960137"/>
            <a:ext cx="2400300" cy="1463040"/>
          </a:xfrm>
        </p:spPr>
        <p:txBody>
          <a:bodyPr vert="horz" lIns="91440" tIns="45720" rIns="91440" bIns="45720" rtlCol="0" anchor="ctr">
            <a:normAutofit/>
          </a:bodyPr>
          <a:lstStyle/>
          <a:p>
            <a:pPr marL="0" indent="0">
              <a:lnSpc>
                <a:spcPct val="100000"/>
              </a:lnSpc>
              <a:spcBef>
                <a:spcPts val="0"/>
              </a:spcBef>
              <a:buNone/>
            </a:pPr>
            <a:r>
              <a:rPr lang="en-US" sz="1800" dirty="0">
                <a:solidFill>
                  <a:schemeClr val="tx1">
                    <a:lumMod val="95000"/>
                    <a:lumOff val="5000"/>
                  </a:schemeClr>
                </a:solidFill>
              </a:rPr>
              <a:t>This scatter plot chart illustrates the declining trend of car prices as mileage increases.</a:t>
            </a:r>
          </a:p>
        </p:txBody>
      </p:sp>
      <p:sp useBgFill="1">
        <p:nvSpPr>
          <p:cNvPr id="15" name="Rectangle 14">
            <a:extLst>
              <a:ext uri="{FF2B5EF4-FFF2-40B4-BE49-F238E27FC236}">
                <a16:creationId xmlns:a16="http://schemas.microsoft.com/office/drawing/2014/main" id="{C6D18C07-B1F9-42F0-8956-B88FC37A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A224C77-C581-5A1E-BD46-77A7338539A8}"/>
              </a:ext>
            </a:extLst>
          </p:cNvPr>
          <p:cNvPicPr>
            <a:picLocks noChangeAspect="1"/>
          </p:cNvPicPr>
          <p:nvPr/>
        </p:nvPicPr>
        <p:blipFill>
          <a:blip r:embed="rId2"/>
          <a:stretch>
            <a:fillRect/>
          </a:stretch>
        </p:blipFill>
        <p:spPr>
          <a:xfrm>
            <a:off x="441860" y="434823"/>
            <a:ext cx="8075977" cy="440720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1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7"/>
            <a:ext cx="5829300" cy="1463040"/>
          </a:xfrm>
        </p:spPr>
        <p:txBody>
          <a:bodyPr vert="horz" lIns="91440" tIns="45720" rIns="91440" bIns="45720" rtlCol="0" anchor="ctr">
            <a:normAutofit/>
          </a:bodyPr>
          <a:lstStyle/>
          <a:p>
            <a:pPr algn="r"/>
            <a:r>
              <a:rPr lang="en-US" sz="5000" kern="1200" cap="all" spc="200" baseline="0" dirty="0">
                <a:solidFill>
                  <a:schemeClr val="tx1">
                    <a:lumMod val="95000"/>
                    <a:lumOff val="5000"/>
                  </a:schemeClr>
                </a:solidFill>
                <a:latin typeface="+mj-lt"/>
                <a:ea typeface="+mj-ea"/>
                <a:cs typeface="+mj-cs"/>
              </a:rPr>
              <a:t>Average Price by Transmission Type</a:t>
            </a:r>
          </a:p>
        </p:txBody>
      </p:sp>
      <p:sp>
        <p:nvSpPr>
          <p:cNvPr id="3" name="Content Placeholder 2"/>
          <p:cNvSpPr>
            <a:spLocks noGrp="1"/>
          </p:cNvSpPr>
          <p:nvPr>
            <p:ph idx="1"/>
          </p:nvPr>
        </p:nvSpPr>
        <p:spPr>
          <a:xfrm>
            <a:off x="6457950" y="4960137"/>
            <a:ext cx="2400300" cy="1463040"/>
          </a:xfrm>
        </p:spPr>
        <p:txBody>
          <a:bodyPr vert="horz" lIns="91440" tIns="45720" rIns="91440" bIns="45720" rtlCol="0" anchor="ctr">
            <a:normAutofit/>
          </a:bodyPr>
          <a:lstStyle/>
          <a:p>
            <a:pPr marL="0" indent="0">
              <a:lnSpc>
                <a:spcPct val="100000"/>
              </a:lnSpc>
              <a:spcBef>
                <a:spcPts val="0"/>
              </a:spcBef>
              <a:buNone/>
            </a:pPr>
            <a:r>
              <a:rPr lang="en-US" sz="1800">
                <a:solidFill>
                  <a:schemeClr val="tx1">
                    <a:lumMod val="95000"/>
                    <a:lumOff val="5000"/>
                  </a:schemeClr>
                </a:solidFill>
              </a:rPr>
              <a:t>Automatic cars are priced significantly higher than manual cars, as shown in this bar chart.</a:t>
            </a:r>
          </a:p>
        </p:txBody>
      </p:sp>
      <p:sp useBgFill="1">
        <p:nvSpPr>
          <p:cNvPr id="24" name="Rectangle 14">
            <a:extLst>
              <a:ext uri="{FF2B5EF4-FFF2-40B4-BE49-F238E27FC236}">
                <a16:creationId xmlns:a16="http://schemas.microsoft.com/office/drawing/2014/main" id="{C6D18C07-B1F9-42F0-8956-B88FC37A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ansmission_chart.png"/>
          <p:cNvPicPr>
            <a:picLocks noChangeAspect="1"/>
          </p:cNvPicPr>
          <p:nvPr/>
        </p:nvPicPr>
        <p:blipFill>
          <a:blip r:embed="rId2"/>
          <a:stretch>
            <a:fillRect/>
          </a:stretch>
        </p:blipFill>
        <p:spPr>
          <a:xfrm>
            <a:off x="-2285" y="745040"/>
            <a:ext cx="5240743" cy="3931920"/>
          </a:xfrm>
          <a:prstGeom prst="rect">
            <a:avLst/>
          </a:prstGeom>
        </p:spPr>
      </p:pic>
      <p:pic>
        <p:nvPicPr>
          <p:cNvPr id="5" name="Picture 4">
            <a:extLst>
              <a:ext uri="{FF2B5EF4-FFF2-40B4-BE49-F238E27FC236}">
                <a16:creationId xmlns:a16="http://schemas.microsoft.com/office/drawing/2014/main" id="{B5D6E72A-F2B7-D3E3-188A-03F495349C33}"/>
              </a:ext>
            </a:extLst>
          </p:cNvPr>
          <p:cNvPicPr>
            <a:picLocks noChangeAspect="1"/>
          </p:cNvPicPr>
          <p:nvPr/>
        </p:nvPicPr>
        <p:blipFill>
          <a:blip r:embed="rId3"/>
          <a:stretch>
            <a:fillRect/>
          </a:stretch>
        </p:blipFill>
        <p:spPr>
          <a:xfrm>
            <a:off x="4980373" y="631871"/>
            <a:ext cx="4092606" cy="349249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4550113" cy="1499616"/>
          </a:xfrm>
        </p:spPr>
        <p:txBody>
          <a:bodyPr>
            <a:normAutofit/>
          </a:bodyPr>
          <a:lstStyle/>
          <a:p>
            <a:r>
              <a:rPr dirty="0"/>
              <a:t>Conclusion</a:t>
            </a:r>
          </a:p>
        </p:txBody>
      </p:sp>
      <p:sp>
        <p:nvSpPr>
          <p:cNvPr id="3" name="Content Placeholder 2"/>
          <p:cNvSpPr>
            <a:spLocks noGrp="1"/>
          </p:cNvSpPr>
          <p:nvPr>
            <p:ph idx="1"/>
          </p:nvPr>
        </p:nvSpPr>
        <p:spPr>
          <a:xfrm>
            <a:off x="768096" y="2286000"/>
            <a:ext cx="4550113" cy="4023360"/>
          </a:xfrm>
        </p:spPr>
        <p:txBody>
          <a:bodyPr>
            <a:normAutofit/>
          </a:bodyPr>
          <a:lstStyle/>
          <a:p>
            <a:r>
              <a:rPr lang="en-US" dirty="0"/>
              <a:t>While mileage does influence car pricing, it is not the most decisive factor. Our analysis reveals that brand reputation, model year, and transmission type play a significantly greater role in determining a vehicle's value. In particular, automatic transmissions and luxury brands consistently command higher prices, highlighting buyer preferences and market trends in Egypt’s used car market.</a:t>
            </a:r>
            <a:endParaRPr dirty="0"/>
          </a:p>
        </p:txBody>
      </p:sp>
      <p:pic>
        <p:nvPicPr>
          <p:cNvPr id="5" name="Picture 4" descr="Speedometer">
            <a:extLst>
              <a:ext uri="{FF2B5EF4-FFF2-40B4-BE49-F238E27FC236}">
                <a16:creationId xmlns:a16="http://schemas.microsoft.com/office/drawing/2014/main" id="{A1BD6013-4D11-7738-355D-65E9840A5674}"/>
              </a:ext>
            </a:extLst>
          </p:cNvPr>
          <p:cNvPicPr>
            <a:picLocks noChangeAspect="1"/>
          </p:cNvPicPr>
          <p:nvPr/>
        </p:nvPicPr>
        <p:blipFill>
          <a:blip r:embed="rId2"/>
          <a:srcRect l="34333" r="34080"/>
          <a:stretch>
            <a:fillRect/>
          </a:stretch>
        </p:blipFill>
        <p:spPr>
          <a:xfrm>
            <a:off x="5664199" y="10"/>
            <a:ext cx="3479800" cy="6857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6013704" cy="1499616"/>
          </a:xfrm>
        </p:spPr>
        <p:txBody>
          <a:bodyPr>
            <a:normAutofit/>
          </a:bodyPr>
          <a:lstStyle/>
          <a:p>
            <a:r>
              <a:t>Introduction</a:t>
            </a:r>
          </a:p>
        </p:txBody>
      </p:sp>
      <p:sp>
        <p:nvSpPr>
          <p:cNvPr id="3" name="Content Placeholder 2"/>
          <p:cNvSpPr>
            <a:spLocks noGrp="1"/>
          </p:cNvSpPr>
          <p:nvPr>
            <p:ph idx="1"/>
          </p:nvPr>
        </p:nvSpPr>
        <p:spPr>
          <a:xfrm>
            <a:off x="768096" y="2286000"/>
            <a:ext cx="6013703" cy="4023360"/>
          </a:xfrm>
        </p:spPr>
        <p:txBody>
          <a:bodyPr>
            <a:normAutofit/>
          </a:bodyPr>
          <a:lstStyle/>
          <a:p>
            <a:r>
              <a:t>The automotive sector in Egypt has changed significantly due to economic pressure and shifting consumer demand. This study analyzes how factors like brand, mileage, model year, and transmission type affect used car prices.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325601"/>
            <a:ext cx="171519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7511" y="4394539"/>
            <a:ext cx="171519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8614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2601" y="643467"/>
            <a:ext cx="2561709" cy="5571066"/>
          </a:xfrm>
        </p:spPr>
        <p:txBody>
          <a:bodyPr>
            <a:normAutofit/>
          </a:bodyPr>
          <a:lstStyle/>
          <a:p>
            <a:r>
              <a:rPr lang="en-US">
                <a:solidFill>
                  <a:srgbClr val="FFFFFF"/>
                </a:solidFill>
              </a:rPr>
              <a:t>Research Objectives</a:t>
            </a:r>
          </a:p>
        </p:txBody>
      </p:sp>
      <p:graphicFrame>
        <p:nvGraphicFramePr>
          <p:cNvPr id="5" name="Content Placeholder 2">
            <a:extLst>
              <a:ext uri="{FF2B5EF4-FFF2-40B4-BE49-F238E27FC236}">
                <a16:creationId xmlns:a16="http://schemas.microsoft.com/office/drawing/2014/main" id="{680C198C-AED4-92F7-782B-BB3CA17A8671}"/>
              </a:ext>
            </a:extLst>
          </p:cNvPr>
          <p:cNvGraphicFramePr>
            <a:graphicFrameLocks noGrp="1"/>
          </p:cNvGraphicFramePr>
          <p:nvPr>
            <p:ph idx="1"/>
            <p:extLst>
              <p:ext uri="{D42A27DB-BD31-4B8C-83A1-F6EECF244321}">
                <p14:modId xmlns:p14="http://schemas.microsoft.com/office/powerpoint/2010/main" val="3904852004"/>
              </p:ext>
            </p:extLst>
          </p:nvPr>
        </p:nvGraphicFramePr>
        <p:xfrm>
          <a:off x="4202906" y="954088"/>
          <a:ext cx="4231481"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normAutofit/>
          </a:bodyPr>
          <a:lstStyle/>
          <a:p>
            <a:r>
              <a:rPr lang="en-US"/>
              <a:t>Hypotheses</a:t>
            </a:r>
          </a:p>
        </p:txBody>
      </p:sp>
      <p:graphicFrame>
        <p:nvGraphicFramePr>
          <p:cNvPr id="5" name="Content Placeholder 2">
            <a:extLst>
              <a:ext uri="{FF2B5EF4-FFF2-40B4-BE49-F238E27FC236}">
                <a16:creationId xmlns:a16="http://schemas.microsoft.com/office/drawing/2014/main" id="{8F30D815-8BA7-883C-7D47-001386C96C75}"/>
              </a:ext>
            </a:extLst>
          </p:cNvPr>
          <p:cNvGraphicFramePr>
            <a:graphicFrameLocks noGrp="1"/>
          </p:cNvGraphicFramePr>
          <p:nvPr>
            <p:ph idx="1"/>
            <p:extLst>
              <p:ext uri="{D42A27DB-BD31-4B8C-83A1-F6EECF244321}">
                <p14:modId xmlns:p14="http://schemas.microsoft.com/office/powerpoint/2010/main" val="1711336587"/>
              </p:ext>
            </p:extLst>
          </p:nvPr>
        </p:nvGraphicFramePr>
        <p:xfrm>
          <a:off x="767953" y="2286000"/>
          <a:ext cx="7290197"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7A3056-9B88-444B-94DA-40B0F2C6E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rgbClr val="0083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8096" y="585215"/>
            <a:ext cx="2722626" cy="1677467"/>
          </a:xfrm>
        </p:spPr>
        <p:txBody>
          <a:bodyPr>
            <a:normAutofit/>
          </a:bodyPr>
          <a:lstStyle/>
          <a:p>
            <a:r>
              <a:rPr lang="en-US" sz="3800"/>
              <a:t>Car Brand Distribution</a:t>
            </a:r>
          </a:p>
        </p:txBody>
      </p:sp>
      <p:cxnSp>
        <p:nvCxnSpPr>
          <p:cNvPr id="10" name="Straight Connector 9">
            <a:extLst>
              <a:ext uri="{FF2B5EF4-FFF2-40B4-BE49-F238E27FC236}">
                <a16:creationId xmlns:a16="http://schemas.microsoft.com/office/drawing/2014/main" id="{6820BD55-A71A-48C6-B0F7-235147F39D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9347" y="2423548"/>
            <a:ext cx="267462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768096" y="2584415"/>
            <a:ext cx="2722626" cy="3724944"/>
          </a:xfrm>
        </p:spPr>
        <p:txBody>
          <a:bodyPr>
            <a:normAutofit/>
          </a:bodyPr>
          <a:lstStyle/>
          <a:p>
            <a:r>
              <a:rPr lang="en-US" sz="1700"/>
              <a:t>Most listed brands are Hyundai, Chevrolet, and Fiat. These brands are common due to their reliability and affordability.</a:t>
            </a:r>
          </a:p>
        </p:txBody>
      </p:sp>
      <p:sp>
        <p:nvSpPr>
          <p:cNvPr id="12" name="Rectangle 11">
            <a:extLst>
              <a:ext uri="{FF2B5EF4-FFF2-40B4-BE49-F238E27FC236}">
                <a16:creationId xmlns:a16="http://schemas.microsoft.com/office/drawing/2014/main" id="{DA215CF0-5E5E-4D2E-B3AE-366652A368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047" y="0"/>
            <a:ext cx="5182493" cy="6858000"/>
          </a:xfrm>
          <a:prstGeom prst="rect">
            <a:avLst/>
          </a:prstGeom>
          <a:blipFill dpi="0" rotWithShape="1">
            <a:blip r:embed="rId2">
              <a:duotone>
                <a:schemeClr val="accent1">
                  <a:shade val="45000"/>
                  <a:satMod val="135000"/>
                </a:schemeClr>
                <a:prstClr val="white"/>
              </a:duotone>
            </a:blip>
            <a:srcRect/>
            <a:tile tx="6350" ty="-10160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7A3056-9B88-444B-94DA-40B0F2C6E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rgbClr val="0083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8096" y="585215"/>
            <a:ext cx="2722626" cy="1677467"/>
          </a:xfrm>
        </p:spPr>
        <p:txBody>
          <a:bodyPr>
            <a:normAutofit/>
          </a:bodyPr>
          <a:lstStyle/>
          <a:p>
            <a:r>
              <a:rPr lang="en-US" sz="3800"/>
              <a:t>Mileage vs Price</a:t>
            </a:r>
          </a:p>
        </p:txBody>
      </p:sp>
      <p:cxnSp>
        <p:nvCxnSpPr>
          <p:cNvPr id="10" name="Straight Connector 9">
            <a:extLst>
              <a:ext uri="{FF2B5EF4-FFF2-40B4-BE49-F238E27FC236}">
                <a16:creationId xmlns:a16="http://schemas.microsoft.com/office/drawing/2014/main" id="{6820BD55-A71A-48C6-B0F7-235147F39D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9347" y="2423548"/>
            <a:ext cx="267462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768096" y="2584415"/>
            <a:ext cx="2722626" cy="3724944"/>
          </a:xfrm>
        </p:spPr>
        <p:txBody>
          <a:bodyPr>
            <a:normAutofit/>
          </a:bodyPr>
          <a:lstStyle/>
          <a:p>
            <a:r>
              <a:rPr lang="en-US" sz="1700"/>
              <a:t>Pearson correlation shows a significant but weak negative relationship (r = -0.17, p = 0.000).</a:t>
            </a:r>
          </a:p>
          <a:p>
            <a:r>
              <a:rPr lang="en-US" sz="1700"/>
              <a:t>This means higher mileage generally lowers the price.</a:t>
            </a:r>
          </a:p>
        </p:txBody>
      </p:sp>
      <p:sp>
        <p:nvSpPr>
          <p:cNvPr id="12" name="Rectangle 11">
            <a:extLst>
              <a:ext uri="{FF2B5EF4-FFF2-40B4-BE49-F238E27FC236}">
                <a16:creationId xmlns:a16="http://schemas.microsoft.com/office/drawing/2014/main" id="{DA215CF0-5E5E-4D2E-B3AE-366652A368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047" y="0"/>
            <a:ext cx="5182493" cy="6858000"/>
          </a:xfrm>
          <a:prstGeom prst="rect">
            <a:avLst/>
          </a:prstGeom>
          <a:blipFill dpi="0" rotWithShape="1">
            <a:blip r:embed="rId2">
              <a:duotone>
                <a:schemeClr val="accent1">
                  <a:shade val="45000"/>
                  <a:satMod val="135000"/>
                </a:schemeClr>
                <a:prstClr val="white"/>
              </a:duotone>
            </a:blip>
            <a:srcRect/>
            <a:tile tx="6350" ty="-10160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0E7A3056-9B88-444B-94DA-40B0F2C6E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rgbClr val="0083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8096" y="585215"/>
            <a:ext cx="2722626" cy="1677467"/>
          </a:xfrm>
        </p:spPr>
        <p:txBody>
          <a:bodyPr>
            <a:normAutofit/>
          </a:bodyPr>
          <a:lstStyle/>
          <a:p>
            <a:r>
              <a:rPr lang="en-US" sz="3800"/>
              <a:t>Top Brands by Price</a:t>
            </a:r>
          </a:p>
        </p:txBody>
      </p:sp>
      <p:cxnSp>
        <p:nvCxnSpPr>
          <p:cNvPr id="10" name="Straight Connector 9">
            <a:extLst>
              <a:ext uri="{FF2B5EF4-FFF2-40B4-BE49-F238E27FC236}">
                <a16:creationId xmlns:a16="http://schemas.microsoft.com/office/drawing/2014/main" id="{6820BD55-A71A-48C6-B0F7-235147F39D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9347" y="2423548"/>
            <a:ext cx="267462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Content Placeholder 2"/>
          <p:cNvSpPr>
            <a:spLocks noGrp="1"/>
          </p:cNvSpPr>
          <p:nvPr>
            <p:ph idx="1"/>
          </p:nvPr>
        </p:nvSpPr>
        <p:spPr>
          <a:xfrm>
            <a:off x="768096" y="2584415"/>
            <a:ext cx="2722626" cy="3724944"/>
          </a:xfrm>
        </p:spPr>
        <p:txBody>
          <a:bodyPr>
            <a:normAutofit/>
          </a:bodyPr>
          <a:lstStyle/>
          <a:p>
            <a:r>
              <a:rPr sz="1700"/>
              <a:t>Luxury brands like Bentley and Aston Martin command the highest average prices.</a:t>
            </a:r>
          </a:p>
          <a:p>
            <a:r>
              <a:rPr sz="1700"/>
              <a:t>This confirms brand value strongly influences used car prices.</a:t>
            </a:r>
          </a:p>
        </p:txBody>
      </p:sp>
      <p:sp>
        <p:nvSpPr>
          <p:cNvPr id="14" name="Rectangle 11">
            <a:extLst>
              <a:ext uri="{FF2B5EF4-FFF2-40B4-BE49-F238E27FC236}">
                <a16:creationId xmlns:a16="http://schemas.microsoft.com/office/drawing/2014/main" id="{DA215CF0-5E5E-4D2E-B3AE-366652A368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047" y="0"/>
            <a:ext cx="5182493" cy="6858000"/>
          </a:xfrm>
          <a:prstGeom prst="rect">
            <a:avLst/>
          </a:prstGeom>
          <a:blipFill dpi="0" rotWithShape="1">
            <a:blip r:embed="rId2">
              <a:duotone>
                <a:schemeClr val="accent1">
                  <a:shade val="45000"/>
                  <a:satMod val="135000"/>
                </a:schemeClr>
                <a:prstClr val="white"/>
              </a:duotone>
            </a:blip>
            <a:srcRect/>
            <a:tile tx="6350" ty="-10160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7A3056-9B88-444B-94DA-40B0F2C6E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rgbClr val="0083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8096" y="585215"/>
            <a:ext cx="2722626" cy="1677467"/>
          </a:xfrm>
        </p:spPr>
        <p:txBody>
          <a:bodyPr>
            <a:normAutofit/>
          </a:bodyPr>
          <a:lstStyle/>
          <a:p>
            <a:r>
              <a:rPr lang="en-US" sz="3800"/>
              <a:t>Model Year vs Mileage</a:t>
            </a:r>
          </a:p>
        </p:txBody>
      </p:sp>
      <p:cxnSp>
        <p:nvCxnSpPr>
          <p:cNvPr id="10" name="Straight Connector 9">
            <a:extLst>
              <a:ext uri="{FF2B5EF4-FFF2-40B4-BE49-F238E27FC236}">
                <a16:creationId xmlns:a16="http://schemas.microsoft.com/office/drawing/2014/main" id="{6820BD55-A71A-48C6-B0F7-235147F39D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9347" y="2423548"/>
            <a:ext cx="267462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768096" y="2584415"/>
            <a:ext cx="2722626" cy="3724944"/>
          </a:xfrm>
        </p:spPr>
        <p:txBody>
          <a:bodyPr>
            <a:normAutofit/>
          </a:bodyPr>
          <a:lstStyle/>
          <a:p>
            <a:r>
              <a:rPr lang="en-US" sz="1700"/>
              <a:t>Using Welch’s t-test, we found that newer high-mileage cars are priced higher than older low-mileage cars (p = 0.015).</a:t>
            </a:r>
          </a:p>
          <a:p>
            <a:r>
              <a:rPr lang="en-US" sz="1700"/>
              <a:t>Newer models hold value better despite mileage.</a:t>
            </a:r>
          </a:p>
        </p:txBody>
      </p:sp>
      <p:sp>
        <p:nvSpPr>
          <p:cNvPr id="12" name="Rectangle 11">
            <a:extLst>
              <a:ext uri="{FF2B5EF4-FFF2-40B4-BE49-F238E27FC236}">
                <a16:creationId xmlns:a16="http://schemas.microsoft.com/office/drawing/2014/main" id="{DA215CF0-5E5E-4D2E-B3AE-366652A368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047" y="0"/>
            <a:ext cx="5182493" cy="6858000"/>
          </a:xfrm>
          <a:prstGeom prst="rect">
            <a:avLst/>
          </a:prstGeom>
          <a:blipFill dpi="0" rotWithShape="1">
            <a:blip r:embed="rId2">
              <a:duotone>
                <a:schemeClr val="accent1">
                  <a:shade val="45000"/>
                  <a:satMod val="135000"/>
                </a:schemeClr>
                <a:prstClr val="white"/>
              </a:duotone>
            </a:blip>
            <a:srcRect/>
            <a:tile tx="6350" ty="-10160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7A3056-9B88-444B-94DA-40B0F2C6E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rgbClr val="0083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8096" y="585215"/>
            <a:ext cx="2722626" cy="1677467"/>
          </a:xfrm>
        </p:spPr>
        <p:txBody>
          <a:bodyPr>
            <a:normAutofit/>
          </a:bodyPr>
          <a:lstStyle/>
          <a:p>
            <a:r>
              <a:rPr lang="en-US" sz="3800"/>
              <a:t>Transmission Impact</a:t>
            </a:r>
          </a:p>
        </p:txBody>
      </p:sp>
      <p:cxnSp>
        <p:nvCxnSpPr>
          <p:cNvPr id="10" name="Straight Connector 9">
            <a:extLst>
              <a:ext uri="{FF2B5EF4-FFF2-40B4-BE49-F238E27FC236}">
                <a16:creationId xmlns:a16="http://schemas.microsoft.com/office/drawing/2014/main" id="{6820BD55-A71A-48C6-B0F7-235147F39D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9347" y="2423548"/>
            <a:ext cx="267462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768096" y="2584415"/>
            <a:ext cx="2722626" cy="3724944"/>
          </a:xfrm>
        </p:spPr>
        <p:txBody>
          <a:bodyPr>
            <a:normAutofit/>
          </a:bodyPr>
          <a:lstStyle/>
          <a:p>
            <a:r>
              <a:rPr lang="en-US" sz="1700"/>
              <a:t>Automatic cars show a significant price advantage over manual ones (p = 1.26e-13).</a:t>
            </a:r>
          </a:p>
          <a:p>
            <a:r>
              <a:rPr lang="en-US" sz="1700"/>
              <a:t>They also have broader price ranges, showing higher demand.</a:t>
            </a:r>
          </a:p>
        </p:txBody>
      </p:sp>
      <p:sp>
        <p:nvSpPr>
          <p:cNvPr id="12" name="Rectangle 11">
            <a:extLst>
              <a:ext uri="{FF2B5EF4-FFF2-40B4-BE49-F238E27FC236}">
                <a16:creationId xmlns:a16="http://schemas.microsoft.com/office/drawing/2014/main" id="{DA215CF0-5E5E-4D2E-B3AE-366652A368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047" y="0"/>
            <a:ext cx="5182493" cy="6858000"/>
          </a:xfrm>
          <a:prstGeom prst="rect">
            <a:avLst/>
          </a:prstGeom>
          <a:blipFill dpi="0" rotWithShape="1">
            <a:blip r:embed="rId2">
              <a:duotone>
                <a:schemeClr val="accent1">
                  <a:shade val="45000"/>
                  <a:satMod val="135000"/>
                </a:schemeClr>
                <a:prstClr val="white"/>
              </a:duotone>
            </a:blip>
            <a:srcRect/>
            <a:tile tx="6350" ty="-10160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Tree>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42</TotalTime>
  <Words>498</Words>
  <Application>Microsoft Office PowerPoint</Application>
  <PresentationFormat>On-screen Show (4:3)</PresentationFormat>
  <Paragraphs>44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Tw Cen MT</vt:lpstr>
      <vt:lpstr>Tw Cen MT Condensed</vt:lpstr>
      <vt:lpstr>Wingdings 3</vt:lpstr>
      <vt:lpstr>Integral</vt:lpstr>
      <vt:lpstr>Used Cars Market Analysis in Egypt</vt:lpstr>
      <vt:lpstr>Introduction</vt:lpstr>
      <vt:lpstr>Research Objectives</vt:lpstr>
      <vt:lpstr>Hypotheses</vt:lpstr>
      <vt:lpstr>Car Brand Distribution</vt:lpstr>
      <vt:lpstr>Mileage vs Price</vt:lpstr>
      <vt:lpstr>Top Brands by Price</vt:lpstr>
      <vt:lpstr>Model Year vs Mileage</vt:lpstr>
      <vt:lpstr>Transmission Impact</vt:lpstr>
      <vt:lpstr>Methodology</vt:lpstr>
      <vt:lpstr>Top Listed Car Brands</vt:lpstr>
      <vt:lpstr>Color vs price</vt:lpstr>
      <vt:lpstr>Mileage vs. Average Price</vt:lpstr>
      <vt:lpstr>Average Price by Transmission Type</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Cars Market Analysis in Egypt</dc:title>
  <dc:subject/>
  <dc:creator>e</dc:creator>
  <cp:keywords/>
  <dc:description>generated using python-pptx</dc:description>
  <cp:lastModifiedBy>Moataz Azazy</cp:lastModifiedBy>
  <cp:revision>6</cp:revision>
  <dcterms:created xsi:type="dcterms:W3CDTF">2013-01-27T09:14:16Z</dcterms:created>
  <dcterms:modified xsi:type="dcterms:W3CDTF">2025-05-25T12:43:55Z</dcterms:modified>
  <cp:category/>
</cp:coreProperties>
</file>