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4" r:id="rId6"/>
    <p:sldId id="259" r:id="rId7"/>
    <p:sldId id="305" r:id="rId8"/>
    <p:sldId id="265" r:id="rId9"/>
    <p:sldId id="306" r:id="rId10"/>
    <p:sldId id="313" r:id="rId11"/>
    <p:sldId id="316" r:id="rId12"/>
    <p:sldId id="307" r:id="rId13"/>
    <p:sldId id="318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08" r:id="rId22"/>
    <p:sldId id="311" r:id="rId23"/>
    <p:sldId id="310" r:id="rId24"/>
    <p:sldId id="309" r:id="rId25"/>
    <p:sldId id="261" r:id="rId26"/>
    <p:sldId id="317" r:id="rId27"/>
    <p:sldId id="335" r:id="rId28"/>
    <p:sldId id="319" r:id="rId29"/>
    <p:sldId id="320" r:id="rId30"/>
    <p:sldId id="321" r:id="rId31"/>
    <p:sldId id="324" r:id="rId32"/>
    <p:sldId id="325" r:id="rId33"/>
    <p:sldId id="327" r:id="rId34"/>
    <p:sldId id="326" r:id="rId35"/>
    <p:sldId id="328" r:id="rId36"/>
    <p:sldId id="329" r:id="rId37"/>
    <p:sldId id="330" r:id="rId38"/>
    <p:sldId id="333" r:id="rId39"/>
    <p:sldId id="334" r:id="rId40"/>
  </p:sldIdLst>
  <p:sldSz cx="9144000" cy="5143500" type="screen16x9"/>
  <p:notesSz cx="6858000" cy="9144000"/>
  <p:embeddedFontLst>
    <p:embeddedFont>
      <p:font typeface="Abel" panose="02000506030000020004"/>
      <p:regular r:id="rId44"/>
    </p:embeddedFont>
    <p:embeddedFont>
      <p:font typeface="Montserrat" panose="00000500000000000000"/>
      <p:regular r:id="rId45"/>
    </p:embeddedFont>
    <p:embeddedFont>
      <p:font typeface="Rubik Medium"/>
      <p:regular r:id="rId46"/>
    </p:embeddedFont>
    <p:embeddedFont>
      <p:font typeface="Livvic"/>
      <p:regular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A489E7-10EE-4D10-AA3B-E6286E2E2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font" Target="fonts/font8.fntdata"/><Relationship Id="rId50" Type="http://schemas.openxmlformats.org/officeDocument/2006/relationships/font" Target="fonts/font7.fntdata"/><Relationship Id="rId5" Type="http://schemas.openxmlformats.org/officeDocument/2006/relationships/slide" Target="slides/slide2.xml"/><Relationship Id="rId49" Type="http://schemas.openxmlformats.org/officeDocument/2006/relationships/font" Target="fonts/font6.fntdata"/><Relationship Id="rId48" Type="http://schemas.openxmlformats.org/officeDocument/2006/relationships/font" Target="fonts/font5.fntdata"/><Relationship Id="rId47" Type="http://schemas.openxmlformats.org/officeDocument/2006/relationships/font" Target="fonts/font4.fntdata"/><Relationship Id="rId46" Type="http://schemas.openxmlformats.org/officeDocument/2006/relationships/font" Target="fonts/font3.fntdata"/><Relationship Id="rId45" Type="http://schemas.openxmlformats.org/officeDocument/2006/relationships/font" Target="fonts/font2.fntdata"/><Relationship Id="rId44" Type="http://schemas.openxmlformats.org/officeDocument/2006/relationships/font" Target="fonts/font1.fntdata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9afacedb7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9afacedb7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 panose="02000506030000020004"/>
              <a:buNone/>
              <a:defRPr sz="330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●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○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■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●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○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■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●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○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 panose="00000500000000000000"/>
              <a:buChar char="■"/>
              <a:defRPr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985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does random forest work?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34427" y="1508994"/>
            <a:ext cx="5475145" cy="2753700"/>
          </a:xfrm>
        </p:spPr>
        <p:txBody>
          <a:bodyPr/>
          <a:lstStyle/>
          <a:p>
            <a:r>
              <a:rPr lang="en-US" dirty="0"/>
              <a:t>Step 1: Create a Bootstrapped Data Set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Step 2: Creating Decision Trees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Step 3: Go back to Step 1 and Repeat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Step 4: Predicting the outcome of a new data point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Step 5: Evaluate the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random forest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27100" y="1221400"/>
            <a:ext cx="6101952" cy="27537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Bootstrapping is an estimation method used to make predictions on a data set by re-sampling it. To create a bootstrapped data set, we must randomly select samples from the original data set. 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A point to note here is that we can select the same sample more than once.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2274" y="554248"/>
            <a:ext cx="5539451" cy="431400"/>
          </a:xfrm>
        </p:spPr>
        <p:txBody>
          <a:bodyPr/>
          <a:lstStyle/>
          <a:p>
            <a:r>
              <a:rPr lang="en-US" dirty="0"/>
              <a:t>Step 1: create a bootstrapped data set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5626" y="1194900"/>
            <a:ext cx="3238373" cy="2753700"/>
          </a:xfrm>
        </p:spPr>
        <p:txBody>
          <a:bodyPr/>
          <a:lstStyle/>
          <a:p>
            <a:r>
              <a:rPr lang="en-US" dirty="0"/>
              <a:t>Building a Decision Tree by using the bootstrapped data set created in the previous step. </a:t>
            </a:r>
            <a:endParaRPr lang="en-US" dirty="0"/>
          </a:p>
          <a:p>
            <a:r>
              <a:rPr lang="en-US" dirty="0"/>
              <a:t>Since we’re making a Random Forest, we will not consider the entire data set that we created, instead we’ll only use a random subset of features at each step.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creating decision trees</a:t>
            </a:r>
            <a:endParaRPr lang="en-US" dirty="0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0002" y="1494842"/>
            <a:ext cx="3905338" cy="23715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7260" y="1194899"/>
            <a:ext cx="3826845" cy="2753700"/>
          </a:xfrm>
        </p:spPr>
        <p:txBody>
          <a:bodyPr/>
          <a:lstStyle/>
          <a:p>
            <a:r>
              <a:rPr lang="en-US" dirty="0"/>
              <a:t>Creating more decision trees by considering a subset of random predictor variables (features) at each step.</a:t>
            </a:r>
            <a:endParaRPr lang="en-US" dirty="0"/>
          </a:p>
          <a:p>
            <a:r>
              <a:rPr lang="en-US" dirty="0"/>
              <a:t>To do this, go back to step 1, create a new bootstrapped data set and then build a Decision Tree by considering only a subset of features at each step.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7023" y="539500"/>
            <a:ext cx="5509954" cy="4314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Step 3: Go back to Step 1 and Repeat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753" y="1342243"/>
            <a:ext cx="4142833" cy="24590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1609" y="1423218"/>
            <a:ext cx="7004020" cy="1861703"/>
          </a:xfrm>
        </p:spPr>
        <p:txBody>
          <a:bodyPr/>
          <a:lstStyle/>
          <a:p>
            <a:pPr marL="152400" indent="0">
              <a:buNone/>
            </a:pPr>
            <a:endParaRPr lang="en-US" dirty="0"/>
          </a:p>
          <a:p>
            <a:pPr marL="152400" indent="0" algn="just">
              <a:buNone/>
            </a:pPr>
            <a:r>
              <a:rPr lang="en-US" dirty="0"/>
              <a:t>This iteration is performed 100’s of times</a:t>
            </a:r>
            <a:endParaRPr lang="en-US" dirty="0"/>
          </a:p>
          <a:p>
            <a:pPr marL="152400" indent="0" algn="just">
              <a:buNone/>
            </a:pPr>
            <a:endParaRPr lang="en-US" dirty="0"/>
          </a:p>
          <a:p>
            <a:pPr marL="152400" indent="0" algn="just">
              <a:buNone/>
            </a:pPr>
            <a:r>
              <a:rPr lang="en-US" dirty="0"/>
              <a:t>Having such a variety of Decision Trees in a Random Forest is what makes it more effective than an individual Decision Tree created using all the features and the whole data set.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7023" y="539500"/>
            <a:ext cx="5509954" cy="4314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Step 3: Go back to Step 1 and Repeat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69990" y="1454710"/>
            <a:ext cx="7004020" cy="1905948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We run this data down the other decision trees and keep a track of the class predicted by each tree. After running the data down all the trees in the Random Forest, we check which class got the majority votes.</a:t>
            </a:r>
            <a:endParaRPr lang="en-US" dirty="0"/>
          </a:p>
          <a:p>
            <a:pPr marL="152400" indent="0">
              <a:buNone/>
            </a:pPr>
            <a:r>
              <a:rPr lang="en-US" dirty="0"/>
              <a:t>(aggregation)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8511" y="576371"/>
            <a:ext cx="7326977" cy="4314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Step 4: Predicting the outcome of a new data point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69990" y="1452717"/>
            <a:ext cx="7004020" cy="1308638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Eventually, we can measure the accuracy of a Random Forest by the proportion of Out-Of-Bag(OOB) samples that are correctly classified.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8511" y="576371"/>
            <a:ext cx="7326977" cy="4314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Step 5: Evaluate the Model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985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 VS </a:t>
            </a:r>
            <a:br>
              <a:rPr lang="en-GB" dirty="0"/>
            </a:br>
            <a:r>
              <a:rPr lang="en-GB" dirty="0"/>
              <a:t>Decision Tree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CLASSIFICATION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039555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GB" dirty="0"/>
              <a:t>lassificaton and its algorithms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 lang="en-GB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RANDOM FOREST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General definition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Bagging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 lang="en-GB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3389032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DOES RANDOM FOREST WORK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The steps of implementing this algorithm </a:t>
            </a:r>
            <a:endParaRPr lang="en-GB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endParaRPr lang="en-GB"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61924" y="1470499"/>
            <a:ext cx="3424876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VS DECISION TREE</a:t>
            </a:r>
            <a:endParaRPr lang="en-US"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Overfitting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Why “Random”</a:t>
            </a:r>
            <a:endParaRPr lang="en-GB"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</a:t>
            </a:r>
            <a:endParaRPr lang="en-GB"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261926" y="2591424"/>
            <a:ext cx="711172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CODE</a:t>
            </a:r>
            <a:endParaRPr lang="en-US"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Using Iris dataset to apply random forest algorithm</a:t>
            </a:r>
            <a:endParaRPr lang="en-GB"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</a:t>
            </a:r>
            <a:endParaRPr lang="en-GB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</a:t>
            </a:r>
            <a:endParaRPr lang="en-GB"/>
          </a:p>
        </p:txBody>
      </p:sp>
      <p:sp>
        <p:nvSpPr>
          <p:cNvPr id="22" name="Google Shape;353;p31"/>
          <p:cNvSpPr txBox="1"/>
          <p:nvPr/>
        </p:nvSpPr>
        <p:spPr>
          <a:xfrm>
            <a:off x="5259470" y="3908943"/>
            <a:ext cx="1259317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1800" b="0" i="0" u="none" strike="noStrike" cap="none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indent="0"/>
            <a:r>
              <a:rPr lang="en-US" dirty="0"/>
              <a:t>OUR TEAM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311" y="816819"/>
            <a:ext cx="5173378" cy="4055548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996975" y="251908"/>
            <a:ext cx="5150100" cy="431400"/>
          </a:xfrm>
        </p:spPr>
        <p:txBody>
          <a:bodyPr/>
          <a:lstStyle/>
          <a:p>
            <a:r>
              <a:rPr lang="en-US" dirty="0"/>
              <a:t>Decision Tree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50" y="1533832"/>
            <a:ext cx="8473299" cy="2454431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96950" y="539500"/>
            <a:ext cx="5150100" cy="431400"/>
          </a:xfrm>
        </p:spPr>
        <p:txBody>
          <a:bodyPr/>
          <a:lstStyle/>
          <a:p>
            <a:r>
              <a:rPr lang="en-US" dirty="0"/>
              <a:t>Random Forest VS Decision Tree</a:t>
            </a:r>
            <a:endParaRPr lang="en-US" dirty="0"/>
          </a:p>
        </p:txBody>
      </p: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091380" y="1210803"/>
          <a:ext cx="6961240" cy="3484880"/>
        </p:xfrm>
        <a:graphic>
          <a:graphicData uri="http://schemas.openxmlformats.org/drawingml/2006/table">
            <a:tbl>
              <a:tblPr firstRow="1" bandRow="1">
                <a:tableStyleId>{F0A489E7-10EE-4D10-AA3B-E6286E2E2A65}</a:tableStyleId>
              </a:tblPr>
              <a:tblGrid>
                <a:gridCol w="3480620"/>
                <a:gridCol w="34806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Decision Tree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A decision tree is a tree-like model of decisions along with possible outcomes in a diagram.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A classification algorithm consisting of many decision trees combined to get a more accurate result as compared to a single tree.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There is always a scope for </a:t>
                      </a:r>
                      <a:r>
                        <a:rPr lang="en-US" b="1" dirty="0">
                          <a:solidFill>
                            <a:schemeClr val="accent3"/>
                          </a:solidFill>
                          <a:effectLst/>
                        </a:rPr>
                        <a:t>overfitting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, caused due to the presence of variance.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Random forest algorithm avoids and prevents </a:t>
                      </a:r>
                      <a:r>
                        <a:rPr lang="en-US" b="1" dirty="0">
                          <a:solidFill>
                            <a:schemeClr val="accent3"/>
                          </a:solidFill>
                          <a:effectLst/>
                        </a:rPr>
                        <a:t>overfitting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 by using multiple trees.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  <a:effectLst/>
                        </a:rPr>
                        <a:t>The results are not accurate.</a:t>
                      </a:r>
                      <a:endParaRPr lang="en-US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This gives accurate and precise results.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Decision trees require low computation, thus reducing time to implement and carrying low accuracy.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</a:rPr>
                        <a:t>This consumes more computation. The process of generation and analyzing is time-consuming. </a:t>
                      </a:r>
                      <a:endParaRPr lang="en-US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effectLst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It is easy to visualize. The only task is to fit the decision tree model.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2860" marR="2286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effectLst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This has complex visualization as it determines the pattern behind the data.</a:t>
                      </a:r>
                      <a:endParaRPr lang="en-US" sz="1400" b="0" i="0" u="none" strike="noStrike" cap="none" dirty="0">
                        <a:solidFill>
                          <a:schemeClr val="accent3"/>
                        </a:solidFill>
                        <a:effectLst/>
                        <a:latin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22860" marR="22860" marT="22860" marB="228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4624775" y="1519959"/>
            <a:ext cx="3294600" cy="2103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It occurs when a statistical model fits exactly against its training data.</a:t>
            </a:r>
            <a:endParaRPr lang="en-US" dirty="0"/>
          </a:p>
          <a:p>
            <a:pPr marL="285750" indent="-285750"/>
            <a:r>
              <a:rPr lang="en-US" dirty="0"/>
              <a:t>It negatively influences the performance of the model on new data.</a:t>
            </a:r>
            <a:endParaRPr lang="en-US"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</a:t>
            </a:r>
            <a:endParaRPr dirty="0"/>
          </a:p>
        </p:txBody>
      </p:sp>
      <p:pic>
        <p:nvPicPr>
          <p:cNvPr id="3" name="Picture 2" descr="A picture containing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625" y="1348390"/>
            <a:ext cx="2680247" cy="29377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6048727" y="1643072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1006900" y="1622318"/>
            <a:ext cx="4081294" cy="2564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Bootstrap ensures that we don’t use the same data for every tree.</a:t>
            </a:r>
            <a:br>
              <a:rPr lang="en-US" sz="1600" dirty="0"/>
            </a:b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 dirty="0"/>
              <a:t>Random feature selection helps to reduce the correlation between the trees.</a:t>
            </a:r>
            <a:endParaRPr sz="1600" dirty="0"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“Random”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985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154" y="224586"/>
            <a:ext cx="8443692" cy="46943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low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775" y="437965"/>
            <a:ext cx="8428450" cy="42675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33" y="167431"/>
            <a:ext cx="8458933" cy="480863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69" y="0"/>
            <a:ext cx="818686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CLASSIFICATION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206" y="895204"/>
            <a:ext cx="8405588" cy="335309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dirty="0"/>
              <a:t>Improve our model</a:t>
            </a:r>
            <a:endParaRPr lang="en-US" sz="7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26" y="849481"/>
            <a:ext cx="8390347" cy="34445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33" y="841860"/>
            <a:ext cx="8458933" cy="345978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68" y="1907381"/>
            <a:ext cx="3698100" cy="22580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rcRect b="28788"/>
          <a:stretch>
            <a:fillRect/>
          </a:stretch>
        </p:blipFill>
        <p:spPr>
          <a:xfrm>
            <a:off x="429260" y="508635"/>
            <a:ext cx="8443595" cy="41255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344" y="403672"/>
            <a:ext cx="8451312" cy="43361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4"/>
          <p:cNvSpPr txBox="1">
            <a:spLocks noGrp="1"/>
          </p:cNvSpPr>
          <p:nvPr>
            <p:ph type="title"/>
          </p:nvPr>
        </p:nvSpPr>
        <p:spPr>
          <a:xfrm>
            <a:off x="1996950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OUR TEAM</a:t>
            </a:r>
            <a:endParaRPr sz="3600" dirty="0"/>
          </a:p>
        </p:txBody>
      </p:sp>
      <p:sp>
        <p:nvSpPr>
          <p:cNvPr id="834" name="Google Shape;834;p54"/>
          <p:cNvSpPr txBox="1">
            <a:spLocks noGrp="1"/>
          </p:cNvSpPr>
          <p:nvPr>
            <p:ph type="subTitle" idx="1"/>
          </p:nvPr>
        </p:nvSpPr>
        <p:spPr>
          <a:xfrm>
            <a:off x="3337143" y="1918096"/>
            <a:ext cx="246971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3"/>
                </a:solidFill>
              </a:rPr>
              <a:t>Almoataz El-Naggar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838" name="Google Shape;838;p54"/>
          <p:cNvSpPr txBox="1">
            <a:spLocks noGrp="1"/>
          </p:cNvSpPr>
          <p:nvPr>
            <p:ph type="subTitle" idx="3"/>
          </p:nvPr>
        </p:nvSpPr>
        <p:spPr>
          <a:xfrm>
            <a:off x="727515" y="1911527"/>
            <a:ext cx="1709197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</a:rPr>
              <a:t>Z</a:t>
            </a:r>
            <a:r>
              <a:rPr lang="en-GB" sz="2400" dirty="0">
                <a:solidFill>
                  <a:schemeClr val="accent3"/>
                </a:solidFill>
              </a:rPr>
              <a:t>ainab Sabry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839" name="Google Shape;839;p54"/>
          <p:cNvSpPr txBox="1">
            <a:spLocks noGrp="1"/>
          </p:cNvSpPr>
          <p:nvPr>
            <p:ph type="subTitle" idx="5"/>
          </p:nvPr>
        </p:nvSpPr>
        <p:spPr>
          <a:xfrm>
            <a:off x="3936728" y="3196432"/>
            <a:ext cx="1270542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3"/>
                </a:solidFill>
              </a:rPr>
              <a:t>Baraa Ali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841" name="Google Shape;841;p54"/>
          <p:cNvSpPr txBox="1">
            <a:spLocks noGrp="1"/>
          </p:cNvSpPr>
          <p:nvPr>
            <p:ph type="subTitle" idx="7"/>
          </p:nvPr>
        </p:nvSpPr>
        <p:spPr>
          <a:xfrm>
            <a:off x="6707287" y="1904958"/>
            <a:ext cx="1227346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3"/>
                </a:solidFill>
              </a:rPr>
              <a:t>Sara Glal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23" name="Google Shape;841;p54"/>
          <p:cNvSpPr txBox="1"/>
          <p:nvPr/>
        </p:nvSpPr>
        <p:spPr>
          <a:xfrm>
            <a:off x="727515" y="3211554"/>
            <a:ext cx="1647309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1800" b="0" i="0" u="none" strike="noStrike" cap="none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indent="0" algn="ctr"/>
            <a:r>
              <a:rPr lang="en-US" sz="2400" dirty="0">
                <a:solidFill>
                  <a:schemeClr val="accent3"/>
                </a:solidFill>
              </a:rPr>
              <a:t>Nada Yasser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4" name="Google Shape;841;p54"/>
          <p:cNvSpPr txBox="1"/>
          <p:nvPr/>
        </p:nvSpPr>
        <p:spPr>
          <a:xfrm>
            <a:off x="6334889" y="3196432"/>
            <a:ext cx="1972141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1800" b="0" i="0" u="none" strike="noStrike" cap="none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 panose="00000500000000000000"/>
              <a:buNone/>
              <a:defRPr sz="2100" b="0" i="0" u="none" strike="noStrike" cap="none">
                <a:solidFill>
                  <a:schemeClr val="accent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indent="0" algn="ctr"/>
            <a:r>
              <a:rPr lang="en-US" sz="2400" dirty="0" err="1">
                <a:solidFill>
                  <a:schemeClr val="accent3"/>
                </a:solidFill>
              </a:rPr>
              <a:t>Yasmina</a:t>
            </a:r>
            <a:r>
              <a:rPr lang="en-US" sz="2400" dirty="0">
                <a:solidFill>
                  <a:schemeClr val="accent3"/>
                </a:solidFill>
              </a:rPr>
              <a:t> Nosier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>
            <a:spLocks noGrp="1"/>
          </p:cNvSpPr>
          <p:nvPr>
            <p:ph type="ctrTitle"/>
          </p:nvPr>
        </p:nvSpPr>
        <p:spPr>
          <a:xfrm>
            <a:off x="2655809" y="1628100"/>
            <a:ext cx="3832381" cy="18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THANKS!</a:t>
            </a:r>
            <a:endParaRPr dirty="0"/>
          </a:p>
        </p:txBody>
      </p:sp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 YOU HAVE ANY QUESTION?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Classification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338610" y="1402735"/>
            <a:ext cx="2946900" cy="2868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is the method of predicting the class of a given input data point. Classification problems are common in machine learning, and they fall under the </a:t>
            </a:r>
            <a:r>
              <a:rPr lang="en-US" b="1" dirty="0"/>
              <a:t>Supervised learning method.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152400" indent="0" algn="just">
              <a:buNone/>
            </a:pPr>
            <a:r>
              <a:rPr lang="en-US" dirty="0"/>
              <a:t>Under classification we have 2 types: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Binary Classification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Multi-Class Classification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5631059" y="3727002"/>
            <a:ext cx="19986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Binary classification</a:t>
            </a:r>
            <a:endParaRPr sz="1600" b="1" dirty="0">
              <a:solidFill>
                <a:schemeClr val="accent5"/>
              </a:solidFill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pic>
        <p:nvPicPr>
          <p:cNvPr id="3" name="Picture 2" descr="A picture containing shap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175" y="1540538"/>
            <a:ext cx="3050368" cy="2062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Classification Algorithms</a:t>
            </a:r>
            <a:endParaRPr dirty="0"/>
          </a:p>
        </p:txBody>
      </p:sp>
      <p:grpSp>
        <p:nvGrpSpPr>
          <p:cNvPr id="29" name="Google Shape;7970;p65"/>
          <p:cNvGrpSpPr/>
          <p:nvPr/>
        </p:nvGrpSpPr>
        <p:grpSpPr>
          <a:xfrm>
            <a:off x="1251530" y="1194642"/>
            <a:ext cx="6685177" cy="3597903"/>
            <a:chOff x="889649" y="3642869"/>
            <a:chExt cx="1150562" cy="628426"/>
          </a:xfrm>
          <a:noFill/>
        </p:grpSpPr>
        <p:sp>
          <p:nvSpPr>
            <p:cNvPr id="30" name="Google Shape;7971;p65"/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31" name="Google Shape;7972;p65"/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32" name="Google Shape;7973;p65"/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Montserrat" panose="00000500000000000000"/>
                </a:rPr>
                <a:t>Decision Tree</a:t>
              </a:r>
              <a:endParaRPr lang="en-US" sz="1200" dirty="0">
                <a:solidFill>
                  <a:schemeClr val="accent3"/>
                </a:solidFill>
                <a:latin typeface="Montserrat" panose="00000500000000000000"/>
              </a:endParaRPr>
            </a:p>
          </p:txBody>
        </p:sp>
        <p:sp>
          <p:nvSpPr>
            <p:cNvPr id="33" name="Google Shape;7974;p65"/>
            <p:cNvSpPr/>
            <p:nvPr/>
          </p:nvSpPr>
          <p:spPr>
            <a:xfrm flipV="1">
              <a:off x="1232803" y="3961209"/>
              <a:ext cx="91725" cy="9236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36" name="Google Shape;7977;p65"/>
            <p:cNvSpPr/>
            <p:nvPr/>
          </p:nvSpPr>
          <p:spPr>
            <a:xfrm>
              <a:off x="922016" y="3970445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37" name="Google Shape;7978;p65"/>
            <p:cNvSpPr/>
            <p:nvPr/>
          </p:nvSpPr>
          <p:spPr>
            <a:xfrm>
              <a:off x="1068882" y="392581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Montserrat" panose="00000500000000000000"/>
                </a:rPr>
                <a:t>Naive Bayes</a:t>
              </a:r>
              <a:endParaRPr lang="en-US" sz="1200" dirty="0">
                <a:solidFill>
                  <a:schemeClr val="accent3"/>
                </a:solidFill>
                <a:latin typeface="Montserrat" panose="00000500000000000000"/>
              </a:endParaRPr>
            </a:p>
          </p:txBody>
        </p:sp>
        <p:sp>
          <p:nvSpPr>
            <p:cNvPr id="39" name="Google Shape;7980;p65"/>
            <p:cNvSpPr/>
            <p:nvPr/>
          </p:nvSpPr>
          <p:spPr>
            <a:xfrm flipV="1">
              <a:off x="1603156" y="3952581"/>
              <a:ext cx="84059" cy="862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40" name="Google Shape;7981;p65"/>
            <p:cNvSpPr/>
            <p:nvPr/>
          </p:nvSpPr>
          <p:spPr>
            <a:xfrm>
              <a:off x="1853888" y="3960491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43" name="Google Shape;7984;p65"/>
            <p:cNvSpPr/>
            <p:nvPr/>
          </p:nvSpPr>
          <p:spPr>
            <a:xfrm>
              <a:off x="1688713" y="3912833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Montserrat" panose="00000500000000000000"/>
                </a:rPr>
                <a:t>K Nearest Neighbor (KNN</a:t>
              </a:r>
              <a:r>
                <a:rPr lang="en-US" sz="1200" b="0" i="0" strike="noStrike" dirty="0">
                  <a:solidFill>
                    <a:schemeClr val="accent3"/>
                  </a:solidFill>
                  <a:effectLst/>
                  <a:latin typeface="Open Sans" panose="020B0606030504020204" pitchFamily="34" charset="0"/>
                </a:rPr>
                <a:t>)</a:t>
              </a:r>
              <a:endParaRPr lang="en-US" sz="1200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5" name="Google Shape;7986;p65"/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46" name="Google Shape;7987;p65"/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47" name="Google Shape;7988;p65"/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48" name="Google Shape;7989;p65"/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Montserrat" panose="00000500000000000000"/>
                  <a:sym typeface="Montserrat" panose="00000500000000000000"/>
                </a:rPr>
                <a:t>Support Vector Machine</a:t>
              </a:r>
              <a:endParaRPr lang="en-US" sz="1200" dirty="0">
                <a:solidFill>
                  <a:schemeClr val="accent3"/>
                </a:solidFill>
                <a:latin typeface="Montserrat" panose="00000500000000000000"/>
                <a:sym typeface="Montserrat" panose="00000500000000000000"/>
              </a:endParaRPr>
            </a:p>
          </p:txBody>
        </p:sp>
        <p:sp>
          <p:nvSpPr>
            <p:cNvPr id="49" name="Google Shape;7990;p65"/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50" name="Google Shape;7991;p65"/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51" name="Google Shape;7992;p65"/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  <a:latin typeface="Montserrat" panose="00000500000000000000"/>
                </a:rPr>
                <a:t>Random Forest</a:t>
              </a:r>
              <a:endParaRPr lang="en-US" sz="1200" dirty="0">
                <a:solidFill>
                  <a:schemeClr val="accent3"/>
                </a:solidFill>
                <a:latin typeface="Montserrat" panose="00000500000000000000"/>
              </a:endParaRPr>
            </a:p>
          </p:txBody>
        </p:sp>
        <p:sp>
          <p:nvSpPr>
            <p:cNvPr id="52" name="Google Shape;7993;p65"/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accent3"/>
                </a:solidFill>
              </a:endParaRPr>
            </a:p>
          </p:txBody>
        </p:sp>
        <p:sp>
          <p:nvSpPr>
            <p:cNvPr id="53" name="Google Shape;7994;p65"/>
            <p:cNvSpPr/>
            <p:nvPr/>
          </p:nvSpPr>
          <p:spPr>
            <a:xfrm>
              <a:off x="1862440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54" name="Google Shape;7995;p65"/>
            <p:cNvSpPr/>
            <p:nvPr/>
          </p:nvSpPr>
          <p:spPr>
            <a:xfrm>
              <a:off x="1691140" y="3642869"/>
              <a:ext cx="17130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buFont typeface="Arial" panose="020B0604020202020204"/>
                <a:buNone/>
              </a:pPr>
              <a:r>
                <a:rPr lang="en-US" sz="1200" dirty="0">
                  <a:solidFill>
                    <a:schemeClr val="accent3"/>
                  </a:solidFill>
                  <a:latin typeface="Montserrat" panose="00000500000000000000"/>
                </a:rPr>
                <a:t>Logistic regression</a:t>
              </a:r>
              <a:endParaRPr sz="1200" dirty="0">
                <a:solidFill>
                  <a:schemeClr val="accent3"/>
                </a:solidFill>
                <a:latin typeface="Montserrat" panose="00000500000000000000"/>
              </a:endParaRPr>
            </a:p>
          </p:txBody>
        </p:sp>
        <p:grpSp>
          <p:nvGrpSpPr>
            <p:cNvPr id="55" name="Google Shape;7996;p65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  <a:grpFill/>
          </p:grpSpPr>
          <p:sp>
            <p:nvSpPr>
              <p:cNvPr id="70" name="Google Shape;7997;p65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1" name="Google Shape;7998;p65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" name="Google Shape;7999;p65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3" name="Google Shape;8000;p65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4" name="Google Shape;8001;p65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5" name="Google Shape;8002;p65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Google Shape;8003;p65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7" name="Google Shape;8004;p65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8" name="Google Shape;8005;p65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9" name="Google Shape;8006;p65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0" name="Google Shape;8007;p65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1" name="Google Shape;8008;p65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2" name="Google Shape;8009;p65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3" name="Google Shape;8010;p65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4" name="Google Shape;8011;p65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5" name="Google Shape;8012;p65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6" name="Google Shape;8013;p65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7" name="Google Shape;8014;p65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8" name="Google Shape;8015;p65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9" name="Google Shape;8016;p65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grpFill/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6" name="Google Shape;8017;p65"/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57" name="Google Shape;8018;p65"/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59" name="Google Shape;8020;p65"/>
            <p:cNvSpPr/>
            <p:nvPr/>
          </p:nvSpPr>
          <p:spPr>
            <a:xfrm>
              <a:off x="899462" y="3961281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62" name="Google Shape;8023;p65"/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63" name="Google Shape;8024;p65"/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64" name="Google Shape;8025;p65"/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65" name="Google Shape;8026;p65"/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66" name="Google Shape;8027;p65"/>
            <p:cNvSpPr/>
            <p:nvPr/>
          </p:nvSpPr>
          <p:spPr>
            <a:xfrm>
              <a:off x="2015674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67" name="Google Shape;8028;p65"/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/>
                </a:solidFill>
              </a:endParaRPr>
            </a:p>
          </p:txBody>
        </p:sp>
        <p:sp>
          <p:nvSpPr>
            <p:cNvPr id="68" name="Google Shape;8029;p65"/>
            <p:cNvSpPr/>
            <p:nvPr/>
          </p:nvSpPr>
          <p:spPr>
            <a:xfrm>
              <a:off x="1993406" y="395403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Random Forest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5650" y="1416750"/>
            <a:ext cx="7689900" cy="2572688"/>
          </a:xfrm>
        </p:spPr>
        <p:txBody>
          <a:bodyPr/>
          <a:lstStyle/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Open Sans" panose="020B0606030504020204" pitchFamily="34" charset="0"/>
              </a:rPr>
              <a:t>Random forest algorithm is a supervised classification and regression algorithm. 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</a:rPr>
              <a:t>It’s built from a collection of 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Decision Trees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, trained with the </a:t>
            </a:r>
            <a:r>
              <a:rPr lang="en-US" sz="1800" b="1" i="0" dirty="0">
                <a:effectLst/>
                <a:latin typeface="Open Sans" panose="020B0606030504020204" pitchFamily="34" charset="0"/>
              </a:rPr>
              <a:t>bagging method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.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</a:rPr>
              <a:t>T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he higher the number of trees, the greater is the accuracy of the results.</a:t>
            </a:r>
            <a:endParaRPr lang="en-US" sz="1800" b="0" i="0" dirty="0">
              <a:effectLst/>
              <a:latin typeface="Open Sans" panose="020B0606030504020204" pitchFamily="34" charset="0"/>
            </a:endParaRPr>
          </a:p>
          <a:p>
            <a:pPr marL="425450" indent="-285750" algn="just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67725" y="1928812"/>
            <a:ext cx="3294600" cy="1932131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It is used to reduce the variation in the predictions by combining the result of multiple Decision trees on different samples of the data set.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US" dirty="0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0" y="1578769"/>
            <a:ext cx="4848450" cy="2739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262715" y="794513"/>
            <a:ext cx="8523363" cy="4113794"/>
            <a:chOff x="262715" y="794513"/>
            <a:chExt cx="8523363" cy="4113794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90275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0678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271988" y="53020"/>
              <a:ext cx="1769178" cy="325900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88" name="Google Shape;688;p50"/>
            <p:cNvCxnSpPr/>
            <p:nvPr/>
          </p:nvCxnSpPr>
          <p:spPr>
            <a:xfrm>
              <a:off x="457273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98933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15449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682;p50"/>
            <p:cNvSpPr/>
            <p:nvPr/>
          </p:nvSpPr>
          <p:spPr>
            <a:xfrm rot="5400000">
              <a:off x="1112440" y="-55212"/>
              <a:ext cx="1769178" cy="3468627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82;p50"/>
            <p:cNvSpPr/>
            <p:nvPr/>
          </p:nvSpPr>
          <p:spPr>
            <a:xfrm rot="5400000">
              <a:off x="3681061" y="2488828"/>
              <a:ext cx="1769178" cy="3069780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50" y="20340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BAGGING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318707" y="1089826"/>
            <a:ext cx="3368390" cy="134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Bootstrapping:</a:t>
            </a:r>
            <a:endParaRPr lang="en-GB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It is used to create diverse samples. This resampling method generates different subsets of the training dataset by selecting data points at random and with replacement.</a:t>
            </a:r>
            <a:endParaRPr sz="1200" dirty="0"/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1004329" y="822897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Step 1</a:t>
            </a:r>
            <a:endParaRPr sz="1800" dirty="0">
              <a:solidFill>
                <a:schemeClr val="accent5"/>
              </a:solidFill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161645" y="852029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Step 3</a:t>
            </a:r>
            <a:endParaRPr sz="1800" dirty="0">
              <a:solidFill>
                <a:schemeClr val="accent5"/>
              </a:solidFill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sp>
        <p:nvSpPr>
          <p:cNvPr id="698" name="Google Shape;698;p50"/>
          <p:cNvSpPr txBox="1">
            <a:spLocks noGrp="1"/>
          </p:cNvSpPr>
          <p:nvPr>
            <p:ph type="subTitle" idx="4294967295"/>
          </p:nvPr>
        </p:nvSpPr>
        <p:spPr>
          <a:xfrm>
            <a:off x="5479595" y="1067845"/>
            <a:ext cx="3349800" cy="15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Aggregation:</a:t>
            </a:r>
            <a:endParaRPr lang="en-GB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Finally, an average or a majority of the predictions are taken to compute a more accurate estimate. For classification problems, the class with the highest majority of votes is accepted; this is known as hard voting or majority voting.</a:t>
            </a:r>
            <a:endParaRPr b="1" dirty="0"/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3251264" y="3565545"/>
            <a:ext cx="2654709" cy="132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</a:t>
            </a:r>
            <a:r>
              <a:rPr lang="en-GB" b="1" dirty="0"/>
              <a:t>arallel Trianing:</a:t>
            </a:r>
            <a:endParaRPr lang="en-GB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These bootstrap samples are then trained independently and in parallel with each other.</a:t>
            </a:r>
            <a:endParaRPr sz="1200" dirty="0"/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3585919" y="3206145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rPr>
              <a:t>Step 2</a:t>
            </a:r>
            <a:endParaRPr sz="1800" dirty="0">
              <a:solidFill>
                <a:schemeClr val="accent5"/>
              </a:solidFill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4904</Words>
  <Application>WPS Presentation</Application>
  <PresentationFormat>On-screen Show (16:9)</PresentationFormat>
  <Paragraphs>219</Paragraphs>
  <Slides>37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SimSun</vt:lpstr>
      <vt:lpstr>Wingdings</vt:lpstr>
      <vt:lpstr>Arial</vt:lpstr>
      <vt:lpstr>Abel</vt:lpstr>
      <vt:lpstr>Montserrat</vt:lpstr>
      <vt:lpstr>Rubik Medium</vt:lpstr>
      <vt:lpstr>Livvic</vt:lpstr>
      <vt:lpstr>Roboto Condensed Light</vt:lpstr>
      <vt:lpstr>Open Sans</vt:lpstr>
      <vt:lpstr>Microsoft YaHei</vt:lpstr>
      <vt:lpstr>Arial Unicode MS</vt:lpstr>
      <vt:lpstr>Custal Project Proposal by Slidesgo</vt:lpstr>
      <vt:lpstr>Random Forest</vt:lpstr>
      <vt:lpstr>6.</vt:lpstr>
      <vt:lpstr>1</vt:lpstr>
      <vt:lpstr>Classification</vt:lpstr>
      <vt:lpstr>Classification Algorithms</vt:lpstr>
      <vt:lpstr>2</vt:lpstr>
      <vt:lpstr>Random Forest</vt:lpstr>
      <vt:lpstr>BAGGING</vt:lpstr>
      <vt:lpstr>BAGGING</vt:lpstr>
      <vt:lpstr>PowerPoint 演示文稿</vt:lpstr>
      <vt:lpstr>3</vt:lpstr>
      <vt:lpstr>Creating a random forest</vt:lpstr>
      <vt:lpstr>Step 1: create a bootstrapped data set </vt:lpstr>
      <vt:lpstr>Step2: creating decision trees</vt:lpstr>
      <vt:lpstr>Step 3: Go back to Step 1 and Repeat</vt:lpstr>
      <vt:lpstr>Step 3: Go back to Step 1 and Repeat</vt:lpstr>
      <vt:lpstr>Step 4: Predicting the outcome of a new data point</vt:lpstr>
      <vt:lpstr>Step 5: Evaluate the Model</vt:lpstr>
      <vt:lpstr>4</vt:lpstr>
      <vt:lpstr>Decision Tree</vt:lpstr>
      <vt:lpstr>Random Forest</vt:lpstr>
      <vt:lpstr>Random Forest VS Decision Tree</vt:lpstr>
      <vt:lpstr>OVERFITTING</vt:lpstr>
      <vt:lpstr>WHY “Random”</vt:lpstr>
      <vt:lpstr>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Improve our model</vt:lpstr>
      <vt:lpstr>PowerPoint 演示文稿</vt:lpstr>
      <vt:lpstr>PowerPoint 演示文稿</vt:lpstr>
      <vt:lpstr>PowerPoint 演示文稿</vt:lpstr>
      <vt:lpstr>PowerPoint 演示文稿</vt:lpstr>
      <vt:lpstr>OUR TEAM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/>
  <cp:lastModifiedBy>zezoo</cp:lastModifiedBy>
  <cp:revision>25</cp:revision>
  <dcterms:created xsi:type="dcterms:W3CDTF">2022-05-31T06:09:47Z</dcterms:created>
  <dcterms:modified xsi:type="dcterms:W3CDTF">2022-06-01T03:36:11Z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8FBD81F29CC1441D827EBCE659D41B7E</vt:lpwstr>
  </property>
  <property fmtid="{D5CDD505-2E9C-101B-9397-08002B2CF9AE}" pid="3" name="KSOProductBuildVer">
    <vt:lpwstr>1033-11.2.0.11130</vt:lpwstr>
  </property>
</Properties>
</file>