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87" r:id="rId7"/>
    <p:sldId id="288" r:id="rId8"/>
    <p:sldId id="289" r:id="rId9"/>
    <p:sldId id="261" r:id="rId10"/>
    <p:sldId id="286" r:id="rId11"/>
    <p:sldId id="291" r:id="rId12"/>
    <p:sldId id="292" r:id="rId13"/>
    <p:sldId id="294" r:id="rId14"/>
    <p:sldId id="295" r:id="rId15"/>
    <p:sldId id="290" r:id="rId16"/>
    <p:sldId id="297" r:id="rId17"/>
    <p:sldId id="293" r:id="rId18"/>
    <p:sldId id="296" r:id="rId19"/>
    <p:sldId id="298" r:id="rId20"/>
    <p:sldId id="299"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75" d="100"/>
          <a:sy n="75" d="100"/>
        </p:scale>
        <p:origin x="254" y="21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6/12/2023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04800" y="2299476"/>
            <a:ext cx="11582400" cy="1243584"/>
          </a:xfrm>
        </p:spPr>
        <p:txBody>
          <a:bodyPr/>
          <a:lstStyle/>
          <a:p>
            <a:pPr algn="ctr"/>
            <a:r>
              <a:rPr lang="en-US" dirty="0"/>
              <a:t>Deep Learning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617754" cy="1123108"/>
          </a:xfrm>
        </p:spPr>
        <p:txBody>
          <a:bodyPr>
            <a:normAutofit/>
          </a:bodyPr>
          <a:lstStyle/>
          <a:p>
            <a:pPr marL="0" indent="0">
              <a:buNone/>
            </a:pPr>
            <a:r>
              <a:rPr lang="en-US" dirty="0"/>
              <a:t>Submitted by: Moataz Alaa Eldeeb</a:t>
            </a:r>
          </a:p>
          <a:p>
            <a:pPr marL="0" indent="0">
              <a:buNone/>
            </a:pPr>
            <a:r>
              <a:rPr lang="en-US" dirty="0"/>
              <a:t>Under supervision of:</a:t>
            </a:r>
          </a:p>
          <a:p>
            <a:pPr marL="0" indent="0">
              <a:buNone/>
            </a:pPr>
            <a:r>
              <a:rPr lang="en-US" dirty="0"/>
              <a:t>Dr. Alaa Hamdy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Training curve (with Weighted classes)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8" name="Picture 7" descr="A picture containing text, screenshot, plot, line&#10;&#10;Description automatically generated">
            <a:extLst>
              <a:ext uri="{FF2B5EF4-FFF2-40B4-BE49-F238E27FC236}">
                <a16:creationId xmlns:a16="http://schemas.microsoft.com/office/drawing/2014/main" id="{B8CC4B50-60F6-AF88-0765-05E000FB2D5E}"/>
              </a:ext>
            </a:extLst>
          </p:cNvPr>
          <p:cNvPicPr>
            <a:picLocks noChangeAspect="1"/>
          </p:cNvPicPr>
          <p:nvPr/>
        </p:nvPicPr>
        <p:blipFill rotWithShape="1">
          <a:blip r:embed="rId2"/>
          <a:srcRect l="1431" t="1425"/>
          <a:stretch/>
        </p:blipFill>
        <p:spPr bwMode="auto">
          <a:xfrm>
            <a:off x="754380" y="1775460"/>
            <a:ext cx="5128260" cy="3681282"/>
          </a:xfrm>
          <a:prstGeom prst="rect">
            <a:avLst/>
          </a:prstGeom>
          <a:ln>
            <a:noFill/>
          </a:ln>
          <a:extLst>
            <a:ext uri="{53640926-AAD7-44D8-BBD7-CCE9431645EC}">
              <a14:shadowObscured xmlns:a14="http://schemas.microsoft.com/office/drawing/2010/main"/>
            </a:ext>
          </a:extLst>
        </p:spPr>
      </p:pic>
      <p:pic>
        <p:nvPicPr>
          <p:cNvPr id="9" name="Picture 8" descr="A picture containing text, line, diagram, screenshot&#10;&#10;Description automatically generated">
            <a:extLst>
              <a:ext uri="{FF2B5EF4-FFF2-40B4-BE49-F238E27FC236}">
                <a16:creationId xmlns:a16="http://schemas.microsoft.com/office/drawing/2014/main" id="{7EDCA03F-734C-2C34-51FB-E067A22045CA}"/>
              </a:ext>
            </a:extLst>
          </p:cNvPr>
          <p:cNvPicPr>
            <a:picLocks noChangeAspect="1"/>
          </p:cNvPicPr>
          <p:nvPr/>
        </p:nvPicPr>
        <p:blipFill>
          <a:blip r:embed="rId3"/>
          <a:stretch>
            <a:fillRect/>
          </a:stretch>
        </p:blipFill>
        <p:spPr>
          <a:xfrm>
            <a:off x="6526461" y="1775461"/>
            <a:ext cx="5132139" cy="3681281"/>
          </a:xfrm>
          <a:prstGeom prst="rect">
            <a:avLst/>
          </a:prstGeom>
        </p:spPr>
      </p:pic>
    </p:spTree>
    <p:extLst>
      <p:ext uri="{BB962C8B-B14F-4D97-AF65-F5344CB8AC3E}">
        <p14:creationId xmlns:p14="http://schemas.microsoft.com/office/powerpoint/2010/main" val="3442082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Training curve (without Weighted classes)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3" name="Picture 2" descr="A picture containing text, line, plot, screenshot&#10;&#10;Description automatically generated">
            <a:extLst>
              <a:ext uri="{FF2B5EF4-FFF2-40B4-BE49-F238E27FC236}">
                <a16:creationId xmlns:a16="http://schemas.microsoft.com/office/drawing/2014/main" id="{F7BBE5D3-7B44-1CD5-FE0E-FBAF962062B8}"/>
              </a:ext>
            </a:extLst>
          </p:cNvPr>
          <p:cNvPicPr>
            <a:picLocks noChangeAspect="1"/>
          </p:cNvPicPr>
          <p:nvPr/>
        </p:nvPicPr>
        <p:blipFill>
          <a:blip r:embed="rId2"/>
          <a:stretch>
            <a:fillRect/>
          </a:stretch>
        </p:blipFill>
        <p:spPr>
          <a:xfrm>
            <a:off x="533400" y="1775460"/>
            <a:ext cx="5132138" cy="3641117"/>
          </a:xfrm>
          <a:prstGeom prst="rect">
            <a:avLst/>
          </a:prstGeom>
        </p:spPr>
      </p:pic>
      <p:pic>
        <p:nvPicPr>
          <p:cNvPr id="5" name="Picture 4" descr="A picture containing text, line, screenshot, plot&#10;&#10;Description automatically generated">
            <a:extLst>
              <a:ext uri="{FF2B5EF4-FFF2-40B4-BE49-F238E27FC236}">
                <a16:creationId xmlns:a16="http://schemas.microsoft.com/office/drawing/2014/main" id="{0E9537CC-83BD-97BF-E44F-C7A2DE42C87A}"/>
              </a:ext>
            </a:extLst>
          </p:cNvPr>
          <p:cNvPicPr>
            <a:picLocks noChangeAspect="1"/>
          </p:cNvPicPr>
          <p:nvPr/>
        </p:nvPicPr>
        <p:blipFill>
          <a:blip r:embed="rId3"/>
          <a:stretch>
            <a:fillRect/>
          </a:stretch>
        </p:blipFill>
        <p:spPr>
          <a:xfrm>
            <a:off x="6416040" y="1769607"/>
            <a:ext cx="5132138" cy="3635264"/>
          </a:xfrm>
          <a:prstGeom prst="rect">
            <a:avLst/>
          </a:prstGeom>
        </p:spPr>
      </p:pic>
    </p:spTree>
    <p:extLst>
      <p:ext uri="{BB962C8B-B14F-4D97-AF65-F5344CB8AC3E}">
        <p14:creationId xmlns:p14="http://schemas.microsoft.com/office/powerpoint/2010/main" val="2795753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VGG16 Pretrained</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1902147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VGG16 Pretrained</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2"/>
            <a:ext cx="6630068" cy="4350669"/>
          </a:xfrm>
        </p:spPr>
        <p:txBody>
          <a:bodyPr/>
          <a:lstStyle/>
          <a:p>
            <a:pPr marL="342900" indent="-342900" algn="l">
              <a:buFont typeface="Arial" panose="020B0604020202020204" pitchFamily="34" charset="0"/>
              <a:buChar char="•"/>
            </a:pPr>
            <a:r>
              <a:rPr lang="en-US" dirty="0"/>
              <a:t>Freezing the first 19 layer with the same weights as </a:t>
            </a:r>
            <a:r>
              <a:rPr lang="en-US" dirty="0" err="1"/>
              <a:t>vggface</a:t>
            </a:r>
            <a:r>
              <a:rPr lang="en-US" dirty="0"/>
              <a:t> data.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Using dropout before each fully connected layer for regularization</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Here I only trained one model with weighted classes to balance data. </a:t>
            </a:r>
          </a:p>
          <a:p>
            <a:pPr marL="342900" indent="-342900" algn="l">
              <a:buFont typeface="Arial" panose="020B0604020202020204" pitchFamily="34" charset="0"/>
              <a:buChar char="•"/>
            </a:pPr>
            <a:r>
              <a:rPr lang="en-US" dirty="0"/>
              <a:t>Final test accuracy = 0.69</a:t>
            </a:r>
          </a:p>
          <a:p>
            <a:pPr marL="342900" indent="-342900" algn="l">
              <a:buFont typeface="Arial" panose="020B0604020202020204" pitchFamily="34" charset="0"/>
              <a:buChar char="•"/>
            </a:pPr>
            <a:r>
              <a:rPr lang="en-US" dirty="0"/>
              <a:t>Final validation accuracy = 0.70</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623750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Code Snippet of Pretrained VGG16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3" name="Picture 2" descr="A screen shot of a computer program&#10;&#10;Description automatically generated with low confidence">
            <a:extLst>
              <a:ext uri="{FF2B5EF4-FFF2-40B4-BE49-F238E27FC236}">
                <a16:creationId xmlns:a16="http://schemas.microsoft.com/office/drawing/2014/main" id="{7F7FC879-CE76-FC7E-72DF-A2C3AC584738}"/>
              </a:ext>
            </a:extLst>
          </p:cNvPr>
          <p:cNvPicPr>
            <a:picLocks noChangeAspect="1"/>
          </p:cNvPicPr>
          <p:nvPr/>
        </p:nvPicPr>
        <p:blipFill>
          <a:blip r:embed="rId2"/>
          <a:stretch>
            <a:fillRect/>
          </a:stretch>
        </p:blipFill>
        <p:spPr>
          <a:xfrm>
            <a:off x="2537460" y="1470660"/>
            <a:ext cx="7117080" cy="4543982"/>
          </a:xfrm>
          <a:prstGeom prst="rect">
            <a:avLst/>
          </a:prstGeom>
        </p:spPr>
      </p:pic>
    </p:spTree>
    <p:extLst>
      <p:ext uri="{BB962C8B-B14F-4D97-AF65-F5344CB8AC3E}">
        <p14:creationId xmlns:p14="http://schemas.microsoft.com/office/powerpoint/2010/main" val="4045826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Training curve (with Weighted classes)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pic>
        <p:nvPicPr>
          <p:cNvPr id="6" name="Picture 5" descr="A picture containing text, screenshot, line, plot&#10;&#10;Description automatically generated">
            <a:extLst>
              <a:ext uri="{FF2B5EF4-FFF2-40B4-BE49-F238E27FC236}">
                <a16:creationId xmlns:a16="http://schemas.microsoft.com/office/drawing/2014/main" id="{ECA81AEE-692E-76E3-4520-66E402B1013C}"/>
              </a:ext>
            </a:extLst>
          </p:cNvPr>
          <p:cNvPicPr>
            <a:picLocks noChangeAspect="1"/>
          </p:cNvPicPr>
          <p:nvPr/>
        </p:nvPicPr>
        <p:blipFill>
          <a:blip r:embed="rId2"/>
          <a:stretch>
            <a:fillRect/>
          </a:stretch>
        </p:blipFill>
        <p:spPr>
          <a:xfrm>
            <a:off x="731520" y="1962150"/>
            <a:ext cx="5227320" cy="3744782"/>
          </a:xfrm>
          <a:prstGeom prst="rect">
            <a:avLst/>
          </a:prstGeom>
        </p:spPr>
      </p:pic>
      <p:pic>
        <p:nvPicPr>
          <p:cNvPr id="7" name="Picture 6">
            <a:extLst>
              <a:ext uri="{FF2B5EF4-FFF2-40B4-BE49-F238E27FC236}">
                <a16:creationId xmlns:a16="http://schemas.microsoft.com/office/drawing/2014/main" id="{0F253F74-1044-B3B5-0900-7DFF6876A03F}"/>
              </a:ext>
            </a:extLst>
          </p:cNvPr>
          <p:cNvPicPr>
            <a:picLocks noChangeAspect="1"/>
          </p:cNvPicPr>
          <p:nvPr/>
        </p:nvPicPr>
        <p:blipFill>
          <a:blip r:embed="rId3"/>
          <a:stretch>
            <a:fillRect/>
          </a:stretch>
        </p:blipFill>
        <p:spPr>
          <a:xfrm>
            <a:off x="6233161" y="1962150"/>
            <a:ext cx="5240511" cy="3744782"/>
          </a:xfrm>
          <a:prstGeom prst="rect">
            <a:avLst/>
          </a:prstGeom>
        </p:spPr>
      </p:pic>
    </p:spTree>
    <p:extLst>
      <p:ext uri="{BB962C8B-B14F-4D97-AF65-F5344CB8AC3E}">
        <p14:creationId xmlns:p14="http://schemas.microsoft.com/office/powerpoint/2010/main" val="3940565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Live Testing App</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1941146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Sample Screenshots of App</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6" name="Picture 5">
            <a:extLst>
              <a:ext uri="{FF2B5EF4-FFF2-40B4-BE49-F238E27FC236}">
                <a16:creationId xmlns:a16="http://schemas.microsoft.com/office/drawing/2014/main" id="{9916C518-9928-8927-A61D-18C2A0671D5B}"/>
              </a:ext>
            </a:extLst>
          </p:cNvPr>
          <p:cNvPicPr>
            <a:picLocks noChangeAspect="1"/>
          </p:cNvPicPr>
          <p:nvPr/>
        </p:nvPicPr>
        <p:blipFill>
          <a:blip r:embed="rId2"/>
          <a:stretch>
            <a:fillRect/>
          </a:stretch>
        </p:blipFill>
        <p:spPr>
          <a:xfrm>
            <a:off x="3104891" y="1550277"/>
            <a:ext cx="5982218" cy="4343776"/>
          </a:xfrm>
          <a:prstGeom prst="rect">
            <a:avLst/>
          </a:prstGeom>
        </p:spPr>
      </p:pic>
    </p:spTree>
    <p:extLst>
      <p:ext uri="{BB962C8B-B14F-4D97-AF65-F5344CB8AC3E}">
        <p14:creationId xmlns:p14="http://schemas.microsoft.com/office/powerpoint/2010/main" val="2056116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Project Description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Resnet50 Pretrained</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499" y="1681162"/>
            <a:ext cx="7335921" cy="4633913"/>
          </a:xfrm>
        </p:spPr>
        <p:txBody>
          <a:bodyPr>
            <a:normAutofit/>
          </a:bodyPr>
          <a:lstStyle/>
          <a:p>
            <a:pPr marL="342900" indent="-342900" algn="l">
              <a:buFont typeface="Arial" panose="020B0604020202020204" pitchFamily="34" charset="0"/>
              <a:buChar char="•"/>
            </a:pPr>
            <a:r>
              <a:rPr lang="en-US" dirty="0"/>
              <a:t>Face Emotion Detection FER2013</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To our best knowledge, our model achieves state-of-the- art single-network accuracy of 73.28 %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data consists of 48x48 pixel grayscale images of faces. The faces have been automatically registered so that the face is more or less centered and occupies about the same amount of space in each image.</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Seven categories (0=Angry, 1=Disgust, 2=Fear, 3=Happy, 4=Sad, 5=Surprise, 6=Neutral).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740809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Sample Images from FER2013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6" name="Picture 5">
            <a:extLst>
              <a:ext uri="{FF2B5EF4-FFF2-40B4-BE49-F238E27FC236}">
                <a16:creationId xmlns:a16="http://schemas.microsoft.com/office/drawing/2014/main" id="{DDB3554B-8BE3-62A9-CCCD-E2BC11D35A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3720" y="2179955"/>
            <a:ext cx="6004560" cy="2498090"/>
          </a:xfrm>
          <a:prstGeom prst="rect">
            <a:avLst/>
          </a:prstGeom>
          <a:noFill/>
          <a:ln>
            <a:noFill/>
          </a:ln>
        </p:spPr>
      </p:pic>
    </p:spTree>
    <p:extLst>
      <p:ext uri="{BB962C8B-B14F-4D97-AF65-F5344CB8AC3E}">
        <p14:creationId xmlns:p14="http://schemas.microsoft.com/office/powerpoint/2010/main" val="700568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 Augmentation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5" name="Picture 4" descr="A picture containing text, screenshot, software, multimedia&#10;&#10;Description automatically generated">
            <a:extLst>
              <a:ext uri="{FF2B5EF4-FFF2-40B4-BE49-F238E27FC236}">
                <a16:creationId xmlns:a16="http://schemas.microsoft.com/office/drawing/2014/main" id="{44BC1B74-7B88-7AD1-C8BF-DA7D0FC00B95}"/>
              </a:ext>
            </a:extLst>
          </p:cNvPr>
          <p:cNvPicPr>
            <a:picLocks noChangeAspect="1"/>
          </p:cNvPicPr>
          <p:nvPr/>
        </p:nvPicPr>
        <p:blipFill>
          <a:blip r:embed="rId2"/>
          <a:stretch>
            <a:fillRect/>
          </a:stretch>
        </p:blipFill>
        <p:spPr>
          <a:xfrm>
            <a:off x="2431181" y="1468465"/>
            <a:ext cx="7329638" cy="4456601"/>
          </a:xfrm>
          <a:prstGeom prst="rect">
            <a:avLst/>
          </a:prstGeom>
        </p:spPr>
      </p:pic>
    </p:spTree>
    <p:extLst>
      <p:ext uri="{BB962C8B-B14F-4D97-AF65-F5344CB8AC3E}">
        <p14:creationId xmlns:p14="http://schemas.microsoft.com/office/powerpoint/2010/main" val="841252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Pretrained Models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2"/>
            <a:ext cx="6630068" cy="4350669"/>
          </a:xfrm>
        </p:spPr>
        <p:txBody>
          <a:bodyPr/>
          <a:lstStyle/>
          <a:p>
            <a:pPr marL="342900" indent="-342900" algn="l">
              <a:buFont typeface="Arial" panose="020B0604020202020204" pitchFamily="34" charset="0"/>
              <a:buChar char="•"/>
            </a:pPr>
            <a:r>
              <a:rPr lang="en-US" dirty="0"/>
              <a:t>Using </a:t>
            </a:r>
            <a:r>
              <a:rPr lang="en-US" dirty="0" err="1"/>
              <a:t>VGGFace</a:t>
            </a:r>
            <a:r>
              <a:rPr lang="en-US" dirty="0"/>
              <a:t> pretrained weights instead of </a:t>
            </a:r>
            <a:r>
              <a:rPr lang="en-US" dirty="0" err="1"/>
              <a:t>imagenet</a:t>
            </a:r>
            <a:r>
              <a:rPr lang="en-US" dirty="0"/>
              <a:t>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Arial" panose="020B0604020202020204" pitchFamily="34" charset="0"/>
              </a:rPr>
              <a:t>I</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magenet</a:t>
            </a:r>
            <a:r>
              <a:rPr lang="en-US" sz="1800" dirty="0">
                <a:effectLst/>
                <a:latin typeface="Times New Roman" panose="02020603050405020304" pitchFamily="18" charset="0"/>
                <a:ea typeface="Calibri" panose="020F0502020204030204" pitchFamily="34" charset="0"/>
                <a:cs typeface="Arial" panose="020B0604020202020204" pitchFamily="34" charset="0"/>
              </a:rPr>
              <a:t> weights was tried but the accuracy saturated near 40% after 30 epochs.</a:t>
            </a:r>
          </a:p>
          <a:p>
            <a:pPr marL="342900" indent="-342900" algn="l">
              <a:buFont typeface="Arial" panose="020B0604020202020204" pitchFamily="34" charset="0"/>
              <a:buChar char="•"/>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indent="-34290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Sample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VGGFace</a:t>
            </a:r>
            <a:r>
              <a:rPr lang="en-US" sz="1800" dirty="0">
                <a:effectLst/>
                <a:latin typeface="Times New Roman" panose="02020603050405020304" pitchFamily="18" charset="0"/>
                <a:ea typeface="Calibri" panose="020F0502020204030204" pitchFamily="34" charset="0"/>
                <a:cs typeface="Arial" panose="020B0604020202020204" pitchFamily="34" charset="0"/>
              </a:rPr>
              <a:t> Dataset.</a:t>
            </a: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7BAD50C8-3A90-7CDB-407D-003E29BD0F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2427287"/>
            <a:ext cx="3810000" cy="2003425"/>
          </a:xfrm>
          <a:prstGeom prst="rect">
            <a:avLst/>
          </a:prstGeom>
          <a:noFill/>
          <a:ln>
            <a:noFill/>
          </a:ln>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Resnet50 Pretrained</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672860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Resnet50 Pretrained</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2"/>
            <a:ext cx="6630068" cy="4350669"/>
          </a:xfrm>
        </p:spPr>
        <p:txBody>
          <a:bodyPr/>
          <a:lstStyle/>
          <a:p>
            <a:pPr marL="342900" indent="-342900" algn="l">
              <a:buFont typeface="Arial" panose="020B0604020202020204" pitchFamily="34" charset="0"/>
              <a:buChar char="•"/>
            </a:pPr>
            <a:r>
              <a:rPr lang="en-US" dirty="0"/>
              <a:t>Freezing the first 170 layer with the same weights as </a:t>
            </a:r>
            <a:r>
              <a:rPr lang="en-US" dirty="0" err="1"/>
              <a:t>vggface</a:t>
            </a:r>
            <a:r>
              <a:rPr lang="en-US" dirty="0"/>
              <a:t> data.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Using dropout before each fully connected layer for regularization</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Two models were trained using resnet50, one with class weights because fer2013 data is unbalanced, one without. </a:t>
            </a:r>
          </a:p>
          <a:p>
            <a:pPr marL="342900" indent="-342900" algn="l">
              <a:buFont typeface="Arial" panose="020B0604020202020204" pitchFamily="34" charset="0"/>
              <a:buChar char="•"/>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342900" indent="-342900" algn="l">
              <a:buFont typeface="Arial" panose="020B0604020202020204" pitchFamily="34" charset="0"/>
              <a:buChar char="•"/>
            </a:pPr>
            <a:r>
              <a:rPr lang="en-US" dirty="0"/>
              <a:t>Final test accuracy = 70.65</a:t>
            </a:r>
          </a:p>
          <a:p>
            <a:pPr marL="342900" indent="-342900" algn="l">
              <a:buFont typeface="Arial" panose="020B0604020202020204" pitchFamily="34" charset="0"/>
              <a:buChar char="•"/>
            </a:pPr>
            <a:r>
              <a:rPr lang="en-US" dirty="0"/>
              <a:t>Final validation accuracy = 73.43</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670038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Code Snippet of Pretrained ResNet50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3" name="Picture 2" descr="A screen shot of a computer program&#10;&#10;Description automatically generated with low confidence">
            <a:extLst>
              <a:ext uri="{FF2B5EF4-FFF2-40B4-BE49-F238E27FC236}">
                <a16:creationId xmlns:a16="http://schemas.microsoft.com/office/drawing/2014/main" id="{7F7FC879-CE76-FC7E-72DF-A2C3AC584738}"/>
              </a:ext>
            </a:extLst>
          </p:cNvPr>
          <p:cNvPicPr>
            <a:picLocks noChangeAspect="1"/>
          </p:cNvPicPr>
          <p:nvPr/>
        </p:nvPicPr>
        <p:blipFill>
          <a:blip r:embed="rId2"/>
          <a:stretch>
            <a:fillRect/>
          </a:stretch>
        </p:blipFill>
        <p:spPr>
          <a:xfrm>
            <a:off x="2537460" y="1470660"/>
            <a:ext cx="7117080" cy="4543982"/>
          </a:xfrm>
          <a:prstGeom prst="rect">
            <a:avLst/>
          </a:prstGeom>
        </p:spPr>
      </p:pic>
    </p:spTree>
    <p:extLst>
      <p:ext uri="{BB962C8B-B14F-4D97-AF65-F5344CB8AC3E}">
        <p14:creationId xmlns:p14="http://schemas.microsoft.com/office/powerpoint/2010/main" val="3312694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36</TotalTime>
  <Words>305</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Trade Gothic LT Pro</vt:lpstr>
      <vt:lpstr>Trebuchet MS</vt:lpstr>
      <vt:lpstr>Office Theme</vt:lpstr>
      <vt:lpstr>Deep Learning Project</vt:lpstr>
      <vt:lpstr>Project Description</vt:lpstr>
      <vt:lpstr>Resnet50 Pretrained</vt:lpstr>
      <vt:lpstr>Sample Images from FER2013</vt:lpstr>
      <vt:lpstr>Data Augmentation</vt:lpstr>
      <vt:lpstr>Pretrained Models</vt:lpstr>
      <vt:lpstr>Resnet50 Pretrained</vt:lpstr>
      <vt:lpstr>Resnet50 Pretrained</vt:lpstr>
      <vt:lpstr>Code Snippet of Pretrained ResNet50 </vt:lpstr>
      <vt:lpstr>Training curve (with Weighted classes)</vt:lpstr>
      <vt:lpstr>Training curve (without Weighted classes)</vt:lpstr>
      <vt:lpstr>VGG16 Pretrained</vt:lpstr>
      <vt:lpstr>VGG16 Pretrained</vt:lpstr>
      <vt:lpstr>Code Snippet of Pretrained VGG16 </vt:lpstr>
      <vt:lpstr>Training curve (with Weighted classes)</vt:lpstr>
      <vt:lpstr>Live Testing App</vt:lpstr>
      <vt:lpstr>Sample Screenshots of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Moataz Alaa Abdelsamie Abdallah Eldeeb 19P6238</dc:creator>
  <cp:lastModifiedBy>Moataz Alaa Abdelsamie Abdallah Eldeeb 19P6238</cp:lastModifiedBy>
  <cp:revision>49</cp:revision>
  <dcterms:created xsi:type="dcterms:W3CDTF">2023-06-11T23:52:40Z</dcterms:created>
  <dcterms:modified xsi:type="dcterms:W3CDTF">2023-06-12T00:29:24Z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