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62" r:id="rId6"/>
    <p:sldId id="290" r:id="rId7"/>
    <p:sldId id="260" r:id="rId8"/>
    <p:sldId id="291" r:id="rId9"/>
    <p:sldId id="292" r:id="rId10"/>
    <p:sldId id="263" r:id="rId11"/>
    <p:sldId id="302" r:id="rId12"/>
    <p:sldId id="301" r:id="rId13"/>
    <p:sldId id="272" r:id="rId14"/>
    <p:sldId id="266" r:id="rId15"/>
    <p:sldId id="280" r:id="rId16"/>
    <p:sldId id="293" r:id="rId17"/>
    <p:sldId id="277" r:id="rId18"/>
    <p:sldId id="294" r:id="rId19"/>
    <p:sldId id="278" r:id="rId20"/>
    <p:sldId id="298" r:id="rId21"/>
    <p:sldId id="286" r:id="rId22"/>
    <p:sldId id="299" r:id="rId23"/>
    <p:sldId id="300" r:id="rId24"/>
    <p:sldId id="295" r:id="rId25"/>
    <p:sldId id="297" r:id="rId26"/>
    <p:sldId id="296" r:id="rId27"/>
    <p:sldId id="287" r:id="rId2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4"/>
    <p:restoredTop sz="96617"/>
  </p:normalViewPr>
  <p:slideViewPr>
    <p:cSldViewPr snapToGrid="0">
      <p:cViewPr varScale="1">
        <p:scale>
          <a:sx n="106" d="100"/>
          <a:sy n="106" d="100"/>
        </p:scale>
        <p:origin x="22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536105-C7AE-424C-801F-8DA72EDB78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ABB267-BF03-4E45-B2FA-54ADB72C6E2B}">
      <dgm:prSet/>
      <dgm:spPr/>
      <dgm:t>
        <a:bodyPr/>
        <a:lstStyle/>
        <a:p>
          <a:pPr>
            <a:lnSpc>
              <a:spcPct val="100000"/>
            </a:lnSpc>
          </a:pPr>
          <a:r>
            <a:rPr lang="en-GB"/>
            <a:t>Data: distribution of </a:t>
          </a:r>
          <a:r>
            <a:rPr lang="en-GB" b="1"/>
            <a:t>mRNA half-lives </a:t>
          </a:r>
          <a:r>
            <a:rPr lang="en-GB"/>
            <a:t>(hl) in different parts of neuronal cells: cell bodies (=soma) and extensions (=neurites).</a:t>
          </a:r>
          <a:endParaRPr lang="en-US"/>
        </a:p>
      </dgm:t>
    </dgm:pt>
    <dgm:pt modelId="{27CA3B03-D69A-43E7-BC66-4F04C5FF3CBB}" type="parTrans" cxnId="{EE0F08CB-5044-4422-A15E-389EAF78E2BE}">
      <dgm:prSet/>
      <dgm:spPr/>
      <dgm:t>
        <a:bodyPr/>
        <a:lstStyle/>
        <a:p>
          <a:endParaRPr lang="en-US"/>
        </a:p>
      </dgm:t>
    </dgm:pt>
    <dgm:pt modelId="{F2AF7A3F-DB16-4630-9D7D-0CBCCEBF1183}" type="sibTrans" cxnId="{EE0F08CB-5044-4422-A15E-389EAF78E2BE}">
      <dgm:prSet/>
      <dgm:spPr/>
      <dgm:t>
        <a:bodyPr/>
        <a:lstStyle/>
        <a:p>
          <a:endParaRPr lang="en-US"/>
        </a:p>
      </dgm:t>
    </dgm:pt>
    <dgm:pt modelId="{A8B05A43-3B74-4BCD-8780-0B7B50A1733A}">
      <dgm:prSet/>
      <dgm:spPr/>
      <dgm:t>
        <a:bodyPr/>
        <a:lstStyle/>
        <a:p>
          <a:pPr>
            <a:lnSpc>
              <a:spcPct val="100000"/>
            </a:lnSpc>
          </a:pPr>
          <a:r>
            <a:rPr lang="en-GB" b="1" dirty="0"/>
            <a:t>The mRNA half-life </a:t>
          </a:r>
          <a:r>
            <a:rPr lang="en-GB" dirty="0"/>
            <a:t>is the time required for the concentration of a specific mRNA molecule in a cell to decrease by half due to degradation processes. how long an mRNA molecule or Protein lives in cells before it’s degraded, measured in hours.</a:t>
          </a:r>
          <a:endParaRPr lang="en-US" dirty="0"/>
        </a:p>
      </dgm:t>
    </dgm:pt>
    <dgm:pt modelId="{396A2BFF-D1FE-4E09-A66D-10C773E26DAD}" type="parTrans" cxnId="{3FF6AC67-C576-4E04-B6B0-8CAD28CAC2C4}">
      <dgm:prSet/>
      <dgm:spPr/>
      <dgm:t>
        <a:bodyPr/>
        <a:lstStyle/>
        <a:p>
          <a:endParaRPr lang="en-US"/>
        </a:p>
      </dgm:t>
    </dgm:pt>
    <dgm:pt modelId="{3A006AA5-4D4E-4D9E-AB88-6973AEA0A059}" type="sibTrans" cxnId="{3FF6AC67-C576-4E04-B6B0-8CAD28CAC2C4}">
      <dgm:prSet/>
      <dgm:spPr/>
      <dgm:t>
        <a:bodyPr/>
        <a:lstStyle/>
        <a:p>
          <a:endParaRPr lang="en-US"/>
        </a:p>
      </dgm:t>
    </dgm:pt>
    <dgm:pt modelId="{041D5155-0364-43CF-9EF8-D6C0025C185A}" type="pres">
      <dgm:prSet presAssocID="{14536105-C7AE-424C-801F-8DA72EDB78B8}" presName="root" presStyleCnt="0">
        <dgm:presLayoutVars>
          <dgm:dir/>
          <dgm:resizeHandles val="exact"/>
        </dgm:presLayoutVars>
      </dgm:prSet>
      <dgm:spPr/>
    </dgm:pt>
    <dgm:pt modelId="{0D66D111-E869-44AE-93C1-8643FC195345}" type="pres">
      <dgm:prSet presAssocID="{D1ABB267-BF03-4E45-B2FA-54ADB72C6E2B}" presName="compNode" presStyleCnt="0"/>
      <dgm:spPr/>
    </dgm:pt>
    <dgm:pt modelId="{B7661F92-DCE3-414E-9679-B05D129B9C07}" type="pres">
      <dgm:prSet presAssocID="{D1ABB267-BF03-4E45-B2FA-54ADB72C6E2B}" presName="bgRect" presStyleLbl="bgShp" presStyleIdx="0" presStyleCnt="2"/>
      <dgm:spPr/>
    </dgm:pt>
    <dgm:pt modelId="{56DE5992-DBB7-4069-AADA-B510381FA3DB}" type="pres">
      <dgm:prSet presAssocID="{D1ABB267-BF03-4E45-B2FA-54ADB72C6E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C3AF4103-C6EF-41DA-80C8-40C1A1D82023}" type="pres">
      <dgm:prSet presAssocID="{D1ABB267-BF03-4E45-B2FA-54ADB72C6E2B}" presName="spaceRect" presStyleCnt="0"/>
      <dgm:spPr/>
    </dgm:pt>
    <dgm:pt modelId="{03793C57-119E-4D6A-A78E-2F8D9C9067B9}" type="pres">
      <dgm:prSet presAssocID="{D1ABB267-BF03-4E45-B2FA-54ADB72C6E2B}" presName="parTx" presStyleLbl="revTx" presStyleIdx="0" presStyleCnt="2">
        <dgm:presLayoutVars>
          <dgm:chMax val="0"/>
          <dgm:chPref val="0"/>
        </dgm:presLayoutVars>
      </dgm:prSet>
      <dgm:spPr/>
    </dgm:pt>
    <dgm:pt modelId="{59B7250D-D315-4293-A39E-779CC3968040}" type="pres">
      <dgm:prSet presAssocID="{F2AF7A3F-DB16-4630-9D7D-0CBCCEBF1183}" presName="sibTrans" presStyleCnt="0"/>
      <dgm:spPr/>
    </dgm:pt>
    <dgm:pt modelId="{56BAF98F-5242-461B-BE2F-DCDAA06FB0AC}" type="pres">
      <dgm:prSet presAssocID="{A8B05A43-3B74-4BCD-8780-0B7B50A1733A}" presName="compNode" presStyleCnt="0"/>
      <dgm:spPr/>
    </dgm:pt>
    <dgm:pt modelId="{2D033493-A90D-4D00-A522-88A8C7C1C2D5}" type="pres">
      <dgm:prSet presAssocID="{A8B05A43-3B74-4BCD-8780-0B7B50A1733A}" presName="bgRect" presStyleLbl="bgShp" presStyleIdx="1" presStyleCnt="2"/>
      <dgm:spPr/>
    </dgm:pt>
    <dgm:pt modelId="{4FEA4516-17BF-4D99-83F5-9DAEB6F3E950}" type="pres">
      <dgm:prSet presAssocID="{A8B05A43-3B74-4BCD-8780-0B7B50A173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NA"/>
        </a:ext>
      </dgm:extLst>
    </dgm:pt>
    <dgm:pt modelId="{F2C697BB-08D5-4C52-B6AC-EDF6824544EC}" type="pres">
      <dgm:prSet presAssocID="{A8B05A43-3B74-4BCD-8780-0B7B50A1733A}" presName="spaceRect" presStyleCnt="0"/>
      <dgm:spPr/>
    </dgm:pt>
    <dgm:pt modelId="{F7108210-A85D-4F5B-A1A1-7116523C2B8D}" type="pres">
      <dgm:prSet presAssocID="{A8B05A43-3B74-4BCD-8780-0B7B50A1733A}" presName="parTx" presStyleLbl="revTx" presStyleIdx="1" presStyleCnt="2">
        <dgm:presLayoutVars>
          <dgm:chMax val="0"/>
          <dgm:chPref val="0"/>
        </dgm:presLayoutVars>
      </dgm:prSet>
      <dgm:spPr/>
    </dgm:pt>
  </dgm:ptLst>
  <dgm:cxnLst>
    <dgm:cxn modelId="{792D081E-02B0-4E96-B2F7-E24BC23C668E}" type="presOf" srcId="{A8B05A43-3B74-4BCD-8780-0B7B50A1733A}" destId="{F7108210-A85D-4F5B-A1A1-7116523C2B8D}" srcOrd="0" destOrd="0" presId="urn:microsoft.com/office/officeart/2018/2/layout/IconVerticalSolidList"/>
    <dgm:cxn modelId="{88F17B5E-7DD3-4481-9A93-17051DCE9405}" type="presOf" srcId="{D1ABB267-BF03-4E45-B2FA-54ADB72C6E2B}" destId="{03793C57-119E-4D6A-A78E-2F8D9C9067B9}" srcOrd="0" destOrd="0" presId="urn:microsoft.com/office/officeart/2018/2/layout/IconVerticalSolidList"/>
    <dgm:cxn modelId="{C74BAC65-6C5F-4043-9BE1-4B6F0843DDBB}" type="presOf" srcId="{14536105-C7AE-424C-801F-8DA72EDB78B8}" destId="{041D5155-0364-43CF-9EF8-D6C0025C185A}" srcOrd="0" destOrd="0" presId="urn:microsoft.com/office/officeart/2018/2/layout/IconVerticalSolidList"/>
    <dgm:cxn modelId="{3FF6AC67-C576-4E04-B6B0-8CAD28CAC2C4}" srcId="{14536105-C7AE-424C-801F-8DA72EDB78B8}" destId="{A8B05A43-3B74-4BCD-8780-0B7B50A1733A}" srcOrd="1" destOrd="0" parTransId="{396A2BFF-D1FE-4E09-A66D-10C773E26DAD}" sibTransId="{3A006AA5-4D4E-4D9E-AB88-6973AEA0A059}"/>
    <dgm:cxn modelId="{EE0F08CB-5044-4422-A15E-389EAF78E2BE}" srcId="{14536105-C7AE-424C-801F-8DA72EDB78B8}" destId="{D1ABB267-BF03-4E45-B2FA-54ADB72C6E2B}" srcOrd="0" destOrd="0" parTransId="{27CA3B03-D69A-43E7-BC66-4F04C5FF3CBB}" sibTransId="{F2AF7A3F-DB16-4630-9D7D-0CBCCEBF1183}"/>
    <dgm:cxn modelId="{0ED8BAA5-78AE-4BB1-B100-53C720BDB081}" type="presParOf" srcId="{041D5155-0364-43CF-9EF8-D6C0025C185A}" destId="{0D66D111-E869-44AE-93C1-8643FC195345}" srcOrd="0" destOrd="0" presId="urn:microsoft.com/office/officeart/2018/2/layout/IconVerticalSolidList"/>
    <dgm:cxn modelId="{8C400212-4040-486A-8C25-59C49043727A}" type="presParOf" srcId="{0D66D111-E869-44AE-93C1-8643FC195345}" destId="{B7661F92-DCE3-414E-9679-B05D129B9C07}" srcOrd="0" destOrd="0" presId="urn:microsoft.com/office/officeart/2018/2/layout/IconVerticalSolidList"/>
    <dgm:cxn modelId="{6AEBAF7B-9F33-4CEF-8D9F-6259312DF01D}" type="presParOf" srcId="{0D66D111-E869-44AE-93C1-8643FC195345}" destId="{56DE5992-DBB7-4069-AADA-B510381FA3DB}" srcOrd="1" destOrd="0" presId="urn:microsoft.com/office/officeart/2018/2/layout/IconVerticalSolidList"/>
    <dgm:cxn modelId="{474C81FD-7CA2-4D85-A67B-FAEE6F9D8F7A}" type="presParOf" srcId="{0D66D111-E869-44AE-93C1-8643FC195345}" destId="{C3AF4103-C6EF-41DA-80C8-40C1A1D82023}" srcOrd="2" destOrd="0" presId="urn:microsoft.com/office/officeart/2018/2/layout/IconVerticalSolidList"/>
    <dgm:cxn modelId="{0C02ACC3-9501-4ABA-B1CD-E0C343499B8A}" type="presParOf" srcId="{0D66D111-E869-44AE-93C1-8643FC195345}" destId="{03793C57-119E-4D6A-A78E-2F8D9C9067B9}" srcOrd="3" destOrd="0" presId="urn:microsoft.com/office/officeart/2018/2/layout/IconVerticalSolidList"/>
    <dgm:cxn modelId="{048639D4-D463-4DCF-8166-09B0A68F5058}" type="presParOf" srcId="{041D5155-0364-43CF-9EF8-D6C0025C185A}" destId="{59B7250D-D315-4293-A39E-779CC3968040}" srcOrd="1" destOrd="0" presId="urn:microsoft.com/office/officeart/2018/2/layout/IconVerticalSolidList"/>
    <dgm:cxn modelId="{216C1D65-F0AF-4DBD-A251-C19B5BBAFA21}" type="presParOf" srcId="{041D5155-0364-43CF-9EF8-D6C0025C185A}" destId="{56BAF98F-5242-461B-BE2F-DCDAA06FB0AC}" srcOrd="2" destOrd="0" presId="urn:microsoft.com/office/officeart/2018/2/layout/IconVerticalSolidList"/>
    <dgm:cxn modelId="{8A9922F6-B68D-4035-B650-B64A47EA72EB}" type="presParOf" srcId="{56BAF98F-5242-461B-BE2F-DCDAA06FB0AC}" destId="{2D033493-A90D-4D00-A522-88A8C7C1C2D5}" srcOrd="0" destOrd="0" presId="urn:microsoft.com/office/officeart/2018/2/layout/IconVerticalSolidList"/>
    <dgm:cxn modelId="{690A7AC6-732B-4D4E-9ED9-923134A330B3}" type="presParOf" srcId="{56BAF98F-5242-461B-BE2F-DCDAA06FB0AC}" destId="{4FEA4516-17BF-4D99-83F5-9DAEB6F3E950}" srcOrd="1" destOrd="0" presId="urn:microsoft.com/office/officeart/2018/2/layout/IconVerticalSolidList"/>
    <dgm:cxn modelId="{DD884711-5313-48D6-83CF-3D25B03E5977}" type="presParOf" srcId="{56BAF98F-5242-461B-BE2F-DCDAA06FB0AC}" destId="{F2C697BB-08D5-4C52-B6AC-EDF6824544EC}" srcOrd="2" destOrd="0" presId="urn:microsoft.com/office/officeart/2018/2/layout/IconVerticalSolidList"/>
    <dgm:cxn modelId="{32E1B22E-FAEF-4325-92C1-9B5A1D1A14E4}" type="presParOf" srcId="{56BAF98F-5242-461B-BE2F-DCDAA06FB0AC}" destId="{F7108210-A85D-4F5B-A1A1-7116523C2B8D}"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61F92-DCE3-414E-9679-B05D129B9C07}">
      <dsp:nvSpPr>
        <dsp:cNvPr id="0" name=""/>
        <dsp:cNvSpPr/>
      </dsp:nvSpPr>
      <dsp:spPr>
        <a:xfrm>
          <a:off x="0" y="166732"/>
          <a:ext cx="11067392" cy="559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E5992-DBB7-4069-AADA-B510381FA3DB}">
      <dsp:nvSpPr>
        <dsp:cNvPr id="0" name=""/>
        <dsp:cNvSpPr/>
      </dsp:nvSpPr>
      <dsp:spPr>
        <a:xfrm>
          <a:off x="169110" y="292517"/>
          <a:ext cx="307473" cy="307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93C57-119E-4D6A-A78E-2F8D9C9067B9}">
      <dsp:nvSpPr>
        <dsp:cNvPr id="0" name=""/>
        <dsp:cNvSpPr/>
      </dsp:nvSpPr>
      <dsp:spPr>
        <a:xfrm>
          <a:off x="645695" y="166732"/>
          <a:ext cx="10421696" cy="55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65" tIns="59165" rIns="59165" bIns="59165" numCol="1" spcCol="1270" anchor="ctr" anchorCtr="0">
          <a:noAutofit/>
        </a:bodyPr>
        <a:lstStyle/>
        <a:p>
          <a:pPr marL="0" lvl="0" indent="0" algn="l" defTabSz="622300">
            <a:lnSpc>
              <a:spcPct val="100000"/>
            </a:lnSpc>
            <a:spcBef>
              <a:spcPct val="0"/>
            </a:spcBef>
            <a:spcAft>
              <a:spcPct val="35000"/>
            </a:spcAft>
            <a:buNone/>
          </a:pPr>
          <a:r>
            <a:rPr lang="en-GB" sz="1400" kern="1200"/>
            <a:t>Data: distribution of </a:t>
          </a:r>
          <a:r>
            <a:rPr lang="en-GB" sz="1400" b="1" kern="1200"/>
            <a:t>mRNA half-lives </a:t>
          </a:r>
          <a:r>
            <a:rPr lang="en-GB" sz="1400" kern="1200"/>
            <a:t>(hl) in different parts of neuronal cells: cell bodies (=soma) and extensions (=neurites).</a:t>
          </a:r>
          <a:endParaRPr lang="en-US" sz="1400" kern="1200"/>
        </a:p>
      </dsp:txBody>
      <dsp:txXfrm>
        <a:off x="645695" y="166732"/>
        <a:ext cx="10421696" cy="559043"/>
      </dsp:txXfrm>
    </dsp:sp>
    <dsp:sp modelId="{2D033493-A90D-4D00-A522-88A8C7C1C2D5}">
      <dsp:nvSpPr>
        <dsp:cNvPr id="0" name=""/>
        <dsp:cNvSpPr/>
      </dsp:nvSpPr>
      <dsp:spPr>
        <a:xfrm>
          <a:off x="0" y="843469"/>
          <a:ext cx="11067392" cy="5590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EA4516-17BF-4D99-83F5-9DAEB6F3E950}">
      <dsp:nvSpPr>
        <dsp:cNvPr id="0" name=""/>
        <dsp:cNvSpPr/>
      </dsp:nvSpPr>
      <dsp:spPr>
        <a:xfrm>
          <a:off x="169110" y="969253"/>
          <a:ext cx="307473" cy="307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108210-A85D-4F5B-A1A1-7116523C2B8D}">
      <dsp:nvSpPr>
        <dsp:cNvPr id="0" name=""/>
        <dsp:cNvSpPr/>
      </dsp:nvSpPr>
      <dsp:spPr>
        <a:xfrm>
          <a:off x="645695" y="843469"/>
          <a:ext cx="10421696" cy="559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165" tIns="59165" rIns="59165" bIns="59165" numCol="1" spcCol="1270" anchor="ctr" anchorCtr="0">
          <a:noAutofit/>
        </a:bodyPr>
        <a:lstStyle/>
        <a:p>
          <a:pPr marL="0" lvl="0" indent="0" algn="l" defTabSz="622300">
            <a:lnSpc>
              <a:spcPct val="100000"/>
            </a:lnSpc>
            <a:spcBef>
              <a:spcPct val="0"/>
            </a:spcBef>
            <a:spcAft>
              <a:spcPct val="35000"/>
            </a:spcAft>
            <a:buNone/>
          </a:pPr>
          <a:r>
            <a:rPr lang="en-GB" sz="1400" b="1" kern="1200" dirty="0"/>
            <a:t>The mRNA half-life </a:t>
          </a:r>
          <a:r>
            <a:rPr lang="en-GB" sz="1400" kern="1200" dirty="0"/>
            <a:t>is the time required for the concentration of a specific mRNA molecule in a cell to decrease by half due to degradation processes. how long an mRNA molecule or Protein lives in cells before it’s degraded, measured in hours.</a:t>
          </a:r>
          <a:endParaRPr lang="en-US" sz="1400" kern="1200" dirty="0"/>
        </a:p>
      </dsp:txBody>
      <dsp:txXfrm>
        <a:off x="645695" y="843469"/>
        <a:ext cx="10421696" cy="5590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EC49-EB6E-FF37-25AF-768FDD912B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a:p>
        </p:txBody>
      </p:sp>
      <p:sp>
        <p:nvSpPr>
          <p:cNvPr id="3" name="Subtitle 2">
            <a:extLst>
              <a:ext uri="{FF2B5EF4-FFF2-40B4-BE49-F238E27FC236}">
                <a16:creationId xmlns:a16="http://schemas.microsoft.com/office/drawing/2014/main" id="{919AA3A8-10F1-310C-853B-B8BC7102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a:p>
        </p:txBody>
      </p:sp>
      <p:sp>
        <p:nvSpPr>
          <p:cNvPr id="4" name="Date Placeholder 3">
            <a:extLst>
              <a:ext uri="{FF2B5EF4-FFF2-40B4-BE49-F238E27FC236}">
                <a16:creationId xmlns:a16="http://schemas.microsoft.com/office/drawing/2014/main" id="{58431F79-3B10-7301-4467-A2D2698E3CCF}"/>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E44E7CCC-06C3-C78E-4922-189825D4F8E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6E33A91-55DB-816E-FFFA-F8EE01AACE1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25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1ABA-FBE2-19AD-9E33-5DE52A54B7B1}"/>
              </a:ext>
            </a:extLst>
          </p:cNvPr>
          <p:cNvSpPr>
            <a:spLocks noGrp="1"/>
          </p:cNvSpPr>
          <p:nvPr>
            <p:ph type="title"/>
          </p:nvPr>
        </p:nvSpPr>
        <p:spPr/>
        <p:txBody>
          <a:bodyPr/>
          <a:lstStyle/>
          <a:p>
            <a:r>
              <a:rPr lang="en-GB"/>
              <a:t>Click to edit Master title style</a:t>
            </a:r>
            <a:endParaRPr/>
          </a:p>
        </p:txBody>
      </p:sp>
      <p:sp>
        <p:nvSpPr>
          <p:cNvPr id="3" name="Vertical Text Placeholder 2">
            <a:extLst>
              <a:ext uri="{FF2B5EF4-FFF2-40B4-BE49-F238E27FC236}">
                <a16:creationId xmlns:a16="http://schemas.microsoft.com/office/drawing/2014/main" id="{F61919C8-081B-9CEE-E461-4FA9E5831B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EF26BC62-8108-AE81-45A6-8BF673339D24}"/>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08CE4C68-CDEB-4D14-6598-625FFB942B1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B1F7490-7251-3F17-9F52-0B999864EC4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77925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4ACA36-29CD-9614-1018-F81F10619C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a:p>
        </p:txBody>
      </p:sp>
      <p:sp>
        <p:nvSpPr>
          <p:cNvPr id="3" name="Vertical Text Placeholder 2">
            <a:extLst>
              <a:ext uri="{FF2B5EF4-FFF2-40B4-BE49-F238E27FC236}">
                <a16:creationId xmlns:a16="http://schemas.microsoft.com/office/drawing/2014/main" id="{6CAD4E78-B591-1B89-C39F-ED2CA8B7CA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0494BAE1-88D6-B9BB-D2C4-276165074F5A}"/>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592F7353-2FF5-EF9F-11F8-602D7DE2577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9F755B5-D354-F23E-BEE0-2DFA6A5E2AFC}"/>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94300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9BB5-AA22-71CB-F1A1-D9CE401108CA}"/>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0F60F92-E49B-A983-7D19-839F15D713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5681D2F0-2FA7-E4DB-CC55-C3B1735CE37A}"/>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838076EB-7C35-F6BA-BBA4-A70C021E08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5B28A6A-ADE1-C9A2-A226-11B64CBEB8C0}"/>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832422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85B54-0976-3A5B-44DB-5CB92CB5BA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a:p>
        </p:txBody>
      </p:sp>
      <p:sp>
        <p:nvSpPr>
          <p:cNvPr id="3" name="Text Placeholder 2">
            <a:extLst>
              <a:ext uri="{FF2B5EF4-FFF2-40B4-BE49-F238E27FC236}">
                <a16:creationId xmlns:a16="http://schemas.microsoft.com/office/drawing/2014/main" id="{DB15A017-9672-F12C-DA9D-D3485F66A6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305696-5B14-1D58-FBED-0246DCBC60DD}"/>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5" name="Footer Placeholder 4">
            <a:extLst>
              <a:ext uri="{FF2B5EF4-FFF2-40B4-BE49-F238E27FC236}">
                <a16:creationId xmlns:a16="http://schemas.microsoft.com/office/drawing/2014/main" id="{9899433F-44C4-8A82-AC69-7969837E86D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30C23AB-2A3D-FE8D-9B63-A17CE719CDC8}"/>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01734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0D3-9507-A325-B309-8B0F3F229592}"/>
              </a:ext>
            </a:extLst>
          </p:cNvPr>
          <p:cNvSpPr>
            <a:spLocks noGrp="1"/>
          </p:cNvSpPr>
          <p:nvPr>
            <p:ph type="title"/>
          </p:nvPr>
        </p:nvSpPr>
        <p:spPr/>
        <p:txBody>
          <a:bodyPr/>
          <a:lstStyle/>
          <a:p>
            <a:r>
              <a:rPr lang="en-GB"/>
              <a:t>Click to edit Master title style</a:t>
            </a:r>
            <a:endParaRPr/>
          </a:p>
        </p:txBody>
      </p:sp>
      <p:sp>
        <p:nvSpPr>
          <p:cNvPr id="3" name="Content Placeholder 2">
            <a:extLst>
              <a:ext uri="{FF2B5EF4-FFF2-40B4-BE49-F238E27FC236}">
                <a16:creationId xmlns:a16="http://schemas.microsoft.com/office/drawing/2014/main" id="{53A23F8E-EF47-D42E-9498-7340B341804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a:extLst>
              <a:ext uri="{FF2B5EF4-FFF2-40B4-BE49-F238E27FC236}">
                <a16:creationId xmlns:a16="http://schemas.microsoft.com/office/drawing/2014/main" id="{EFE21E47-4B17-F82C-604C-722B3C10DD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Date Placeholder 4">
            <a:extLst>
              <a:ext uri="{FF2B5EF4-FFF2-40B4-BE49-F238E27FC236}">
                <a16:creationId xmlns:a16="http://schemas.microsoft.com/office/drawing/2014/main" id="{8004B5D1-ED83-5E18-AEC2-61A758075D8D}"/>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6" name="Footer Placeholder 5">
            <a:extLst>
              <a:ext uri="{FF2B5EF4-FFF2-40B4-BE49-F238E27FC236}">
                <a16:creationId xmlns:a16="http://schemas.microsoft.com/office/drawing/2014/main" id="{DAEC4810-4E82-A6B5-1325-3BD7965D96D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19F957C-67ED-9434-6B3A-5FE0C6DFF04A}"/>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40307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65F0-3917-F408-82A0-C28405933C53}"/>
              </a:ext>
            </a:extLst>
          </p:cNvPr>
          <p:cNvSpPr>
            <a:spLocks noGrp="1"/>
          </p:cNvSpPr>
          <p:nvPr>
            <p:ph type="title"/>
          </p:nvPr>
        </p:nvSpPr>
        <p:spPr>
          <a:xfrm>
            <a:off x="839788" y="365125"/>
            <a:ext cx="10515600" cy="1325563"/>
          </a:xfrm>
        </p:spPr>
        <p:txBody>
          <a:bodyPr/>
          <a:lstStyle/>
          <a:p>
            <a:r>
              <a:rPr lang="en-GB"/>
              <a:t>Click to edit Master title style</a:t>
            </a:r>
            <a:endParaRPr/>
          </a:p>
        </p:txBody>
      </p:sp>
      <p:sp>
        <p:nvSpPr>
          <p:cNvPr id="3" name="Text Placeholder 2">
            <a:extLst>
              <a:ext uri="{FF2B5EF4-FFF2-40B4-BE49-F238E27FC236}">
                <a16:creationId xmlns:a16="http://schemas.microsoft.com/office/drawing/2014/main" id="{D8B8E00B-B3C2-5CDC-3DDC-4926360AD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5CA2E0-8B07-9B2B-36D6-2F3D5FD744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a:extLst>
              <a:ext uri="{FF2B5EF4-FFF2-40B4-BE49-F238E27FC236}">
                <a16:creationId xmlns:a16="http://schemas.microsoft.com/office/drawing/2014/main" id="{B72959CC-439E-F766-DA30-DE2A2470A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10B67EA-9963-507D-8E61-3EFDD1A0A25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 name="Date Placeholder 6">
            <a:extLst>
              <a:ext uri="{FF2B5EF4-FFF2-40B4-BE49-F238E27FC236}">
                <a16:creationId xmlns:a16="http://schemas.microsoft.com/office/drawing/2014/main" id="{CDD8C2A4-048B-F749-12CF-9F0237594268}"/>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8" name="Footer Placeholder 7">
            <a:extLst>
              <a:ext uri="{FF2B5EF4-FFF2-40B4-BE49-F238E27FC236}">
                <a16:creationId xmlns:a16="http://schemas.microsoft.com/office/drawing/2014/main" id="{3C4314EC-169C-7A20-13E3-200526D70FE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DD35EF9F-D6F3-82DF-05F6-C1E679B1E47F}"/>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16157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829C-B4C8-21BB-F6C6-B7359E059FA7}"/>
              </a:ext>
            </a:extLst>
          </p:cNvPr>
          <p:cNvSpPr>
            <a:spLocks noGrp="1"/>
          </p:cNvSpPr>
          <p:nvPr>
            <p:ph type="title"/>
          </p:nvPr>
        </p:nvSpPr>
        <p:spPr/>
        <p:txBody>
          <a:bodyPr/>
          <a:lstStyle/>
          <a:p>
            <a:r>
              <a:rPr lang="en-GB"/>
              <a:t>Click to edit Master title style</a:t>
            </a:r>
            <a:endParaRPr/>
          </a:p>
        </p:txBody>
      </p:sp>
      <p:sp>
        <p:nvSpPr>
          <p:cNvPr id="3" name="Date Placeholder 2">
            <a:extLst>
              <a:ext uri="{FF2B5EF4-FFF2-40B4-BE49-F238E27FC236}">
                <a16:creationId xmlns:a16="http://schemas.microsoft.com/office/drawing/2014/main" id="{DD25C90D-E0E8-87A3-E230-A6760655F3AD}"/>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4" name="Footer Placeholder 3">
            <a:extLst>
              <a:ext uri="{FF2B5EF4-FFF2-40B4-BE49-F238E27FC236}">
                <a16:creationId xmlns:a16="http://schemas.microsoft.com/office/drawing/2014/main" id="{01C568C1-FA07-68AB-296A-66E3E9508C8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7776899-F245-9E8A-E57A-58B4D435B9B5}"/>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64554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429-B2C4-152B-4F23-864CDD4A5A6C}"/>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3" name="Footer Placeholder 2">
            <a:extLst>
              <a:ext uri="{FF2B5EF4-FFF2-40B4-BE49-F238E27FC236}">
                <a16:creationId xmlns:a16="http://schemas.microsoft.com/office/drawing/2014/main" id="{4091273C-DAF0-6BAD-D25F-50CE8150AA3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8017677-C6B0-5C99-8131-50D36E1D71EE}"/>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8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9663-81E6-68FF-C463-3FFB3585EB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Content Placeholder 2">
            <a:extLst>
              <a:ext uri="{FF2B5EF4-FFF2-40B4-BE49-F238E27FC236}">
                <a16:creationId xmlns:a16="http://schemas.microsoft.com/office/drawing/2014/main" id="{034D8917-FB45-BC28-D231-195433365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a:extLst>
              <a:ext uri="{FF2B5EF4-FFF2-40B4-BE49-F238E27FC236}">
                <a16:creationId xmlns:a16="http://schemas.microsoft.com/office/drawing/2014/main" id="{23401323-9438-EF85-0490-5D0B0CAC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79178E6-C2F6-6A0B-C1DF-923B1A88CD25}"/>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6" name="Footer Placeholder 5">
            <a:extLst>
              <a:ext uri="{FF2B5EF4-FFF2-40B4-BE49-F238E27FC236}">
                <a16:creationId xmlns:a16="http://schemas.microsoft.com/office/drawing/2014/main" id="{DEEC8927-7841-0D15-6E18-F71038C656C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B0161BB-261D-693E-1DD0-E26D77756DA4}"/>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3633225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D82A-A415-D0A3-E198-A8F5BF40DE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a:p>
        </p:txBody>
      </p:sp>
      <p:sp>
        <p:nvSpPr>
          <p:cNvPr id="3" name="Picture Placeholder 2">
            <a:extLst>
              <a:ext uri="{FF2B5EF4-FFF2-40B4-BE49-F238E27FC236}">
                <a16:creationId xmlns:a16="http://schemas.microsoft.com/office/drawing/2014/main" id="{9E1A7476-2460-153B-324A-A2C8AA532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2F141BA5-9409-03C6-3255-FEC12CE25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208E1E-56A0-B6AC-484E-DF636F0E7EFB}"/>
              </a:ext>
            </a:extLst>
          </p:cNvPr>
          <p:cNvSpPr>
            <a:spLocks noGrp="1"/>
          </p:cNvSpPr>
          <p:nvPr>
            <p:ph type="dt" sz="half" idx="10"/>
          </p:nvPr>
        </p:nvSpPr>
        <p:spPr/>
        <p:txBody>
          <a:bodyPr/>
          <a:lstStyle/>
          <a:p>
            <a:fld id="{AFAE5B79-A4F3-3043-AF96-49571EC66B66}" type="datetimeFigureOut">
              <a:rPr lang="en-DE" smtClean="0"/>
              <a:t>09/16/2024</a:t>
            </a:fld>
            <a:endParaRPr lang="en-DE"/>
          </a:p>
        </p:txBody>
      </p:sp>
      <p:sp>
        <p:nvSpPr>
          <p:cNvPr id="6" name="Footer Placeholder 5">
            <a:extLst>
              <a:ext uri="{FF2B5EF4-FFF2-40B4-BE49-F238E27FC236}">
                <a16:creationId xmlns:a16="http://schemas.microsoft.com/office/drawing/2014/main" id="{08C698C5-B2D6-A0B7-7705-3DC623B0659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9DAC6DC-4C13-284C-E166-83465E6D1B69}"/>
              </a:ext>
            </a:extLst>
          </p:cNvPr>
          <p:cNvSpPr>
            <a:spLocks noGrp="1"/>
          </p:cNvSpPr>
          <p:nvPr>
            <p:ph type="sldNum" sz="quarter" idx="12"/>
          </p:nvPr>
        </p:nvSpPr>
        <p:spPr/>
        <p:txBody>
          <a:bodyPr/>
          <a:lstStyle/>
          <a:p>
            <a:fld id="{EFFF6BD5-05E4-B94F-A0F5-18AD095119CF}" type="slidenum">
              <a:rPr lang="en-DE" smtClean="0"/>
              <a:t>‹#›</a:t>
            </a:fld>
            <a:endParaRPr lang="en-DE"/>
          </a:p>
        </p:txBody>
      </p:sp>
    </p:spTree>
    <p:extLst>
      <p:ext uri="{BB962C8B-B14F-4D97-AF65-F5344CB8AC3E}">
        <p14:creationId xmlns:p14="http://schemas.microsoft.com/office/powerpoint/2010/main" val="12102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EE41F-4AC9-A07A-1D5F-CB4079D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a:p>
        </p:txBody>
      </p:sp>
      <p:sp>
        <p:nvSpPr>
          <p:cNvPr id="3" name="Text Placeholder 2">
            <a:extLst>
              <a:ext uri="{FF2B5EF4-FFF2-40B4-BE49-F238E27FC236}">
                <a16:creationId xmlns:a16="http://schemas.microsoft.com/office/drawing/2014/main" id="{06FE6D68-62BF-4BCF-961A-52FA9E7CA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Date Placeholder 3">
            <a:extLst>
              <a:ext uri="{FF2B5EF4-FFF2-40B4-BE49-F238E27FC236}">
                <a16:creationId xmlns:a16="http://schemas.microsoft.com/office/drawing/2014/main" id="{F46F8275-429D-5340-2CA3-C791CBD0C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E5B79-A4F3-3043-AF96-49571EC66B66}" type="datetimeFigureOut">
              <a:rPr lang="en-DE" smtClean="0"/>
              <a:t>09/16/2024</a:t>
            </a:fld>
            <a:endParaRPr/>
          </a:p>
        </p:txBody>
      </p:sp>
      <p:sp>
        <p:nvSpPr>
          <p:cNvPr id="5" name="Footer Placeholder 4">
            <a:extLst>
              <a:ext uri="{FF2B5EF4-FFF2-40B4-BE49-F238E27FC236}">
                <a16:creationId xmlns:a16="http://schemas.microsoft.com/office/drawing/2014/main" id="{3CF6BA6B-4FDD-C863-77FE-F13BC226B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a:p>
        </p:txBody>
      </p:sp>
      <p:sp>
        <p:nvSpPr>
          <p:cNvPr id="6" name="Slide Number Placeholder 5">
            <a:extLst>
              <a:ext uri="{FF2B5EF4-FFF2-40B4-BE49-F238E27FC236}">
                <a16:creationId xmlns:a16="http://schemas.microsoft.com/office/drawing/2014/main" id="{7874C219-A787-463A-9CEE-6FBD6B59F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FF6BD5-05E4-B94F-A0F5-18AD095119CF}" type="slidenum">
              <a:rPr lang="en-DE" smtClean="0"/>
              <a:t>‹#›</a:t>
            </a:fld>
            <a:endParaRPr/>
          </a:p>
        </p:txBody>
      </p:sp>
    </p:spTree>
    <p:extLst>
      <p:ext uri="{BB962C8B-B14F-4D97-AF65-F5344CB8AC3E}">
        <p14:creationId xmlns:p14="http://schemas.microsoft.com/office/powerpoint/2010/main" val="39618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1.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4CA4-A57C-10EB-4D31-04F48882E9FE}"/>
              </a:ext>
            </a:extLst>
          </p:cNvPr>
          <p:cNvSpPr>
            <a:spLocks noGrp="1"/>
          </p:cNvSpPr>
          <p:nvPr>
            <p:ph type="ctrTitle"/>
          </p:nvPr>
        </p:nvSpPr>
        <p:spPr>
          <a:xfrm>
            <a:off x="1439918" y="2319283"/>
            <a:ext cx="9144000" cy="2387600"/>
          </a:xfrm>
        </p:spPr>
        <p:txBody>
          <a:bodyPr>
            <a:normAutofit fontScale="90000"/>
          </a:bodyPr>
          <a:lstStyle/>
          <a:p>
            <a:r>
              <a:rPr lang="en-GB" dirty="0">
                <a:latin typeface="Helvetica Neue" panose="02000503000000020004" pitchFamily="2" charset="0"/>
              </a:rPr>
              <a:t>G</a:t>
            </a:r>
            <a:r>
              <a:rPr lang="en-GB" sz="6000" dirty="0">
                <a:effectLst/>
                <a:latin typeface="Helvetica Neue" panose="02000503000000020004" pitchFamily="2" charset="0"/>
              </a:rPr>
              <a:t>ene Expression Data and Hypothesis Testing</a:t>
            </a:r>
            <a:br>
              <a:rPr lang="en-GB" dirty="0">
                <a:effectLst/>
                <a:latin typeface="Helvetica Neue" panose="02000503000000020004" pitchFamily="2" charset="0"/>
              </a:rPr>
            </a:br>
            <a:endParaRPr lang="en-GB" dirty="0"/>
          </a:p>
        </p:txBody>
      </p:sp>
      <p:sp>
        <p:nvSpPr>
          <p:cNvPr id="3" name="Rectangle 4">
            <a:extLst>
              <a:ext uri="{FF2B5EF4-FFF2-40B4-BE49-F238E27FC236}">
                <a16:creationId xmlns:a16="http://schemas.microsoft.com/office/drawing/2014/main" id="{32F55F0F-7450-57F7-B4E1-CAE405AC64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4" name="Group 3">
            <a:extLst>
              <a:ext uri="{FF2B5EF4-FFF2-40B4-BE49-F238E27FC236}">
                <a16:creationId xmlns:a16="http://schemas.microsoft.com/office/drawing/2014/main" id="{E09C9DE4-9021-7265-79FB-5364B27AB946}"/>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FF1D0C50-972C-86C0-5A34-F3699E9B0E05}"/>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6" name="Shape 3034">
              <a:extLst>
                <a:ext uri="{FF2B5EF4-FFF2-40B4-BE49-F238E27FC236}">
                  <a16:creationId xmlns:a16="http://schemas.microsoft.com/office/drawing/2014/main" id="{2C912D85-16AB-2F8F-0229-5B2AFF2D338A}"/>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7" name="Rectangle 5">
            <a:extLst>
              <a:ext uri="{FF2B5EF4-FFF2-40B4-BE49-F238E27FC236}">
                <a16:creationId xmlns:a16="http://schemas.microsoft.com/office/drawing/2014/main" id="{5ACCDABC-8D72-E426-6D5E-C79989F67C4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1020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800" b="1" dirty="0">
                <a:latin typeface="Helvetica Neue" panose="02000503000000020004" pitchFamily="2" charset="0"/>
              </a:rPr>
              <a:t>Hypothesis Tests for Half life </a:t>
            </a:r>
            <a:endParaRPr lang="en-GB" sz="28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878839"/>
            <a:ext cx="11203299" cy="56099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3" name="Rectangle 4">
            <a:extLst>
              <a:ext uri="{FF2B5EF4-FFF2-40B4-BE49-F238E27FC236}">
                <a16:creationId xmlns:a16="http://schemas.microsoft.com/office/drawing/2014/main" id="{ADFA07E7-ED54-ED5E-9142-401CCFD6E867}"/>
              </a:ext>
            </a:extLst>
          </p:cNvPr>
          <p:cNvSpPr>
            <a:spLocks noChangeArrowheads="1"/>
          </p:cNvSpPr>
          <p:nvPr/>
        </p:nvSpPr>
        <p:spPr bwMode="auto">
          <a:xfrm>
            <a:off x="618832" y="687532"/>
            <a:ext cx="1141615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CH"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H" altLang="en-CH" sz="1600" b="0" i="0" u="none" strike="noStrike" cap="none" normalizeH="0" baseline="0" dirty="0">
              <a:ln>
                <a:noFill/>
              </a:ln>
              <a:solidFill>
                <a:schemeClr val="tx1"/>
              </a:solidFill>
              <a:effectLst/>
              <a:latin typeface="Arial" panose="020B0604020202020204" pitchFamily="34" charset="0"/>
            </a:endParaRPr>
          </a:p>
          <a:p>
            <a:r>
              <a:rPr lang="en-GB" sz="1600" b="1" dirty="0">
                <a:latin typeface="Arial" panose="020B0604020202020204" pitchFamily="34" charset="0"/>
              </a:rPr>
              <a:t>Hypothesis 0: </a:t>
            </a:r>
            <a:r>
              <a:rPr lang="en-GB" altLang="en-CH" sz="1600" b="1" dirty="0">
                <a:latin typeface="Arial" panose="020B0604020202020204" pitchFamily="34" charset="0"/>
              </a:rPr>
              <a:t>Are there any normally distributed parameter </a:t>
            </a:r>
          </a:p>
          <a:p>
            <a:endParaRPr lang="en-CH" altLang="en-CH" sz="1600" b="1" dirty="0">
              <a:latin typeface="Arial" panose="020B0604020202020204" pitchFamily="34" charset="0"/>
            </a:endParaRPr>
          </a:p>
          <a:p>
            <a:r>
              <a:rPr lang="en-GB" sz="1600" b="1" dirty="0">
                <a:latin typeface="Arial" panose="020B0604020202020204" pitchFamily="34" charset="0"/>
              </a:rPr>
              <a:t>Hypothesis 1: </a:t>
            </a:r>
            <a:r>
              <a:rPr lang="en-GB" altLang="en-CH" sz="1600" b="1" dirty="0">
                <a:latin typeface="Arial" panose="020B0604020202020204" pitchFamily="34" charset="0"/>
              </a:rPr>
              <a:t>Location</a:t>
            </a:r>
            <a:r>
              <a:rPr lang="en-CH" altLang="en-CH" sz="1600" b="1" dirty="0">
                <a:latin typeface="Arial" panose="020B0604020202020204" pitchFamily="34" charset="0"/>
              </a:rPr>
              <a:t> Affects mRNA Half-Life</a:t>
            </a:r>
          </a:p>
          <a:p>
            <a:pPr lvl="1" eaLnBrk="0" fontAlgn="base" hangingPunct="0">
              <a:spcBef>
                <a:spcPct val="0"/>
              </a:spcBef>
              <a:spcAft>
                <a:spcPct val="0"/>
              </a:spcAft>
              <a:buFontTx/>
              <a:buChar char="•"/>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a:t>
            </a:r>
            <a:r>
              <a:rPr kumimoji="0" lang="en-CH" altLang="en-CH" sz="1600" b="1" i="0" u="none" strike="noStrike" cap="none" normalizeH="0" baseline="0" dirty="0">
                <a:ln>
                  <a:noFill/>
                </a:ln>
                <a:solidFill>
                  <a:schemeClr val="tx1"/>
                </a:solidFill>
                <a:effectLst/>
                <a:latin typeface="Arial" panose="020B0604020202020204" pitchFamily="34" charset="0"/>
              </a:rPr>
              <a:t> </a:t>
            </a:r>
            <a:r>
              <a:rPr lang="en-GB" sz="1600" dirty="0"/>
              <a:t>The half-lives of mRNAs differ significantly between genes expressed in soma and neurites.</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CH" altLang="en-CH" sz="1600" b="1" i="0" u="none" strike="noStrike" cap="none" normalizeH="0" baseline="0" dirty="0">
                <a:ln>
                  <a:noFill/>
                </a:ln>
                <a:solidFill>
                  <a:schemeClr val="tx1"/>
                </a:solidFill>
                <a:effectLst/>
                <a:latin typeface="Arial" panose="020B0604020202020204" pitchFamily="34" charset="0"/>
              </a:rPr>
              <a:t>Test</a:t>
            </a:r>
            <a:r>
              <a:rPr kumimoji="0" lang="en-CH" altLang="en-CH" sz="1600" b="0" i="0" u="none" strike="noStrike" cap="none" normalizeH="0" baseline="0" dirty="0">
                <a:ln>
                  <a:noFill/>
                </a:ln>
                <a:solidFill>
                  <a:schemeClr val="tx1"/>
                </a:solidFill>
                <a:effectLst/>
                <a:latin typeface="Arial" panose="020B0604020202020204" pitchFamily="34" charset="0"/>
              </a:rPr>
              <a:t>:</a:t>
            </a:r>
            <a:r>
              <a:rPr lang="en-GB" sz="1600" b="1" dirty="0">
                <a:latin typeface="Arial" panose="020B0604020202020204" pitchFamily="34" charset="0"/>
              </a:rPr>
              <a:t>Mann-Whitney U Test: </a:t>
            </a:r>
            <a:r>
              <a:rPr lang="en-GB" sz="1600" dirty="0"/>
              <a:t>A non-parametric test to compare half-lives between soma and neurites</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GB" altLang="en-CH"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CH" altLang="en-CH" sz="1600" b="1" i="0" u="none" strike="noStrike" cap="none" normalizeH="0" baseline="0" dirty="0">
                <a:ln>
                  <a:noFill/>
                </a:ln>
                <a:solidFill>
                  <a:schemeClr val="tx1"/>
                </a:solidFill>
                <a:effectLst/>
                <a:latin typeface="Arial" panose="020B0604020202020204" pitchFamily="34" charset="0"/>
              </a:rPr>
              <a:t>Hypothesis </a:t>
            </a:r>
            <a:r>
              <a:rPr kumimoji="0" lang="en-GB" altLang="en-CH" sz="1600" b="1" i="0" u="none" strike="noStrike" cap="none" normalizeH="0" baseline="0" dirty="0">
                <a:ln>
                  <a:noFill/>
                </a:ln>
                <a:solidFill>
                  <a:schemeClr val="tx1"/>
                </a:solidFill>
                <a:effectLst/>
                <a:latin typeface="Arial" panose="020B0604020202020204" pitchFamily="34" charset="0"/>
              </a:rPr>
              <a:t>2</a:t>
            </a:r>
            <a:r>
              <a:rPr kumimoji="0" lang="en-CH" altLang="en-CH" sz="1600" b="1" i="0" u="none" strike="noStrike" cap="none" normalizeH="0" baseline="0" dirty="0">
                <a:ln>
                  <a:noFill/>
                </a:ln>
                <a:solidFill>
                  <a:schemeClr val="tx1"/>
                </a:solidFill>
                <a:effectLst/>
                <a:latin typeface="Arial" panose="020B0604020202020204" pitchFamily="34" charset="0"/>
              </a:rPr>
              <a:t>: ARE Presence Affects mRNA Half-Life</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Genes containing </a:t>
            </a:r>
            <a:r>
              <a:rPr kumimoji="0" lang="en-CH" altLang="en-CH" sz="1600" b="1" i="0" u="none" strike="noStrike" cap="none" normalizeH="0" baseline="0" dirty="0">
                <a:ln>
                  <a:noFill/>
                </a:ln>
                <a:solidFill>
                  <a:schemeClr val="tx1"/>
                </a:solidFill>
                <a:effectLst/>
                <a:latin typeface="Arial" panose="020B0604020202020204" pitchFamily="34" charset="0"/>
              </a:rPr>
              <a:t>ARE elements</a:t>
            </a:r>
            <a:r>
              <a:rPr kumimoji="0" lang="en-CH" altLang="en-CH" sz="1600" b="0" i="0" u="none" strike="noStrike" cap="none" normalizeH="0" baseline="0" dirty="0">
                <a:ln>
                  <a:noFill/>
                </a:ln>
                <a:solidFill>
                  <a:schemeClr val="tx1"/>
                </a:solidFill>
                <a:effectLst/>
                <a:latin typeface="Arial" panose="020B0604020202020204" pitchFamily="34" charset="0"/>
              </a:rPr>
              <a:t> will have shorter half-lives compared to those without </a:t>
            </a:r>
            <a:r>
              <a:rPr kumimoji="0" lang="en-CH" altLang="en-CH" sz="1600" b="0" i="0" u="none" strike="noStrike" cap="none" normalizeH="0" baseline="0" dirty="0" err="1">
                <a:ln>
                  <a:noFill/>
                </a:ln>
                <a:solidFill>
                  <a:schemeClr val="tx1"/>
                </a:solidFill>
                <a:effectLst/>
                <a:latin typeface="Arial" panose="020B0604020202020204" pitchFamily="34" charset="0"/>
              </a:rPr>
              <a:t>AREs</a:t>
            </a:r>
            <a:r>
              <a:rPr kumimoji="0" lang="en-CH" altLang="en-CH"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CH" altLang="en-CH" sz="1600" b="1" i="0" u="none" strike="noStrike" cap="none" normalizeH="0" baseline="0" dirty="0" err="1">
                <a:ln>
                  <a:noFill/>
                </a:ln>
                <a:solidFill>
                  <a:schemeClr val="tx1"/>
                </a:solidFill>
                <a:effectLst/>
                <a:latin typeface="Arial" panose="020B0604020202020204" pitchFamily="34" charset="0"/>
              </a:rPr>
              <a:t>Test</a:t>
            </a:r>
            <a:r>
              <a:rPr kumimoji="0" lang="en-CH" altLang="en-CH" sz="1600" b="0" i="0" u="none" strike="noStrike" cap="none" normalizeH="0" baseline="0" dirty="0" err="1">
                <a:ln>
                  <a:noFill/>
                </a:ln>
                <a:solidFill>
                  <a:schemeClr val="tx1"/>
                </a:solidFill>
                <a:effectLst/>
                <a:latin typeface="Arial" panose="020B0604020202020204" pitchFamily="34" charset="0"/>
              </a:rPr>
              <a:t>:</a:t>
            </a:r>
            <a:r>
              <a:rPr kumimoji="0" lang="en-CH" altLang="en-CH" sz="1600" b="1" i="0" u="none" strike="noStrike" cap="none" normalizeH="0" baseline="0" dirty="0" err="1">
                <a:ln>
                  <a:noFill/>
                </a:ln>
                <a:solidFill>
                  <a:schemeClr val="tx1"/>
                </a:solidFill>
                <a:effectLst/>
                <a:latin typeface="Arial" panose="020B0604020202020204" pitchFamily="34" charset="0"/>
              </a:rPr>
              <a:t>Mann-Whitney</a:t>
            </a:r>
            <a:r>
              <a:rPr kumimoji="0" lang="en-CH" altLang="en-CH" sz="1600" b="1" i="0" u="none" strike="noStrike" cap="none" normalizeH="0" baseline="0" dirty="0">
                <a:ln>
                  <a:noFill/>
                </a:ln>
                <a:solidFill>
                  <a:schemeClr val="tx1"/>
                </a:solidFill>
                <a:effectLst/>
                <a:latin typeface="Arial" panose="020B0604020202020204" pitchFamily="34" charset="0"/>
              </a:rPr>
              <a:t> U Test</a:t>
            </a:r>
            <a:r>
              <a:rPr kumimoji="0" lang="en-CH" altLang="en-CH" sz="1600" b="0" i="0" u="none" strike="noStrike" cap="none" normalizeH="0" baseline="0" dirty="0">
                <a:ln>
                  <a:noFill/>
                </a:ln>
                <a:solidFill>
                  <a:schemeClr val="tx1"/>
                </a:solidFill>
                <a:effectLst/>
                <a:latin typeface="Arial" panose="020B0604020202020204" pitchFamily="34" charset="0"/>
              </a:rPr>
              <a:t>: Compare the </a:t>
            </a:r>
            <a:r>
              <a:rPr kumimoji="0" lang="en-CH" altLang="en-CH" sz="1600" b="1" i="0" u="none" strike="noStrike" cap="none" normalizeH="0" baseline="0" dirty="0">
                <a:ln>
                  <a:noFill/>
                </a:ln>
                <a:solidFill>
                  <a:schemeClr val="tx1"/>
                </a:solidFill>
                <a:effectLst/>
                <a:latin typeface="Arial" panose="020B0604020202020204" pitchFamily="34" charset="0"/>
              </a:rPr>
              <a:t>half-lives</a:t>
            </a:r>
            <a:r>
              <a:rPr kumimoji="0" lang="en-CH" altLang="en-CH" sz="1600" b="0" i="0" u="none" strike="noStrike" cap="none" normalizeH="0" baseline="0" dirty="0">
                <a:ln>
                  <a:noFill/>
                </a:ln>
                <a:solidFill>
                  <a:schemeClr val="tx1"/>
                </a:solidFill>
                <a:effectLst/>
                <a:latin typeface="Arial" panose="020B0604020202020204" pitchFamily="34" charset="0"/>
              </a:rPr>
              <a:t> of genes with and without </a:t>
            </a:r>
            <a:r>
              <a:rPr kumimoji="0" lang="en-CH" altLang="en-CH" sz="1600" b="0" i="0" u="none" strike="noStrike" cap="none" normalizeH="0" baseline="0" dirty="0" err="1">
                <a:ln>
                  <a:noFill/>
                </a:ln>
                <a:solidFill>
                  <a:schemeClr val="tx1"/>
                </a:solidFill>
                <a:effectLst/>
                <a:latin typeface="Arial" panose="020B0604020202020204" pitchFamily="34" charset="0"/>
              </a:rPr>
              <a:t>AREs</a:t>
            </a:r>
            <a:r>
              <a:rPr kumimoji="0" lang="en-CH" altLang="en-CH" sz="1600" b="0" i="0" u="none" strike="noStrike" cap="none" normalizeH="0" baseline="0" dirty="0">
                <a:ln>
                  <a:noFill/>
                </a:ln>
                <a:solidFill>
                  <a:schemeClr val="tx1"/>
                </a:solidFill>
                <a:effectLst/>
                <a:latin typeface="Arial" panose="020B0604020202020204" pitchFamily="34" charset="0"/>
              </a:rPr>
              <a:t>. </a:t>
            </a:r>
            <a:endParaRPr kumimoji="0" lang="en-GB"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tabLst/>
            </a:pPr>
            <a:endParaRPr lang="en-GB" altLang="en-CH" sz="1600" dirty="0">
              <a:latin typeface="Arial" panose="020B0604020202020204" pitchFamily="34" charset="0"/>
            </a:endParaRPr>
          </a:p>
          <a:p>
            <a:pPr algn="l"/>
            <a:r>
              <a:rPr kumimoji="0" lang="en-CH" altLang="en-CH" sz="1600" b="1" i="0" u="none" strike="noStrike" cap="none" normalizeH="0" baseline="0" dirty="0">
                <a:ln>
                  <a:noFill/>
                </a:ln>
                <a:solidFill>
                  <a:schemeClr val="tx1"/>
                </a:solidFill>
                <a:effectLst/>
                <a:latin typeface="Arial" panose="020B0604020202020204" pitchFamily="34" charset="0"/>
              </a:rPr>
              <a:t>Hypothesis </a:t>
            </a:r>
            <a:r>
              <a:rPr lang="en-GB" altLang="en-CH" sz="1600" b="1" dirty="0">
                <a:latin typeface="Arial" panose="020B0604020202020204" pitchFamily="34" charset="0"/>
              </a:rPr>
              <a:t>3</a:t>
            </a:r>
            <a:r>
              <a:rPr kumimoji="0" lang="en-CH" altLang="en-CH" sz="1600" b="1" i="0" u="none" strike="noStrike" cap="none" normalizeH="0" baseline="0" dirty="0">
                <a:ln>
                  <a:noFill/>
                </a:ln>
                <a:solidFill>
                  <a:schemeClr val="tx1"/>
                </a:solidFill>
                <a:effectLst/>
                <a:latin typeface="Arial" panose="020B0604020202020204" pitchFamily="34" charset="0"/>
              </a:rPr>
              <a:t>: Effects of </a:t>
            </a:r>
            <a:r>
              <a:rPr lang="en-GB" sz="1600" b="1" dirty="0"/>
              <a:t>ARE presence</a:t>
            </a:r>
            <a:r>
              <a:rPr lang="en-GB" sz="1600" dirty="0"/>
              <a:t>, </a:t>
            </a:r>
            <a:r>
              <a:rPr lang="en-GB" sz="1600" b="1" dirty="0" err="1"/>
              <a:t>tAI</a:t>
            </a:r>
            <a:r>
              <a:rPr lang="en-GB" sz="1600" dirty="0"/>
              <a:t>, and </a:t>
            </a:r>
            <a:r>
              <a:rPr lang="en-GB" sz="1600" b="1" dirty="0"/>
              <a:t>TPU length</a:t>
            </a:r>
            <a:r>
              <a:rPr lang="en-GB" sz="16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a:t>
            </a:r>
            <a:r>
              <a:rPr lang="en-GB" sz="1600" dirty="0"/>
              <a:t>Half-life is influenced by a combination of variables, such as </a:t>
            </a:r>
            <a:r>
              <a:rPr lang="en-GB" sz="1600" b="1" dirty="0"/>
              <a:t>ARE presence</a:t>
            </a:r>
            <a:r>
              <a:rPr lang="en-GB" sz="1600" dirty="0"/>
              <a:t>, </a:t>
            </a:r>
            <a:r>
              <a:rPr lang="en-GB" sz="1600" b="1" dirty="0" err="1"/>
              <a:t>tAI</a:t>
            </a:r>
            <a:r>
              <a:rPr lang="en-GB" sz="1600" dirty="0"/>
              <a:t>, and </a:t>
            </a:r>
            <a:r>
              <a:rPr lang="en-GB" sz="1600" b="1" dirty="0"/>
              <a:t>TPU length</a:t>
            </a:r>
            <a:r>
              <a:rPr kumimoji="0" lang="en-CH" altLang="en-CH"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CH" altLang="en-CH" sz="1600" b="1" i="0" u="none" strike="noStrike" cap="none" normalizeH="0" baseline="0" dirty="0" err="1">
                <a:ln>
                  <a:noFill/>
                </a:ln>
                <a:solidFill>
                  <a:schemeClr val="tx1"/>
                </a:solidFill>
                <a:effectLst/>
                <a:latin typeface="Arial" panose="020B0604020202020204" pitchFamily="34" charset="0"/>
              </a:rPr>
              <a:t>Test</a:t>
            </a:r>
            <a:r>
              <a:rPr kumimoji="0" lang="en-CH" altLang="en-CH" sz="1600" b="0" i="0" u="none" strike="noStrike" cap="none" normalizeH="0" baseline="0" dirty="0" err="1">
                <a:ln>
                  <a:noFill/>
                </a:ln>
                <a:solidFill>
                  <a:schemeClr val="tx1"/>
                </a:solidFill>
                <a:effectLst/>
                <a:latin typeface="Arial" panose="020B0604020202020204" pitchFamily="34" charset="0"/>
              </a:rPr>
              <a:t>:</a:t>
            </a:r>
            <a:r>
              <a:rPr kumimoji="0" lang="en-CH" altLang="en-CH" sz="1600" b="1" i="0" u="none" strike="noStrike" cap="none" normalizeH="0" baseline="0" dirty="0" err="1">
                <a:ln>
                  <a:noFill/>
                </a:ln>
                <a:solidFill>
                  <a:schemeClr val="tx1"/>
                </a:solidFill>
                <a:effectLst/>
                <a:latin typeface="Arial" panose="020B0604020202020204" pitchFamily="34" charset="0"/>
              </a:rPr>
              <a:t>Mann-Whitney</a:t>
            </a:r>
            <a:r>
              <a:rPr kumimoji="0" lang="en-CH" altLang="en-CH" sz="1600" b="1" i="0" u="none" strike="noStrike" cap="none" normalizeH="0" baseline="0" dirty="0">
                <a:ln>
                  <a:noFill/>
                </a:ln>
                <a:solidFill>
                  <a:schemeClr val="tx1"/>
                </a:solidFill>
                <a:effectLst/>
                <a:latin typeface="Arial" panose="020B0604020202020204" pitchFamily="34" charset="0"/>
              </a:rPr>
              <a:t> U Test</a:t>
            </a:r>
            <a:r>
              <a:rPr kumimoji="0" lang="en-CH" altLang="en-CH" sz="1600" b="0" i="0" u="none" strike="noStrike" cap="none" normalizeH="0" baseline="0" dirty="0">
                <a:ln>
                  <a:noFill/>
                </a:ln>
                <a:solidFill>
                  <a:schemeClr val="tx1"/>
                </a:solidFill>
                <a:effectLst/>
                <a:latin typeface="Arial" panose="020B0604020202020204" pitchFamily="34" charset="0"/>
              </a:rPr>
              <a:t>: Compare the </a:t>
            </a:r>
            <a:r>
              <a:rPr kumimoji="0" lang="en-CH" altLang="en-CH" sz="1600" b="1" i="0" u="none" strike="noStrike" cap="none" normalizeH="0" baseline="0" dirty="0">
                <a:ln>
                  <a:noFill/>
                </a:ln>
                <a:solidFill>
                  <a:schemeClr val="tx1"/>
                </a:solidFill>
                <a:effectLst/>
                <a:latin typeface="Arial" panose="020B0604020202020204" pitchFamily="34" charset="0"/>
              </a:rPr>
              <a:t>half-lives</a:t>
            </a:r>
            <a:r>
              <a:rPr kumimoji="0" lang="en-CH" altLang="en-CH" sz="1600" b="0" i="0" u="none" strike="noStrike" cap="none" normalizeH="0" baseline="0" dirty="0">
                <a:ln>
                  <a:noFill/>
                </a:ln>
                <a:solidFill>
                  <a:schemeClr val="tx1"/>
                </a:solidFill>
                <a:effectLst/>
                <a:latin typeface="Arial" panose="020B0604020202020204" pitchFamily="34" charset="0"/>
              </a:rPr>
              <a:t> of genes with and without </a:t>
            </a:r>
            <a:r>
              <a:rPr kumimoji="0" lang="en-CH" altLang="en-CH" sz="1600" b="0" i="0" u="none" strike="noStrike" cap="none" normalizeH="0" baseline="0" dirty="0" err="1">
                <a:ln>
                  <a:noFill/>
                </a:ln>
                <a:solidFill>
                  <a:schemeClr val="tx1"/>
                </a:solidFill>
                <a:effectLst/>
                <a:latin typeface="Arial" panose="020B0604020202020204" pitchFamily="34" charset="0"/>
              </a:rPr>
              <a:t>AREs</a:t>
            </a:r>
            <a:r>
              <a:rPr kumimoji="0" lang="en-CH" altLang="en-CH" sz="1600" b="0" i="0" u="none" strike="noStrike" cap="none" normalizeH="0" baseline="0" dirty="0">
                <a:ln>
                  <a:noFill/>
                </a:ln>
                <a:solidFill>
                  <a:schemeClr val="tx1"/>
                </a:solidFill>
                <a:effectLst/>
                <a:latin typeface="Arial" panose="020B0604020202020204" pitchFamily="34" charset="0"/>
              </a:rPr>
              <a:t>. </a:t>
            </a:r>
            <a:endParaRPr kumimoji="0" lang="en-GB" altLang="en-CH"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CH" altLang="en-CH" sz="1600" b="1" i="0" u="none" strike="noStrike" cap="none" normalizeH="0" baseline="0" dirty="0">
                <a:ln>
                  <a:noFill/>
                </a:ln>
                <a:solidFill>
                  <a:schemeClr val="tx1"/>
                </a:solidFill>
                <a:effectLst/>
                <a:latin typeface="Arial" panose="020B0604020202020204" pitchFamily="34" charset="0"/>
              </a:rPr>
              <a:t>Test</a:t>
            </a:r>
            <a:r>
              <a:rPr kumimoji="0" lang="en-CH" altLang="en-CH" sz="1600" b="0" i="0" u="none" strike="noStrike" cap="none" normalizeH="0" baseline="0" dirty="0">
                <a:ln>
                  <a:noFill/>
                </a:ln>
                <a:solidFill>
                  <a:schemeClr val="tx1"/>
                </a:solidFill>
                <a:effectLst/>
                <a:latin typeface="Arial" panose="020B0604020202020204" pitchFamily="34" charset="0"/>
              </a:rPr>
              <a:t>:</a:t>
            </a:r>
            <a:r>
              <a:rPr lang="en-GB" sz="1600" b="1" dirty="0"/>
              <a:t>Kruskal-Wallis statistic test </a:t>
            </a:r>
            <a:r>
              <a:rPr lang="en-GB" sz="1600" dirty="0"/>
              <a:t>for each </a:t>
            </a:r>
            <a:r>
              <a:rPr lang="en-GB" sz="1600" b="1" dirty="0"/>
              <a:t>ARE presence</a:t>
            </a:r>
            <a:r>
              <a:rPr lang="en-GB" sz="1600" dirty="0"/>
              <a:t>, </a:t>
            </a:r>
            <a:r>
              <a:rPr lang="en-GB" sz="1600" b="1" dirty="0" err="1"/>
              <a:t>tAI</a:t>
            </a:r>
            <a:r>
              <a:rPr lang="en-GB" sz="1600" dirty="0"/>
              <a:t>, and </a:t>
            </a:r>
            <a:r>
              <a:rPr lang="en-GB" sz="1600" b="1" dirty="0"/>
              <a:t>TPU length</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GB" altLang="en-CH" sz="1600" b="0" i="0" u="none" strike="noStrike" cap="none" normalizeH="0" baseline="0" dirty="0">
              <a:ln>
                <a:noFill/>
              </a:ln>
              <a:solidFill>
                <a:schemeClr val="tx1"/>
              </a:solidFill>
              <a:effectLst/>
              <a:latin typeface="Arial" panose="020B0604020202020204" pitchFamily="34" charset="0"/>
            </a:endParaRPr>
          </a:p>
          <a:p>
            <a:pPr algn="l"/>
            <a:r>
              <a:rPr kumimoji="0" lang="en-CH" altLang="en-CH" sz="1600" b="1" i="0" u="none" strike="noStrike" cap="none" normalizeH="0" baseline="0" dirty="0">
                <a:ln>
                  <a:noFill/>
                </a:ln>
                <a:solidFill>
                  <a:schemeClr val="tx1"/>
                </a:solidFill>
                <a:effectLst/>
                <a:latin typeface="Arial" panose="020B0604020202020204" pitchFamily="34" charset="0"/>
              </a:rPr>
              <a:t>Hypothesis </a:t>
            </a:r>
            <a:r>
              <a:rPr lang="en-GB" altLang="en-CH" sz="1600" b="1" dirty="0">
                <a:latin typeface="Arial" panose="020B0604020202020204" pitchFamily="34" charset="0"/>
              </a:rPr>
              <a:t>4</a:t>
            </a:r>
            <a:r>
              <a:rPr kumimoji="0" lang="en-CH" altLang="en-CH" sz="1600" b="1" i="0" u="none" strike="noStrike" cap="none" normalizeH="0" baseline="0" dirty="0">
                <a:ln>
                  <a:noFill/>
                </a:ln>
                <a:solidFill>
                  <a:schemeClr val="tx1"/>
                </a:solidFill>
                <a:effectLst/>
                <a:latin typeface="Arial" panose="020B0604020202020204" pitchFamily="34" charset="0"/>
              </a:rPr>
              <a:t>: Combined Effects of </a:t>
            </a:r>
            <a:r>
              <a:rPr lang="en-GB" sz="1600" b="1" dirty="0"/>
              <a:t>ARE presence</a:t>
            </a:r>
            <a:r>
              <a:rPr lang="en-GB" sz="1600" dirty="0"/>
              <a:t>, </a:t>
            </a:r>
            <a:r>
              <a:rPr lang="en-GB" sz="1600" b="1" dirty="0" err="1"/>
              <a:t>tAI</a:t>
            </a:r>
            <a:r>
              <a:rPr lang="en-GB" sz="1600" dirty="0"/>
              <a:t>, and </a:t>
            </a:r>
            <a:r>
              <a:rPr lang="en-GB" sz="1600" b="1" dirty="0"/>
              <a:t>TPU length</a:t>
            </a:r>
            <a:r>
              <a:rPr lang="en-GB" sz="1600" dirty="0"/>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Hypothesis</a:t>
            </a:r>
            <a:r>
              <a:rPr kumimoji="0" lang="en-CH" altLang="en-CH" sz="1600" b="0" i="0" u="none" strike="noStrike" cap="none" normalizeH="0" baseline="0" dirty="0">
                <a:ln>
                  <a:noFill/>
                </a:ln>
                <a:solidFill>
                  <a:schemeClr val="tx1"/>
                </a:solidFill>
                <a:effectLst/>
                <a:latin typeface="Arial" panose="020B0604020202020204" pitchFamily="34" charset="0"/>
              </a:rPr>
              <a:t>: </a:t>
            </a:r>
            <a:r>
              <a:rPr lang="en-GB" sz="1600" dirty="0"/>
              <a:t>Half-life is influenced by a combination of variables, such as </a:t>
            </a:r>
            <a:r>
              <a:rPr lang="en-GB" sz="1600" b="1" dirty="0"/>
              <a:t>ARE presence</a:t>
            </a:r>
            <a:r>
              <a:rPr lang="en-GB" sz="1600" dirty="0"/>
              <a:t>, </a:t>
            </a:r>
            <a:r>
              <a:rPr lang="en-GB" sz="1600" b="1" dirty="0" err="1"/>
              <a:t>tAI</a:t>
            </a:r>
            <a:r>
              <a:rPr lang="en-GB" sz="1600" dirty="0"/>
              <a:t>, and </a:t>
            </a:r>
            <a:r>
              <a:rPr lang="en-GB" sz="1600" b="1" dirty="0"/>
              <a:t>TPU length</a:t>
            </a:r>
            <a:r>
              <a:rPr kumimoji="0" lang="en-CH" altLang="en-CH"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CH" altLang="en-CH" sz="1600" b="1" i="0" u="none" strike="noStrike" cap="none" normalizeH="0" baseline="0" dirty="0">
                <a:ln>
                  <a:noFill/>
                </a:ln>
                <a:solidFill>
                  <a:schemeClr val="tx1"/>
                </a:solidFill>
                <a:effectLst/>
                <a:latin typeface="Arial" panose="020B0604020202020204" pitchFamily="34" charset="0"/>
              </a:rPr>
              <a:t>Test</a:t>
            </a:r>
            <a:r>
              <a:rPr kumimoji="0" lang="en-CH" altLang="en-CH" sz="1600" b="0" i="0" u="none" strike="noStrike" cap="none" normalizeH="0" baseline="0" dirty="0">
                <a:ln>
                  <a:noFill/>
                </a:ln>
                <a:solidFill>
                  <a:schemeClr val="tx1"/>
                </a:solidFill>
                <a:effectLst/>
                <a:latin typeface="Arial" panose="020B0604020202020204" pitchFamily="34" charset="0"/>
              </a:rPr>
              <a:t>:</a:t>
            </a:r>
            <a:r>
              <a:rPr lang="en-GB" sz="1600" b="1" dirty="0"/>
              <a:t>Kruskal-Wallis statistic test </a:t>
            </a:r>
            <a:r>
              <a:rPr lang="en-GB" sz="1600" dirty="0"/>
              <a:t>combination of variables, such as </a:t>
            </a:r>
            <a:r>
              <a:rPr lang="en-GB" sz="1600" b="1" dirty="0"/>
              <a:t>ARE presence</a:t>
            </a:r>
            <a:r>
              <a:rPr lang="en-GB" sz="1600" dirty="0"/>
              <a:t>, </a:t>
            </a:r>
            <a:r>
              <a:rPr lang="en-GB" sz="1600" b="1" dirty="0" err="1"/>
              <a:t>tAI</a:t>
            </a:r>
            <a:r>
              <a:rPr lang="en-GB" sz="1600" dirty="0"/>
              <a:t>, and </a:t>
            </a:r>
            <a:r>
              <a:rPr lang="en-GB" sz="1600" b="1" dirty="0"/>
              <a:t>TPU length</a:t>
            </a:r>
            <a:endParaRPr kumimoji="0" lang="en-CH" altLang="en-CH" sz="16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GB" altLang="en-CH" sz="16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E574886F-5D94-65E7-C433-9E2E5F04A140}"/>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69264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Hypothesis 0: Normally distributed and QQ Plot</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500482" y="797432"/>
            <a:ext cx="11203299" cy="20234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r>
              <a:rPr lang="en-GB" sz="1400" dirty="0">
                <a:latin typeface="Helvetica Neue" panose="02000503000000020004" pitchFamily="2" charset="0"/>
              </a:rPr>
              <a:t>Let's hypothesize that the distribution of one of the dependent variables, for example, ARE, follows a normal distribution for dataset id = 1</a:t>
            </a:r>
          </a:p>
          <a:p>
            <a:pPr algn="l"/>
            <a:r>
              <a:rPr lang="en-GB" sz="1400" dirty="0">
                <a:latin typeface="Helvetica Neue" panose="02000503000000020004" pitchFamily="2" charset="0"/>
              </a:rPr>
              <a:t>Null Hypothesis </a:t>
            </a:r>
            <a:r>
              <a:rPr lang="en-GB" sz="1400" dirty="0">
                <a:highlight>
                  <a:srgbClr val="FFFF00"/>
                </a:highlight>
                <a:latin typeface="Helvetica Neue" panose="02000503000000020004" pitchFamily="2" charset="0"/>
              </a:rPr>
              <a:t>(H₀): The variable ARE follows a normal distribution</a:t>
            </a:r>
            <a:r>
              <a:rPr lang="en-GB" sz="1400" dirty="0">
                <a:latin typeface="Helvetica Neue" panose="02000503000000020004" pitchFamily="2" charset="0"/>
              </a:rPr>
              <a:t>.</a:t>
            </a:r>
          </a:p>
          <a:p>
            <a:pPr algn="l"/>
            <a:r>
              <a:rPr lang="en-GB" sz="1400" dirty="0">
                <a:latin typeface="Helvetica Neue" panose="02000503000000020004" pitchFamily="2" charset="0"/>
              </a:rPr>
              <a:t>Alternative Hypothesis (H₁): The variable ARE does not follow a normal distribution.</a:t>
            </a:r>
          </a:p>
          <a:p>
            <a:pPr algn="l"/>
            <a:r>
              <a:rPr lang="en-GB" sz="1400" dirty="0">
                <a:latin typeface="Helvetica Neue" panose="02000503000000020004" pitchFamily="2" charset="0"/>
              </a:rPr>
              <a:t>Test the Hypothesis: QQ plot (quantile-quantile plot) to visually assess the normality of ARE and then apply a formal normality test (Shapiro-Wilk or Kolmogorov-Smirnov test) to verify it.</a:t>
            </a:r>
          </a:p>
          <a:p>
            <a:pPr algn="l"/>
            <a:r>
              <a:rPr lang="en-GB" sz="1400" dirty="0">
                <a:latin typeface="Helvetica Neue" panose="02000503000000020004" pitchFamily="2" charset="0"/>
              </a:rPr>
              <a:t>Visually, the points deviate significantly from the expected line of a normal distribution, which suggests non-normality.</a:t>
            </a:r>
          </a:p>
          <a:p>
            <a:pPr algn="l"/>
            <a:r>
              <a:rPr lang="en-GB" sz="1400" dirty="0">
                <a:latin typeface="Helvetica Neue" panose="02000503000000020004" pitchFamily="2" charset="0"/>
              </a:rPr>
              <a:t>Shapiro-Wilk Test </a:t>
            </a:r>
            <a:r>
              <a:rPr lang="en-GB" sz="1400" dirty="0" err="1">
                <a:latin typeface="Helvetica Neue" panose="02000503000000020004" pitchFamily="2" charset="0"/>
              </a:rPr>
              <a:t>Results:Test</a:t>
            </a:r>
            <a:r>
              <a:rPr lang="en-GB" sz="1400" dirty="0">
                <a:latin typeface="Helvetica Neue" panose="02000503000000020004" pitchFamily="2" charset="0"/>
              </a:rPr>
              <a:t> Statistic: 0.7087,p-value: 0.0</a:t>
            </a:r>
          </a:p>
          <a:p>
            <a:pPr algn="l"/>
            <a:r>
              <a:rPr lang="en-GB" sz="1400" dirty="0">
                <a:latin typeface="Helvetica Neue" panose="02000503000000020004" pitchFamily="2" charset="0"/>
              </a:rPr>
              <a:t>Conclusion:</a:t>
            </a:r>
          </a:p>
          <a:p>
            <a:pPr algn="l"/>
            <a:r>
              <a:rPr lang="en-GB" sz="1400" dirty="0">
                <a:latin typeface="Helvetica Neue" panose="02000503000000020004" pitchFamily="2" charset="0"/>
              </a:rPr>
              <a:t>Given the extremely low p-value (below 0.05), </a:t>
            </a:r>
            <a:r>
              <a:rPr lang="en-GB" sz="1400" dirty="0">
                <a:highlight>
                  <a:srgbClr val="FFFF00"/>
                </a:highlight>
                <a:latin typeface="Helvetica Neue" panose="02000503000000020004" pitchFamily="2" charset="0"/>
              </a:rPr>
              <a:t>we reject the null hypothesis</a:t>
            </a:r>
            <a:r>
              <a:rPr lang="en-GB" sz="1400" dirty="0">
                <a:latin typeface="Helvetica Neue" panose="02000503000000020004" pitchFamily="2" charset="0"/>
              </a:rPr>
              <a:t>. This indicates that the distribution of ARE does not follow a normal distribution.</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485C93D9-A509-F886-853C-154E2232CB3E}"/>
              </a:ext>
            </a:extLst>
          </p:cNvPr>
          <p:cNvPicPr>
            <a:picLocks noChangeAspect="1"/>
          </p:cNvPicPr>
          <p:nvPr/>
        </p:nvPicPr>
        <p:blipFill>
          <a:blip r:embed="rId3"/>
          <a:stretch>
            <a:fillRect/>
          </a:stretch>
        </p:blipFill>
        <p:spPr>
          <a:xfrm>
            <a:off x="753977" y="2942105"/>
            <a:ext cx="5182323" cy="3019846"/>
          </a:xfrm>
          <a:prstGeom prst="rect">
            <a:avLst/>
          </a:prstGeom>
        </p:spPr>
      </p:pic>
      <p:pic>
        <p:nvPicPr>
          <p:cNvPr id="13" name="Picture 12">
            <a:extLst>
              <a:ext uri="{FF2B5EF4-FFF2-40B4-BE49-F238E27FC236}">
                <a16:creationId xmlns:a16="http://schemas.microsoft.com/office/drawing/2014/main" id="{4C37DED2-614E-1F01-4842-B3F992DFF480}"/>
              </a:ext>
            </a:extLst>
          </p:cNvPr>
          <p:cNvPicPr>
            <a:picLocks noChangeAspect="1"/>
          </p:cNvPicPr>
          <p:nvPr/>
        </p:nvPicPr>
        <p:blipFill>
          <a:blip r:embed="rId4"/>
          <a:stretch>
            <a:fillRect/>
          </a:stretch>
        </p:blipFill>
        <p:spPr>
          <a:xfrm>
            <a:off x="709223" y="6123688"/>
            <a:ext cx="7659169" cy="495369"/>
          </a:xfrm>
          <a:prstGeom prst="rect">
            <a:avLst/>
          </a:prstGeom>
        </p:spPr>
      </p:pic>
      <p:pic>
        <p:nvPicPr>
          <p:cNvPr id="15" name="Picture 14">
            <a:extLst>
              <a:ext uri="{FF2B5EF4-FFF2-40B4-BE49-F238E27FC236}">
                <a16:creationId xmlns:a16="http://schemas.microsoft.com/office/drawing/2014/main" id="{E4ACFCCC-F70F-3D5E-3BBD-506B896F20FB}"/>
              </a:ext>
            </a:extLst>
          </p:cNvPr>
          <p:cNvPicPr>
            <a:picLocks noChangeAspect="1"/>
          </p:cNvPicPr>
          <p:nvPr/>
        </p:nvPicPr>
        <p:blipFill>
          <a:blip r:embed="rId5"/>
          <a:stretch>
            <a:fillRect/>
          </a:stretch>
        </p:blipFill>
        <p:spPr>
          <a:xfrm>
            <a:off x="7324253" y="2947785"/>
            <a:ext cx="3898856" cy="3054659"/>
          </a:xfrm>
          <a:prstGeom prst="rect">
            <a:avLst/>
          </a:prstGeom>
        </p:spPr>
      </p:pic>
    </p:spTree>
    <p:extLst>
      <p:ext uri="{BB962C8B-B14F-4D97-AF65-F5344CB8AC3E}">
        <p14:creationId xmlns:p14="http://schemas.microsoft.com/office/powerpoint/2010/main" val="92715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rPr>
              <a:t>Hypothesis 0: </a:t>
            </a:r>
            <a:r>
              <a:rPr lang="en-GB" altLang="en-CH" sz="3200" b="1" dirty="0">
                <a:latin typeface="Arial" panose="020B0604020202020204" pitchFamily="34" charset="0"/>
              </a:rPr>
              <a:t>is any parameter </a:t>
            </a:r>
            <a:r>
              <a:rPr lang="en-GB" sz="3200" b="1" dirty="0">
                <a:latin typeface="Arial" panose="020B0604020202020204" pitchFamily="34" charset="0"/>
              </a:rPr>
              <a:t>Normally distributed</a:t>
            </a:r>
            <a:r>
              <a:rPr lang="en-GB" altLang="en-CH" sz="3200" b="1" dirty="0">
                <a:latin typeface="Arial" panose="020B0604020202020204" pitchFamily="34" charset="0"/>
              </a:rPr>
              <a:t> </a:t>
            </a:r>
            <a:endParaRPr lang="en-CH" altLang="en-CH" sz="3200" b="1" dirty="0">
              <a:latin typeface="Arial" panose="020B060402020202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5" name="TextBox 14">
            <a:extLst>
              <a:ext uri="{FF2B5EF4-FFF2-40B4-BE49-F238E27FC236}">
                <a16:creationId xmlns:a16="http://schemas.microsoft.com/office/drawing/2014/main" id="{4FA45FB9-1788-2491-8204-AC19DDDD5D26}"/>
              </a:ext>
            </a:extLst>
          </p:cNvPr>
          <p:cNvSpPr txBox="1"/>
          <p:nvPr/>
        </p:nvSpPr>
        <p:spPr>
          <a:xfrm>
            <a:off x="688442" y="957385"/>
            <a:ext cx="4447518" cy="6001643"/>
          </a:xfrm>
          <a:prstGeom prst="rect">
            <a:avLst/>
          </a:prstGeom>
          <a:noFill/>
        </p:spPr>
        <p:txBody>
          <a:bodyPr wrap="square">
            <a:spAutoFit/>
          </a:bodyPr>
          <a:lstStyle/>
          <a:p>
            <a:pPr algn="l">
              <a:buFont typeface="Arial" panose="020B0604020202020204" pitchFamily="34" charset="0"/>
              <a:buChar char="•"/>
            </a:pPr>
            <a:r>
              <a:rPr lang="en-GB" sz="1600" b="1" dirty="0"/>
              <a:t>Hypothesis</a:t>
            </a:r>
            <a:r>
              <a:rPr lang="en-GB" sz="1600" dirty="0"/>
              <a:t>: all the available data are  normally distributed </a:t>
            </a:r>
          </a:p>
          <a:p>
            <a:pPr algn="l">
              <a:buFont typeface="Arial" panose="020B0604020202020204" pitchFamily="34" charset="0"/>
              <a:buChar char="•"/>
            </a:pPr>
            <a:endParaRPr lang="en-GB" sz="1600" dirty="0"/>
          </a:p>
          <a:p>
            <a:pPr algn="l"/>
            <a:r>
              <a:rPr lang="en-GB" sz="1600" dirty="0">
                <a:latin typeface="Helvetica Neue" panose="02000503000000020004" pitchFamily="2" charset="0"/>
              </a:rPr>
              <a:t>Null Hypothesis </a:t>
            </a:r>
            <a:r>
              <a:rPr lang="en-GB" sz="1600" dirty="0">
                <a:highlight>
                  <a:srgbClr val="FFFF00"/>
                </a:highlight>
                <a:latin typeface="Helvetica Neue" panose="02000503000000020004" pitchFamily="2" charset="0"/>
              </a:rPr>
              <a:t>(H₀): </a:t>
            </a:r>
            <a:r>
              <a:rPr lang="en-GB" sz="1600" dirty="0">
                <a:highlight>
                  <a:srgbClr val="FFFF00"/>
                </a:highlight>
              </a:rPr>
              <a:t>all the available data are normally distributed </a:t>
            </a:r>
            <a:endParaRPr lang="en-GB" sz="1600" dirty="0">
              <a:highlight>
                <a:srgbClr val="FFFF00"/>
              </a:highlight>
              <a:latin typeface="Helvetica Neue" panose="02000503000000020004" pitchFamily="2" charset="0"/>
            </a:endParaRPr>
          </a:p>
          <a:p>
            <a:pPr algn="l"/>
            <a:r>
              <a:rPr lang="en-GB" sz="1600" dirty="0">
                <a:latin typeface="Helvetica Neue" panose="02000503000000020004" pitchFamily="2" charset="0"/>
              </a:rPr>
              <a:t>Alternative Hypothesis (H₁): The variable ARE does not follow a normal distribution.</a:t>
            </a:r>
          </a:p>
          <a:p>
            <a:pPr algn="l">
              <a:buFont typeface="Arial" panose="020B0604020202020204" pitchFamily="34" charset="0"/>
              <a:buChar char="•"/>
            </a:pPr>
            <a:endParaRPr lang="en-GB" sz="1600" dirty="0"/>
          </a:p>
          <a:p>
            <a:pPr algn="l">
              <a:buFont typeface="Arial" panose="020B0604020202020204" pitchFamily="34" charset="0"/>
              <a:buChar char="•"/>
            </a:pPr>
            <a:endParaRPr lang="en-GB" sz="1600" dirty="0"/>
          </a:p>
          <a:p>
            <a:pPr algn="l">
              <a:buFont typeface="Arial" panose="020B0604020202020204" pitchFamily="34" charset="0"/>
              <a:buChar char="•"/>
            </a:pPr>
            <a:r>
              <a:rPr lang="en-GB" sz="1600" dirty="0"/>
              <a:t>We run he Shapiro-Wilk test for all parameters  to see If any of them are normally distributed</a:t>
            </a:r>
          </a:p>
          <a:p>
            <a:pPr algn="l">
              <a:buFont typeface="Arial" panose="020B0604020202020204" pitchFamily="34" charset="0"/>
              <a:buChar char="•"/>
            </a:pPr>
            <a:endParaRPr lang="en-GB" sz="1600" dirty="0"/>
          </a:p>
          <a:p>
            <a:pPr algn="l">
              <a:buFont typeface="Arial" panose="020B0604020202020204" pitchFamily="34" charset="0"/>
              <a:buChar char="•"/>
            </a:pPr>
            <a:endParaRPr lang="en-GB" sz="1600" dirty="0"/>
          </a:p>
          <a:p>
            <a:pPr algn="l">
              <a:buFont typeface="Arial" panose="020B0604020202020204" pitchFamily="34" charset="0"/>
              <a:buChar char="•"/>
            </a:pPr>
            <a:r>
              <a:rPr lang="en-GB" sz="1600" dirty="0"/>
              <a:t>For all parameters , the p-values are 0.0, which indicates that </a:t>
            </a:r>
            <a:r>
              <a:rPr lang="en-GB" sz="1600" dirty="0">
                <a:highlight>
                  <a:srgbClr val="FFFF00"/>
                </a:highlight>
              </a:rPr>
              <a:t>none of these variables follow a normal distribution.</a:t>
            </a:r>
            <a:r>
              <a:rPr lang="en-GB" sz="1600" dirty="0">
                <a:highlight>
                  <a:srgbClr val="FFFF00"/>
                </a:highlight>
                <a:latin typeface="Helvetica Neue" panose="02000503000000020004" pitchFamily="2" charset="0"/>
              </a:rPr>
              <a:t> we reject the null hypothesis</a:t>
            </a:r>
            <a:endParaRPr lang="en-GB" sz="1600" dirty="0">
              <a:highlight>
                <a:srgbClr val="FFFF00"/>
              </a:highlight>
            </a:endParaRPr>
          </a:p>
          <a:p>
            <a:pPr algn="l">
              <a:buFont typeface="Arial" panose="020B0604020202020204" pitchFamily="34" charset="0"/>
              <a:buChar char="•"/>
            </a:pPr>
            <a:r>
              <a:rPr lang="en-GB" sz="1600" dirty="0"/>
              <a:t>This confirms that non-parametric tests (like Spearman’s correlation or Mann-Whitney U tests) are more appropriate for </a:t>
            </a:r>
            <a:r>
              <a:rPr lang="en-GB" sz="1600" dirty="0" err="1"/>
              <a:t>analyzing</a:t>
            </a:r>
            <a:r>
              <a:rPr lang="en-GB" sz="1600" dirty="0"/>
              <a:t> these variables.</a:t>
            </a:r>
          </a:p>
          <a:p>
            <a:endParaRPr lang="en-GB" sz="1600" dirty="0"/>
          </a:p>
          <a:p>
            <a:endParaRPr lang="en-GB" sz="1600" dirty="0"/>
          </a:p>
          <a:p>
            <a:endParaRPr lang="en-GB" sz="1600" dirty="0"/>
          </a:p>
        </p:txBody>
      </p:sp>
      <p:pic>
        <p:nvPicPr>
          <p:cNvPr id="10" name="Picture 9">
            <a:extLst>
              <a:ext uri="{FF2B5EF4-FFF2-40B4-BE49-F238E27FC236}">
                <a16:creationId xmlns:a16="http://schemas.microsoft.com/office/drawing/2014/main" id="{8FCE6BCD-6F60-0BD5-1948-B417AC82E187}"/>
              </a:ext>
            </a:extLst>
          </p:cNvPr>
          <p:cNvPicPr>
            <a:picLocks noChangeAspect="1"/>
          </p:cNvPicPr>
          <p:nvPr/>
        </p:nvPicPr>
        <p:blipFill>
          <a:blip r:embed="rId3"/>
          <a:stretch>
            <a:fillRect/>
          </a:stretch>
        </p:blipFill>
        <p:spPr>
          <a:xfrm>
            <a:off x="5235729" y="923162"/>
            <a:ext cx="6851603" cy="4517972"/>
          </a:xfrm>
          <a:prstGeom prst="rect">
            <a:avLst/>
          </a:prstGeom>
        </p:spPr>
      </p:pic>
    </p:spTree>
    <p:extLst>
      <p:ext uri="{BB962C8B-B14F-4D97-AF65-F5344CB8AC3E}">
        <p14:creationId xmlns:p14="http://schemas.microsoft.com/office/powerpoint/2010/main" val="29237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b="1" dirty="0"/>
              <a:t>not normally distributed</a:t>
            </a:r>
            <a:r>
              <a:rPr lang="en-GB" sz="2400" dirty="0"/>
              <a:t> = </a:t>
            </a:r>
            <a:r>
              <a:rPr lang="en-GB" sz="2400" b="1" dirty="0"/>
              <a:t>non-parametric tests</a:t>
            </a:r>
            <a:endParaRPr lang="en-CH" altLang="en-CH" sz="2400" b="1" dirty="0">
              <a:latin typeface="Arial" panose="020B060402020202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5" name="TextBox 14">
            <a:extLst>
              <a:ext uri="{FF2B5EF4-FFF2-40B4-BE49-F238E27FC236}">
                <a16:creationId xmlns:a16="http://schemas.microsoft.com/office/drawing/2014/main" id="{4FA45FB9-1788-2491-8204-AC19DDDD5D26}"/>
              </a:ext>
            </a:extLst>
          </p:cNvPr>
          <p:cNvSpPr txBox="1"/>
          <p:nvPr/>
        </p:nvSpPr>
        <p:spPr>
          <a:xfrm>
            <a:off x="688441" y="652585"/>
            <a:ext cx="11259083" cy="6001643"/>
          </a:xfrm>
          <a:prstGeom prst="rect">
            <a:avLst/>
          </a:prstGeom>
          <a:noFill/>
        </p:spPr>
        <p:txBody>
          <a:bodyPr wrap="square">
            <a:spAutoFit/>
          </a:bodyPr>
          <a:lstStyle/>
          <a:p>
            <a:r>
              <a:rPr lang="en-GB" sz="1600" dirty="0"/>
              <a:t>Mann-Whitney U Test Statistic (U)</a:t>
            </a:r>
          </a:p>
          <a:p>
            <a:r>
              <a:rPr lang="en-GB" sz="1600" dirty="0"/>
              <a:t>Definition: The Mann-Whitney U statistic is a measure of the difference between two independent groups. It ranks all the observations from both groups together and then sums the ranks for each group. The U statistic reflects the number of times observations from one group precede observations from the other group in the ranked list.</a:t>
            </a:r>
          </a:p>
          <a:p>
            <a:endParaRPr lang="en-GB" sz="1600" dirty="0">
              <a:highlight>
                <a:srgbClr val="FFFF00"/>
              </a:highlight>
            </a:endParaRPr>
          </a:p>
          <a:p>
            <a:r>
              <a:rPr lang="en-GB" sz="1600" dirty="0">
                <a:latin typeface="Helvetica Neue" panose="02000503000000020004" pitchFamily="2" charset="0"/>
              </a:rPr>
              <a:t>Null Hypothesis </a:t>
            </a:r>
            <a:r>
              <a:rPr lang="en-GB" sz="1600" dirty="0">
                <a:highlight>
                  <a:srgbClr val="FFFF00"/>
                </a:highlight>
                <a:latin typeface="Helvetica Neue" panose="02000503000000020004" pitchFamily="2" charset="0"/>
              </a:rPr>
              <a:t>(H₀): </a:t>
            </a:r>
            <a:r>
              <a:rPr lang="en-GB" sz="1600" dirty="0">
                <a:highlight>
                  <a:srgbClr val="FFFF00"/>
                </a:highlight>
              </a:rPr>
              <a:t>the null hypothesis typically states that there is no difference in the distributions of the two groups.</a:t>
            </a:r>
          </a:p>
          <a:p>
            <a:r>
              <a:rPr lang="en-GB" sz="1600" dirty="0">
                <a:latin typeface="Helvetica Neue" panose="02000503000000020004" pitchFamily="2" charset="0"/>
              </a:rPr>
              <a:t>Alternative Hypothesis </a:t>
            </a:r>
            <a:r>
              <a:rPr lang="en-GB" sz="1600" dirty="0">
                <a:highlight>
                  <a:srgbClr val="FFFF00"/>
                </a:highlight>
                <a:latin typeface="Helvetica Neue" panose="02000503000000020004" pitchFamily="2" charset="0"/>
              </a:rPr>
              <a:t>(H₁): </a:t>
            </a:r>
            <a:r>
              <a:rPr lang="en-GB" sz="1600" dirty="0">
                <a:highlight>
                  <a:srgbClr val="FFFF00"/>
                </a:highlight>
              </a:rPr>
              <a:t>there is difference in the distributions of the two groups.</a:t>
            </a:r>
          </a:p>
          <a:p>
            <a:endParaRPr lang="en-GB" sz="1600" dirty="0"/>
          </a:p>
          <a:p>
            <a:r>
              <a:rPr lang="en-GB" sz="1600" dirty="0">
                <a:highlight>
                  <a:srgbClr val="FFFF00"/>
                </a:highlight>
              </a:rPr>
              <a:t>large U</a:t>
            </a:r>
            <a:r>
              <a:rPr lang="en-GB" sz="1600" dirty="0"/>
              <a:t> value indicates a substantial difference in the ranking distributions between the two groups</a:t>
            </a:r>
          </a:p>
          <a:p>
            <a:endParaRPr lang="en-GB" sz="1600" dirty="0"/>
          </a:p>
          <a:p>
            <a:r>
              <a:rPr lang="en-GB" sz="1600" dirty="0">
                <a:highlight>
                  <a:srgbClr val="FFFF00"/>
                </a:highlight>
              </a:rPr>
              <a:t>Very small p-value</a:t>
            </a:r>
            <a:r>
              <a:rPr lang="en-GB" sz="1600" dirty="0"/>
              <a:t> : The p-value assesses the strength of the evidence against the null hypothesis. </a:t>
            </a:r>
          </a:p>
          <a:p>
            <a:r>
              <a:rPr lang="en-GB" sz="1600" dirty="0"/>
              <a:t>A p-value extremely close to zero indicates that the observed difference between the 2 groups is highly statistically significant. </a:t>
            </a:r>
          </a:p>
          <a:p>
            <a:r>
              <a:rPr lang="en-GB" sz="1600" dirty="0">
                <a:highlight>
                  <a:srgbClr val="FFFF00"/>
                </a:highlight>
              </a:rPr>
              <a:t>We would reject the null hypothesis with high confidence and confirm there is difference between the two groups.</a:t>
            </a:r>
          </a:p>
          <a:p>
            <a:endParaRPr lang="en-GB" sz="1600" dirty="0"/>
          </a:p>
          <a:p>
            <a:r>
              <a:rPr lang="en-GB" sz="1600" dirty="0"/>
              <a:t>to Determine the Direction: Calculate the Median for Each Group and the one having higher median correlate positively while the other negatively </a:t>
            </a:r>
          </a:p>
          <a:p>
            <a:endParaRPr lang="en-GB" sz="1600" dirty="0"/>
          </a:p>
          <a:p>
            <a:r>
              <a:rPr lang="en-GB" sz="1600" dirty="0"/>
              <a:t>The </a:t>
            </a:r>
            <a:r>
              <a:rPr lang="en-GB" sz="1600" b="1" dirty="0"/>
              <a:t>Kruskal-Wallis statistic</a:t>
            </a:r>
            <a:r>
              <a:rPr lang="en-GB" sz="1600" dirty="0"/>
              <a:t> is a </a:t>
            </a:r>
            <a:r>
              <a:rPr lang="en-GB" sz="1600" b="1" dirty="0"/>
              <a:t>non-parametric</a:t>
            </a:r>
            <a:r>
              <a:rPr lang="en-GB" sz="1600" dirty="0"/>
              <a:t> method for testing extension of the </a:t>
            </a:r>
            <a:r>
              <a:rPr lang="en-GB" sz="1600" b="1" dirty="0"/>
              <a:t>Mann-Whitney U test</a:t>
            </a:r>
            <a:r>
              <a:rPr lang="en-GB" sz="1600" dirty="0"/>
              <a:t> for comparing more than two independent groups. It is often used when the data does not meet the assumptions of normality </a:t>
            </a:r>
          </a:p>
          <a:p>
            <a:endParaRPr lang="en-GB" sz="1600" dirty="0"/>
          </a:p>
          <a:p>
            <a:r>
              <a:rPr lang="en-GB" sz="1600" dirty="0">
                <a:latin typeface="Helvetica Neue" panose="02000503000000020004" pitchFamily="2" charset="0"/>
              </a:rPr>
              <a:t>Null Hypothesis </a:t>
            </a:r>
            <a:r>
              <a:rPr lang="en-GB" sz="1600" dirty="0">
                <a:highlight>
                  <a:srgbClr val="FFFF00"/>
                </a:highlight>
                <a:latin typeface="Helvetica Neue" panose="02000503000000020004" pitchFamily="2" charset="0"/>
              </a:rPr>
              <a:t>(H₀): </a:t>
            </a:r>
            <a:r>
              <a:rPr lang="en-GB" sz="1600" dirty="0">
                <a:highlight>
                  <a:srgbClr val="FFFF00"/>
                </a:highlight>
              </a:rPr>
              <a:t>the null hypothesis typically states that </a:t>
            </a:r>
            <a:r>
              <a:rPr lang="en-GB" sz="1600" dirty="0"/>
              <a:t>there is no significant difference between the groups</a:t>
            </a:r>
          </a:p>
          <a:p>
            <a:r>
              <a:rPr lang="en-GB" sz="1600" dirty="0">
                <a:latin typeface="Helvetica Neue" panose="02000503000000020004" pitchFamily="2" charset="0"/>
              </a:rPr>
              <a:t>Alternative Hypothesis </a:t>
            </a:r>
            <a:r>
              <a:rPr lang="en-GB" sz="1600" dirty="0">
                <a:highlight>
                  <a:srgbClr val="FFFF00"/>
                </a:highlight>
                <a:latin typeface="Helvetica Neue" panose="02000503000000020004" pitchFamily="2" charset="0"/>
              </a:rPr>
              <a:t>(H₁): </a:t>
            </a:r>
            <a:r>
              <a:rPr lang="en-GB" sz="1600" dirty="0"/>
              <a:t>at least one group is significantly different from the others.</a:t>
            </a:r>
            <a:endParaRPr lang="en-GB" sz="1600" dirty="0">
              <a:highlight>
                <a:srgbClr val="FFFF00"/>
              </a:highlight>
            </a:endParaRPr>
          </a:p>
          <a:p>
            <a:endParaRPr lang="en-GB" sz="1600" dirty="0"/>
          </a:p>
          <a:p>
            <a:r>
              <a:rPr lang="en-GB" sz="1600" b="1" dirty="0"/>
              <a:t>p-value is small</a:t>
            </a:r>
            <a:r>
              <a:rPr lang="en-GB" sz="1600" dirty="0"/>
              <a:t> (typically less than 0.05), you can reject the null hypothesis, </a:t>
            </a:r>
          </a:p>
        </p:txBody>
      </p:sp>
    </p:spTree>
    <p:extLst>
      <p:ext uri="{BB962C8B-B14F-4D97-AF65-F5344CB8AC3E}">
        <p14:creationId xmlns:p14="http://schemas.microsoft.com/office/powerpoint/2010/main" val="70524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rPr>
              <a:t>Hypothesis 1: </a:t>
            </a:r>
            <a:r>
              <a:rPr lang="en-GB" altLang="en-CH" sz="3200" b="1" dirty="0">
                <a:latin typeface="Arial" panose="020B0604020202020204" pitchFamily="34" charset="0"/>
              </a:rPr>
              <a:t>Location</a:t>
            </a:r>
            <a:r>
              <a:rPr lang="en-CH" altLang="en-CH" sz="3200" b="1" dirty="0">
                <a:latin typeface="Arial" panose="020B0604020202020204" pitchFamily="34" charset="0"/>
              </a:rPr>
              <a:t> Affects mRNA Half-Life</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14" name="Picture 13">
            <a:extLst>
              <a:ext uri="{FF2B5EF4-FFF2-40B4-BE49-F238E27FC236}">
                <a16:creationId xmlns:a16="http://schemas.microsoft.com/office/drawing/2014/main" id="{EC043A54-D5A0-B3FD-445E-7FCAEAA4FF0D}"/>
              </a:ext>
            </a:extLst>
          </p:cNvPr>
          <p:cNvPicPr>
            <a:picLocks noChangeAspect="1"/>
          </p:cNvPicPr>
          <p:nvPr/>
        </p:nvPicPr>
        <p:blipFill>
          <a:blip r:embed="rId3"/>
          <a:stretch>
            <a:fillRect/>
          </a:stretch>
        </p:blipFill>
        <p:spPr>
          <a:xfrm>
            <a:off x="5754553" y="777932"/>
            <a:ext cx="6068522" cy="5787529"/>
          </a:xfrm>
          <a:prstGeom prst="rect">
            <a:avLst/>
          </a:prstGeom>
        </p:spPr>
      </p:pic>
      <p:sp>
        <p:nvSpPr>
          <p:cNvPr id="15" name="TextBox 14">
            <a:extLst>
              <a:ext uri="{FF2B5EF4-FFF2-40B4-BE49-F238E27FC236}">
                <a16:creationId xmlns:a16="http://schemas.microsoft.com/office/drawing/2014/main" id="{4FA45FB9-1788-2491-8204-AC19DDDD5D26}"/>
              </a:ext>
            </a:extLst>
          </p:cNvPr>
          <p:cNvSpPr txBox="1"/>
          <p:nvPr/>
        </p:nvSpPr>
        <p:spPr>
          <a:xfrm>
            <a:off x="688442" y="740100"/>
            <a:ext cx="4447518" cy="3323987"/>
          </a:xfrm>
          <a:prstGeom prst="rect">
            <a:avLst/>
          </a:prstGeom>
          <a:noFill/>
        </p:spPr>
        <p:txBody>
          <a:bodyPr wrap="square">
            <a:spAutoFit/>
          </a:bodyPr>
          <a:lstStyle/>
          <a:p>
            <a:r>
              <a:rPr lang="en-GB" sz="1400" dirty="0">
                <a:latin typeface="Helvetica Neue" panose="02000503000000020004" pitchFamily="2" charset="0"/>
              </a:rPr>
              <a:t>Null Hypothesis </a:t>
            </a:r>
            <a:r>
              <a:rPr lang="en-GB" sz="1400" dirty="0">
                <a:highlight>
                  <a:srgbClr val="FFFF00"/>
                </a:highlight>
                <a:latin typeface="Helvetica Neue" panose="02000503000000020004" pitchFamily="2" charset="0"/>
              </a:rPr>
              <a:t>(H₀): </a:t>
            </a:r>
            <a:r>
              <a:rPr lang="en-GB" sz="1400" dirty="0">
                <a:highlight>
                  <a:srgbClr val="FFFF00"/>
                </a:highlight>
              </a:rPr>
              <a:t>the null hypothesis states that The half-lives of mRNAs does not differ </a:t>
            </a:r>
            <a:r>
              <a:rPr lang="en-GB" sz="1400" dirty="0"/>
              <a:t>between genes expressed in soma and neurites.</a:t>
            </a:r>
          </a:p>
          <a:p>
            <a:endParaRPr lang="en-GB" sz="1400" dirty="0">
              <a:highlight>
                <a:srgbClr val="FFFF00"/>
              </a:highlight>
            </a:endParaRPr>
          </a:p>
          <a:p>
            <a:r>
              <a:rPr lang="en-GB" sz="1400" dirty="0">
                <a:latin typeface="Helvetica Neue" panose="02000503000000020004" pitchFamily="2" charset="0"/>
              </a:rPr>
              <a:t>Alternative Hypothesis </a:t>
            </a:r>
            <a:r>
              <a:rPr lang="en-GB" sz="1400" dirty="0">
                <a:highlight>
                  <a:srgbClr val="FFFF00"/>
                </a:highlight>
                <a:latin typeface="Helvetica Neue" panose="02000503000000020004" pitchFamily="2" charset="0"/>
              </a:rPr>
              <a:t>(H₁): </a:t>
            </a:r>
            <a:r>
              <a:rPr lang="en-GB" sz="1400" dirty="0">
                <a:highlight>
                  <a:srgbClr val="FFFF00"/>
                </a:highlight>
              </a:rPr>
              <a:t>The half-lives of mRNAs differ significantly </a:t>
            </a:r>
            <a:r>
              <a:rPr lang="en-GB" sz="1400" dirty="0"/>
              <a:t>between genes expressed in soma and neurites.</a:t>
            </a:r>
          </a:p>
          <a:p>
            <a:endParaRPr lang="en-GB" sz="1400" dirty="0"/>
          </a:p>
          <a:p>
            <a:r>
              <a:rPr lang="en-GB" sz="1400" dirty="0"/>
              <a:t>The </a:t>
            </a:r>
            <a:r>
              <a:rPr lang="en-GB" sz="1400" b="1" dirty="0"/>
              <a:t>Mann-Whitney U test</a:t>
            </a:r>
            <a:r>
              <a:rPr lang="en-GB" sz="1400" dirty="0"/>
              <a:t> results for comparing the half-lives of genes in </a:t>
            </a:r>
            <a:r>
              <a:rPr lang="en-GB" sz="1400" b="1" dirty="0"/>
              <a:t>Soma</a:t>
            </a:r>
            <a:r>
              <a:rPr lang="en-GB" sz="1400" dirty="0"/>
              <a:t> and </a:t>
            </a:r>
            <a:r>
              <a:rPr lang="en-GB" sz="1400" b="1" dirty="0"/>
              <a:t>Neurites</a:t>
            </a:r>
            <a:r>
              <a:rPr lang="en-GB" sz="1400" dirty="0"/>
              <a:t> are as follows:</a:t>
            </a:r>
          </a:p>
          <a:p>
            <a:pPr>
              <a:buFont typeface="Arial" panose="020B0604020202020204" pitchFamily="34" charset="0"/>
              <a:buChar char="•"/>
            </a:pPr>
            <a:r>
              <a:rPr lang="en-GB" sz="1400" b="1" dirty="0"/>
              <a:t>Test statistic</a:t>
            </a:r>
            <a:r>
              <a:rPr lang="en-GB" sz="1400" dirty="0"/>
              <a:t>: 34,089,185.0</a:t>
            </a:r>
          </a:p>
          <a:p>
            <a:pPr>
              <a:buFont typeface="Arial" panose="020B0604020202020204" pitchFamily="34" charset="0"/>
              <a:buChar char="•"/>
            </a:pPr>
            <a:r>
              <a:rPr lang="en-GB" sz="1400" b="1" dirty="0"/>
              <a:t>p-value</a:t>
            </a:r>
            <a:r>
              <a:rPr lang="en-GB" sz="1400" dirty="0"/>
              <a:t>: 0.0 significantly lower than (0.05)</a:t>
            </a:r>
          </a:p>
          <a:p>
            <a:pPr>
              <a:buFont typeface="Arial" panose="020B0604020202020204" pitchFamily="34" charset="0"/>
              <a:buChar char="•"/>
            </a:pPr>
            <a:r>
              <a:rPr lang="en-GB" sz="1400" dirty="0">
                <a:highlight>
                  <a:srgbClr val="FFFF00"/>
                </a:highlight>
              </a:rPr>
              <a:t>This result suggests that the distribution of half-lives is different between these two locations.</a:t>
            </a:r>
          </a:p>
          <a:p>
            <a:pPr>
              <a:buFont typeface="Arial" panose="020B0604020202020204" pitchFamily="34" charset="0"/>
              <a:buChar char="•"/>
            </a:pPr>
            <a:r>
              <a:rPr lang="en-GB" sz="1400" dirty="0">
                <a:highlight>
                  <a:srgbClr val="FFFF00"/>
                </a:highlight>
                <a:latin typeface="Helvetica Neue" panose="02000503000000020004" pitchFamily="2" charset="0"/>
              </a:rPr>
              <a:t>we Accept the Alternative hypothesis </a:t>
            </a:r>
            <a:endParaRPr lang="en-GB" sz="1400" dirty="0">
              <a:highlight>
                <a:srgbClr val="FFFF00"/>
              </a:highlight>
            </a:endParaRPr>
          </a:p>
        </p:txBody>
      </p:sp>
      <p:pic>
        <p:nvPicPr>
          <p:cNvPr id="11" name="Picture 10">
            <a:extLst>
              <a:ext uri="{FF2B5EF4-FFF2-40B4-BE49-F238E27FC236}">
                <a16:creationId xmlns:a16="http://schemas.microsoft.com/office/drawing/2014/main" id="{9788EC18-671C-EDDB-1AD0-B9F7EB8DBA7D}"/>
              </a:ext>
            </a:extLst>
          </p:cNvPr>
          <p:cNvPicPr>
            <a:picLocks noChangeAspect="1"/>
          </p:cNvPicPr>
          <p:nvPr/>
        </p:nvPicPr>
        <p:blipFill>
          <a:blip r:embed="rId4"/>
          <a:stretch>
            <a:fillRect/>
          </a:stretch>
        </p:blipFill>
        <p:spPr>
          <a:xfrm>
            <a:off x="437911" y="4120571"/>
            <a:ext cx="5183989" cy="1972409"/>
          </a:xfrm>
          <a:prstGeom prst="rect">
            <a:avLst/>
          </a:prstGeom>
        </p:spPr>
      </p:pic>
    </p:spTree>
    <p:extLst>
      <p:ext uri="{BB962C8B-B14F-4D97-AF65-F5344CB8AC3E}">
        <p14:creationId xmlns:p14="http://schemas.microsoft.com/office/powerpoint/2010/main" val="149566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Arial" panose="020B0604020202020204" pitchFamily="34" charset="0"/>
              </a:rPr>
              <a:t>Hypothesis 1: </a:t>
            </a:r>
            <a:r>
              <a:rPr lang="en-GB" altLang="en-CH" sz="3200" b="1" dirty="0">
                <a:latin typeface="Arial" panose="020B0604020202020204" pitchFamily="34" charset="0"/>
              </a:rPr>
              <a:t>Location</a:t>
            </a:r>
            <a:r>
              <a:rPr lang="en-CH" altLang="en-CH" sz="3200" b="1" dirty="0">
                <a:latin typeface="Arial" panose="020B0604020202020204" pitchFamily="34" charset="0"/>
              </a:rPr>
              <a:t> Affects mRNA Half-Life</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5" name="TextBox 14">
            <a:extLst>
              <a:ext uri="{FF2B5EF4-FFF2-40B4-BE49-F238E27FC236}">
                <a16:creationId xmlns:a16="http://schemas.microsoft.com/office/drawing/2014/main" id="{4FA45FB9-1788-2491-8204-AC19DDDD5D26}"/>
              </a:ext>
            </a:extLst>
          </p:cNvPr>
          <p:cNvSpPr txBox="1"/>
          <p:nvPr/>
        </p:nvSpPr>
        <p:spPr>
          <a:xfrm>
            <a:off x="688441" y="740100"/>
            <a:ext cx="10751083" cy="1015663"/>
          </a:xfrm>
          <a:prstGeom prst="rect">
            <a:avLst/>
          </a:prstGeom>
          <a:noFill/>
        </p:spPr>
        <p:txBody>
          <a:bodyPr wrap="square">
            <a:spAutoFit/>
          </a:bodyPr>
          <a:lstStyle/>
          <a:p>
            <a:pPr algn="l"/>
            <a:r>
              <a:rPr lang="en-GB" sz="1600" b="1" i="0" dirty="0">
                <a:solidFill>
                  <a:schemeClr val="accent3">
                    <a:lumMod val="50000"/>
                  </a:schemeClr>
                </a:solidFill>
                <a:effectLst/>
                <a:latin typeface="Sitka Text" pitchFamily="2" charset="0"/>
              </a:rPr>
              <a:t>Soma has shorter half-lives and correlates negatively with mRNA stability. </a:t>
            </a:r>
          </a:p>
          <a:p>
            <a:pPr algn="l"/>
            <a:r>
              <a:rPr lang="en-GB" sz="1600" b="1" i="0" dirty="0">
                <a:solidFill>
                  <a:schemeClr val="accent3">
                    <a:lumMod val="50000"/>
                  </a:schemeClr>
                </a:solidFill>
                <a:effectLst/>
                <a:latin typeface="Sitka Text" pitchFamily="2" charset="0"/>
              </a:rPr>
              <a:t>Neurites have longer half-lives and correlate positively with mRNA stability. </a:t>
            </a:r>
          </a:p>
          <a:p>
            <a:br>
              <a:rPr lang="en-GB" sz="1400" b="0" i="0" dirty="0">
                <a:solidFill>
                  <a:schemeClr val="accent3">
                    <a:lumMod val="50000"/>
                  </a:schemeClr>
                </a:solidFill>
                <a:effectLst/>
                <a:latin typeface="Sitka Text" pitchFamily="2" charset="0"/>
              </a:rPr>
            </a:br>
            <a:endParaRPr lang="en-GB" sz="1400" dirty="0">
              <a:solidFill>
                <a:schemeClr val="accent3">
                  <a:lumMod val="50000"/>
                </a:schemeClr>
              </a:solidFill>
              <a:highlight>
                <a:srgbClr val="FFFF00"/>
              </a:highlight>
              <a:latin typeface="Sitka Text" pitchFamily="2" charset="0"/>
            </a:endParaRPr>
          </a:p>
        </p:txBody>
      </p:sp>
      <p:pic>
        <p:nvPicPr>
          <p:cNvPr id="12" name="Picture 11">
            <a:extLst>
              <a:ext uri="{FF2B5EF4-FFF2-40B4-BE49-F238E27FC236}">
                <a16:creationId xmlns:a16="http://schemas.microsoft.com/office/drawing/2014/main" id="{EAEBFB66-DB7D-2CB0-E860-230B174D7572}"/>
              </a:ext>
            </a:extLst>
          </p:cNvPr>
          <p:cNvPicPr>
            <a:picLocks noChangeAspect="1"/>
          </p:cNvPicPr>
          <p:nvPr/>
        </p:nvPicPr>
        <p:blipFill>
          <a:blip r:embed="rId3"/>
          <a:stretch>
            <a:fillRect/>
          </a:stretch>
        </p:blipFill>
        <p:spPr>
          <a:xfrm>
            <a:off x="809625" y="1410638"/>
            <a:ext cx="10077450" cy="5229219"/>
          </a:xfrm>
          <a:prstGeom prst="rect">
            <a:avLst/>
          </a:prstGeom>
        </p:spPr>
      </p:pic>
    </p:spTree>
    <p:extLst>
      <p:ext uri="{BB962C8B-B14F-4D97-AF65-F5344CB8AC3E}">
        <p14:creationId xmlns:p14="http://schemas.microsoft.com/office/powerpoint/2010/main" val="68093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2</a:t>
            </a:r>
            <a:r>
              <a:rPr kumimoji="0" lang="en-CH" altLang="en-CH" sz="3200" b="1" i="0" u="none" strike="noStrike" cap="none" normalizeH="0" baseline="0" dirty="0">
                <a:ln>
                  <a:noFill/>
                </a:ln>
                <a:solidFill>
                  <a:schemeClr val="tx1"/>
                </a:solidFill>
                <a:effectLst/>
                <a:latin typeface="Arial" panose="020B0604020202020204" pitchFamily="34" charset="0"/>
              </a:rPr>
              <a:t>: ARE Presence Affects mRNA Half-Life</a:t>
            </a:r>
            <a:endParaRPr kumimoji="0" lang="en-CH" altLang="en-CH" sz="3200" b="0" i="0" u="none" strike="noStrike" cap="none" normalizeH="0" baseline="0" dirty="0">
              <a:ln>
                <a:noFill/>
              </a:ln>
              <a:solidFill>
                <a:schemeClr val="tx1"/>
              </a:solidFill>
              <a:effectLst/>
              <a:latin typeface="Arial" panose="020B0604020202020204" pitchFamily="34"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9" name="TextBox 18">
            <a:extLst>
              <a:ext uri="{FF2B5EF4-FFF2-40B4-BE49-F238E27FC236}">
                <a16:creationId xmlns:a16="http://schemas.microsoft.com/office/drawing/2014/main" id="{AB05529D-B0B6-54E2-BD4F-B034F011E088}"/>
              </a:ext>
            </a:extLst>
          </p:cNvPr>
          <p:cNvSpPr txBox="1"/>
          <p:nvPr/>
        </p:nvSpPr>
        <p:spPr>
          <a:xfrm>
            <a:off x="860206" y="1375848"/>
            <a:ext cx="3058990" cy="5078313"/>
          </a:xfrm>
          <a:prstGeom prst="rect">
            <a:avLst/>
          </a:prstGeom>
          <a:noFill/>
        </p:spPr>
        <p:txBody>
          <a:bodyPr wrap="square">
            <a:spAutoFit/>
          </a:bodyPr>
          <a:lstStyle/>
          <a:p>
            <a:pPr>
              <a:buFont typeface="Arial" panose="020B0604020202020204" pitchFamily="34" charset="0"/>
              <a:buChar char="•"/>
            </a:pPr>
            <a:r>
              <a:rPr lang="en-GB" dirty="0"/>
              <a:t>Reject null hypothesis that there is no difference between the 2 groups </a:t>
            </a:r>
          </a:p>
          <a:p>
            <a:pPr>
              <a:buFont typeface="Arial" panose="020B0604020202020204" pitchFamily="34" charset="0"/>
              <a:buChar char="•"/>
            </a:pPr>
            <a:endParaRPr lang="en-GB" dirty="0"/>
          </a:p>
          <a:p>
            <a:pPr>
              <a:buFont typeface="Arial" panose="020B0604020202020204" pitchFamily="34" charset="0"/>
              <a:buChar char="•"/>
            </a:pPr>
            <a:r>
              <a:rPr lang="en-GB" dirty="0"/>
              <a:t>Since hl median with ARE is smaller  </a:t>
            </a:r>
          </a:p>
          <a:p>
            <a:pPr>
              <a:buFont typeface="Arial" panose="020B0604020202020204" pitchFamily="34" charset="0"/>
              <a:buChar char="•"/>
            </a:pPr>
            <a:endParaRPr lang="en-GB" dirty="0"/>
          </a:p>
          <a:p>
            <a:pPr algn="l"/>
            <a:r>
              <a:rPr lang="en-GB" dirty="0"/>
              <a:t>Genes with AREs have shorter half-lives and correlate negatively with mRNA stability. </a:t>
            </a:r>
          </a:p>
          <a:p>
            <a:pPr algn="l"/>
            <a:endParaRPr lang="en-GB" dirty="0"/>
          </a:p>
          <a:p>
            <a:pPr algn="l"/>
            <a:r>
              <a:rPr lang="en-GB" dirty="0"/>
              <a:t>Genes without AREs have longer half-lives and correlate positively with mRNA stability. </a:t>
            </a:r>
          </a:p>
          <a:p>
            <a:br>
              <a:rPr lang="en-GB" dirty="0"/>
            </a:br>
            <a:endParaRPr lang="en-GB" dirty="0"/>
          </a:p>
        </p:txBody>
      </p:sp>
      <p:pic>
        <p:nvPicPr>
          <p:cNvPr id="9" name="Picture 8">
            <a:extLst>
              <a:ext uri="{FF2B5EF4-FFF2-40B4-BE49-F238E27FC236}">
                <a16:creationId xmlns:a16="http://schemas.microsoft.com/office/drawing/2014/main" id="{C572ECB6-EE3B-C3A6-607D-0DD93737428E}"/>
              </a:ext>
            </a:extLst>
          </p:cNvPr>
          <p:cNvPicPr>
            <a:picLocks noChangeAspect="1"/>
          </p:cNvPicPr>
          <p:nvPr/>
        </p:nvPicPr>
        <p:blipFill>
          <a:blip r:embed="rId3"/>
          <a:stretch>
            <a:fillRect/>
          </a:stretch>
        </p:blipFill>
        <p:spPr>
          <a:xfrm>
            <a:off x="4145406" y="1206938"/>
            <a:ext cx="7802119" cy="5038725"/>
          </a:xfrm>
          <a:prstGeom prst="rect">
            <a:avLst/>
          </a:prstGeom>
        </p:spPr>
      </p:pic>
    </p:spTree>
    <p:extLst>
      <p:ext uri="{BB962C8B-B14F-4D97-AF65-F5344CB8AC3E}">
        <p14:creationId xmlns:p14="http://schemas.microsoft.com/office/powerpoint/2010/main" val="407104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lang="en-GB" altLang="en-CH" sz="3200" b="1" dirty="0">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sp>
        <p:nvSpPr>
          <p:cNvPr id="17" name="TextBox 16">
            <a:extLst>
              <a:ext uri="{FF2B5EF4-FFF2-40B4-BE49-F238E27FC236}">
                <a16:creationId xmlns:a16="http://schemas.microsoft.com/office/drawing/2014/main" id="{A1898908-5D2C-F4D1-907B-1AD2DDCF1C23}"/>
              </a:ext>
            </a:extLst>
          </p:cNvPr>
          <p:cNvSpPr txBox="1"/>
          <p:nvPr/>
        </p:nvSpPr>
        <p:spPr>
          <a:xfrm>
            <a:off x="234616" y="858136"/>
            <a:ext cx="5034502" cy="5262979"/>
          </a:xfrm>
          <a:prstGeom prst="rect">
            <a:avLst/>
          </a:prstGeom>
          <a:noFill/>
        </p:spPr>
        <p:txBody>
          <a:bodyPr wrap="square">
            <a:spAutoFit/>
          </a:bodyPr>
          <a:lstStyle/>
          <a:p>
            <a:r>
              <a:rPr lang="en-GB" sz="1200" dirty="0"/>
              <a:t>For each factor (ARE, </a:t>
            </a:r>
            <a:r>
              <a:rPr lang="en-GB" sz="1200" dirty="0" err="1"/>
              <a:t>tAI</a:t>
            </a:r>
            <a:r>
              <a:rPr lang="en-GB" sz="1200" dirty="0"/>
              <a:t>, and TPU length), the Mann-Whitney test produced:</a:t>
            </a:r>
          </a:p>
          <a:p>
            <a:endParaRPr lang="en-GB" sz="1200" dirty="0"/>
          </a:p>
          <a:p>
            <a:r>
              <a:rPr lang="en-GB" sz="1200" b="1" dirty="0"/>
              <a:t>ARE</a:t>
            </a:r>
            <a:r>
              <a:rPr lang="en-GB" sz="1200" dirty="0"/>
              <a:t>:</a:t>
            </a:r>
          </a:p>
          <a:p>
            <a:pPr lvl="1"/>
            <a:r>
              <a:rPr lang="en-GB" sz="1200" dirty="0"/>
              <a:t>If the p-value is </a:t>
            </a:r>
            <a:r>
              <a:rPr lang="en-GB" sz="1200" b="1" dirty="0"/>
              <a:t>low</a:t>
            </a:r>
            <a:r>
              <a:rPr lang="en-GB" sz="1200" dirty="0"/>
              <a:t>, it suggests that genes with high ARE (presence of ARE) tend to have significantly different mRNA half-lives compared to genes with low ARE (absence of ARE).</a:t>
            </a:r>
          </a:p>
          <a:p>
            <a:pPr lvl="1"/>
            <a:r>
              <a:rPr lang="en-GB" sz="1200" dirty="0"/>
              <a:t>A low p-value here might indicate that AREs significantly influence mRNA stability, making mRNAs degrade faster or slower.</a:t>
            </a:r>
          </a:p>
          <a:p>
            <a:endParaRPr lang="en-GB" sz="1200" b="1" dirty="0"/>
          </a:p>
          <a:p>
            <a:endParaRPr lang="en-GB" sz="1200" b="1" dirty="0"/>
          </a:p>
          <a:p>
            <a:r>
              <a:rPr lang="en-GB" sz="1200" b="1" dirty="0" err="1"/>
              <a:t>tAI</a:t>
            </a:r>
            <a:r>
              <a:rPr lang="en-GB" sz="1200" b="1" dirty="0"/>
              <a:t> (tRNA Adaptation Index)</a:t>
            </a:r>
            <a:r>
              <a:rPr lang="en-GB" sz="1200" dirty="0"/>
              <a:t>:</a:t>
            </a:r>
          </a:p>
          <a:p>
            <a:pPr lvl="1"/>
            <a:r>
              <a:rPr lang="en-GB" sz="1200" dirty="0"/>
              <a:t>A </a:t>
            </a:r>
            <a:r>
              <a:rPr lang="en-GB" sz="1200" b="1" dirty="0"/>
              <a:t>low p-value</a:t>
            </a:r>
            <a:r>
              <a:rPr lang="en-GB" sz="1200" dirty="0"/>
              <a:t> would indicate that there is a significant difference in mRNA half-lives between genes with high </a:t>
            </a:r>
            <a:r>
              <a:rPr lang="en-GB" sz="1200" dirty="0" err="1"/>
              <a:t>tAI</a:t>
            </a:r>
            <a:r>
              <a:rPr lang="en-GB" sz="1200" dirty="0"/>
              <a:t> (optimal codon usage for available tRNAs) and low </a:t>
            </a:r>
            <a:r>
              <a:rPr lang="en-GB" sz="1200" dirty="0" err="1"/>
              <a:t>tAI</a:t>
            </a:r>
            <a:r>
              <a:rPr lang="en-GB" sz="1200" dirty="0"/>
              <a:t> (non-optimal codon usage).</a:t>
            </a:r>
          </a:p>
          <a:p>
            <a:pPr lvl="1"/>
            <a:r>
              <a:rPr lang="en-GB" sz="1200" dirty="0"/>
              <a:t>This could suggest that codon optimization affects how long mRNAs are stable, with efficient translation potentially leading to differences in mRNA degradation rates.</a:t>
            </a:r>
          </a:p>
          <a:p>
            <a:endParaRPr lang="en-GB" sz="1200" b="1" dirty="0"/>
          </a:p>
          <a:p>
            <a:endParaRPr lang="en-GB" sz="1200" b="1" dirty="0"/>
          </a:p>
          <a:p>
            <a:r>
              <a:rPr lang="en-GB" sz="1200" b="1" dirty="0"/>
              <a:t>TPU Length</a:t>
            </a:r>
            <a:r>
              <a:rPr lang="en-GB" sz="1200" dirty="0"/>
              <a:t>:</a:t>
            </a:r>
          </a:p>
          <a:p>
            <a:pPr lvl="1"/>
            <a:r>
              <a:rPr lang="en-GB" sz="1200" dirty="0"/>
              <a:t>A </a:t>
            </a:r>
            <a:r>
              <a:rPr lang="en-GB" sz="1200" b="1" dirty="0"/>
              <a:t>significant p-value</a:t>
            </a:r>
            <a:r>
              <a:rPr lang="en-GB" sz="1200" dirty="0"/>
              <a:t> means that genes with long TPU (translated protein unit) lengths have significantly different mRNA half-lives compared to genes with shorter TPU lengths.</a:t>
            </a:r>
          </a:p>
          <a:p>
            <a:pPr lvl="1"/>
            <a:r>
              <a:rPr lang="en-GB" sz="1200" dirty="0"/>
              <a:t>This might reflect how longer proteins take longer to translate, which could either stabilize or destabilize the mRNA depending on cellular conditions.</a:t>
            </a:r>
          </a:p>
          <a:p>
            <a:endParaRPr lang="en-GB" sz="1200" dirty="0"/>
          </a:p>
        </p:txBody>
      </p:sp>
      <p:pic>
        <p:nvPicPr>
          <p:cNvPr id="10" name="Picture 9">
            <a:extLst>
              <a:ext uri="{FF2B5EF4-FFF2-40B4-BE49-F238E27FC236}">
                <a16:creationId xmlns:a16="http://schemas.microsoft.com/office/drawing/2014/main" id="{21BD7383-E9F5-1CB9-E411-2185C8D26D17}"/>
              </a:ext>
            </a:extLst>
          </p:cNvPr>
          <p:cNvPicPr>
            <a:picLocks noChangeAspect="1"/>
          </p:cNvPicPr>
          <p:nvPr/>
        </p:nvPicPr>
        <p:blipFill>
          <a:blip r:embed="rId3"/>
          <a:stretch>
            <a:fillRect/>
          </a:stretch>
        </p:blipFill>
        <p:spPr>
          <a:xfrm>
            <a:off x="5404919" y="878839"/>
            <a:ext cx="6618084" cy="5497043"/>
          </a:xfrm>
          <a:prstGeom prst="rect">
            <a:avLst/>
          </a:prstGeom>
        </p:spPr>
      </p:pic>
    </p:spTree>
    <p:extLst>
      <p:ext uri="{BB962C8B-B14F-4D97-AF65-F5344CB8AC3E}">
        <p14:creationId xmlns:p14="http://schemas.microsoft.com/office/powerpoint/2010/main" val="319673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and </a:t>
            </a:r>
            <a:r>
              <a:rPr lang="en-GB" sz="3200" b="1" dirty="0"/>
              <a:t>TPU length</a:t>
            </a:r>
            <a:r>
              <a:rPr lang="en-GB" sz="3200" dirty="0"/>
              <a:t>.</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5" name="Picture 14">
            <a:extLst>
              <a:ext uri="{FF2B5EF4-FFF2-40B4-BE49-F238E27FC236}">
                <a16:creationId xmlns:a16="http://schemas.microsoft.com/office/drawing/2014/main" id="{D86772B9-2B21-AD4E-1F96-DECF627913A2}"/>
              </a:ext>
            </a:extLst>
          </p:cNvPr>
          <p:cNvPicPr>
            <a:picLocks noChangeAspect="1"/>
          </p:cNvPicPr>
          <p:nvPr/>
        </p:nvPicPr>
        <p:blipFill>
          <a:blip r:embed="rId3"/>
          <a:stretch>
            <a:fillRect/>
          </a:stretch>
        </p:blipFill>
        <p:spPr>
          <a:xfrm>
            <a:off x="4137432" y="878839"/>
            <a:ext cx="7215405" cy="5794276"/>
          </a:xfrm>
          <a:prstGeom prst="rect">
            <a:avLst/>
          </a:prstGeom>
        </p:spPr>
      </p:pic>
      <p:sp>
        <p:nvSpPr>
          <p:cNvPr id="17" name="TextBox 16">
            <a:extLst>
              <a:ext uri="{FF2B5EF4-FFF2-40B4-BE49-F238E27FC236}">
                <a16:creationId xmlns:a16="http://schemas.microsoft.com/office/drawing/2014/main" id="{4D956679-1EE8-56F2-613A-821A8414031E}"/>
              </a:ext>
            </a:extLst>
          </p:cNvPr>
          <p:cNvSpPr txBox="1"/>
          <p:nvPr/>
        </p:nvSpPr>
        <p:spPr>
          <a:xfrm>
            <a:off x="543209" y="962759"/>
            <a:ext cx="3404102" cy="5262979"/>
          </a:xfrm>
          <a:prstGeom prst="rect">
            <a:avLst/>
          </a:prstGeom>
          <a:noFill/>
        </p:spPr>
        <p:txBody>
          <a:bodyPr wrap="square">
            <a:spAutoFit/>
          </a:bodyPr>
          <a:lstStyle/>
          <a:p>
            <a:pPr lvl="1"/>
            <a:endParaRPr lang="en-GB" sz="1400" dirty="0"/>
          </a:p>
          <a:p>
            <a:pPr lvl="1"/>
            <a:r>
              <a:rPr lang="en-GB" sz="1400" dirty="0"/>
              <a:t>Half-Life in Soma vs Neurites: The box plot shows that genes expressed in neurites tend to have longer half-lives compared to those in soma. The median half-life is visibly higher in neurites.</a:t>
            </a:r>
          </a:p>
          <a:p>
            <a:pPr lvl="1"/>
            <a:endParaRPr lang="en-GB" sz="1400" dirty="0"/>
          </a:p>
          <a:p>
            <a:pPr lvl="1"/>
            <a:r>
              <a:rPr lang="en-GB" sz="1400" dirty="0"/>
              <a:t>Half-Life vs </a:t>
            </a:r>
            <a:r>
              <a:rPr lang="en-GB" sz="1400" dirty="0" err="1"/>
              <a:t>tAI</a:t>
            </a:r>
            <a:r>
              <a:rPr lang="en-GB" sz="1400" dirty="0"/>
              <a:t>: There is a positive relationship between </a:t>
            </a:r>
            <a:r>
              <a:rPr lang="en-GB" sz="1400" dirty="0" err="1"/>
              <a:t>tAI</a:t>
            </a:r>
            <a:r>
              <a:rPr lang="en-GB" sz="1400" dirty="0"/>
              <a:t> (translation efficiency) and half-life, with higher </a:t>
            </a:r>
            <a:r>
              <a:rPr lang="en-GB" sz="1400" dirty="0" err="1"/>
              <a:t>tAI</a:t>
            </a:r>
            <a:r>
              <a:rPr lang="en-GB" sz="1400" dirty="0"/>
              <a:t> values associated with longer half-lives.</a:t>
            </a:r>
          </a:p>
          <a:p>
            <a:pPr lvl="1"/>
            <a:endParaRPr lang="en-GB" sz="1400" dirty="0"/>
          </a:p>
          <a:p>
            <a:pPr lvl="1"/>
            <a:r>
              <a:rPr lang="en-GB" sz="1400" dirty="0"/>
              <a:t>Half-Life vs TPU Length: The plot suggests that as TPU length increases, half-life generally decreases, but the effect size is small, as observed in the regression analysis.</a:t>
            </a:r>
          </a:p>
          <a:p>
            <a:pPr lvl="1"/>
            <a:endParaRPr lang="en-GB" sz="1400" dirty="0"/>
          </a:p>
          <a:p>
            <a:pPr lvl="1"/>
            <a:r>
              <a:rPr lang="en-GB" sz="1400" dirty="0">
                <a:highlight>
                  <a:srgbClr val="FFFF00"/>
                </a:highlight>
              </a:rPr>
              <a:t>These visualizations align with the earlier results, showing how these factors influence mRNA half-life.</a:t>
            </a:r>
            <a:endParaRPr lang="en-CH" sz="1400" dirty="0">
              <a:highlight>
                <a:srgbClr val="FFFF00"/>
              </a:highlight>
            </a:endParaRPr>
          </a:p>
        </p:txBody>
      </p:sp>
    </p:spTree>
    <p:extLst>
      <p:ext uri="{BB962C8B-B14F-4D97-AF65-F5344CB8AC3E}">
        <p14:creationId xmlns:p14="http://schemas.microsoft.com/office/powerpoint/2010/main" val="329887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and </a:t>
            </a:r>
            <a:r>
              <a:rPr lang="en-GB" sz="3200" b="1" dirty="0"/>
              <a:t>TPU length</a:t>
            </a:r>
            <a:r>
              <a:rPr lang="en-GB" sz="3200" dirty="0"/>
              <a:t>.</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0" name="Picture 9">
            <a:extLst>
              <a:ext uri="{FF2B5EF4-FFF2-40B4-BE49-F238E27FC236}">
                <a16:creationId xmlns:a16="http://schemas.microsoft.com/office/drawing/2014/main" id="{E211B2BE-8907-B69D-7742-DF32E65E87F8}"/>
              </a:ext>
            </a:extLst>
          </p:cNvPr>
          <p:cNvPicPr>
            <a:picLocks noChangeAspect="1"/>
          </p:cNvPicPr>
          <p:nvPr/>
        </p:nvPicPr>
        <p:blipFill>
          <a:blip r:embed="rId3"/>
          <a:stretch>
            <a:fillRect/>
          </a:stretch>
        </p:blipFill>
        <p:spPr>
          <a:xfrm>
            <a:off x="1237572" y="966444"/>
            <a:ext cx="9716856" cy="4925112"/>
          </a:xfrm>
          <a:prstGeom prst="rect">
            <a:avLst/>
          </a:prstGeom>
        </p:spPr>
      </p:pic>
    </p:spTree>
    <p:extLst>
      <p:ext uri="{BB962C8B-B14F-4D97-AF65-F5344CB8AC3E}">
        <p14:creationId xmlns:p14="http://schemas.microsoft.com/office/powerpoint/2010/main" val="2559636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Experiment </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52673" y="878840"/>
            <a:ext cx="11203299" cy="58362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2400" dirty="0">
              <a:latin typeface="Helvetica Neue" panose="02000503000000020004" pitchFamily="2" charset="0"/>
            </a:endParaRPr>
          </a:p>
          <a:p>
            <a:pPr algn="l"/>
            <a:endParaRPr lang="en-GB" sz="2400" dirty="0">
              <a:latin typeface="Helvetica Neue" panose="02000503000000020004" pitchFamily="2" charset="0"/>
            </a:endParaRPr>
          </a:p>
          <a:p>
            <a:r>
              <a:rPr lang="en-GB" sz="2400" dirty="0"/>
              <a:t>As an engineer with little interest in biology, I found myself frustrated at the outset of </a:t>
            </a:r>
            <a:r>
              <a:rPr lang="en-GB" sz="2400" dirty="0" err="1"/>
              <a:t>analyzing</a:t>
            </a:r>
            <a:r>
              <a:rPr lang="en-GB" sz="2400" dirty="0"/>
              <a:t> the given data. My initial goal was to demonstrate statistical methods I had learned, but without a clear hypothesis or understanding of the data’s context, running meaningful analyses felt like a challenge.</a:t>
            </a:r>
          </a:p>
          <a:p>
            <a:endParaRPr lang="en-GB" sz="2400" dirty="0"/>
          </a:p>
          <a:p>
            <a:r>
              <a:rPr lang="en-GB" sz="2400" dirty="0"/>
              <a:t>However, as I delved deeper and interpreted each result, the picture gradually became clearer. I began to see value in the tests, as they revealed relationships between the parameters and how they influence one another.</a:t>
            </a:r>
          </a:p>
          <a:p>
            <a:endParaRPr lang="en-GB" sz="2400" dirty="0"/>
          </a:p>
          <a:p>
            <a:r>
              <a:rPr lang="en-GB" sz="2400" dirty="0"/>
              <a:t>The key takeaway: statistics can be engaging and insightful, but only when you know what you're trying to prove. As data scientists, it's crucial to understand the purpose behind statistical analysis.</a:t>
            </a:r>
          </a:p>
          <a:p>
            <a:endParaRPr lang="en-GB" sz="2400" dirty="0"/>
          </a:p>
          <a:p>
            <a:r>
              <a:rPr lang="en-GB" sz="2400" dirty="0"/>
              <a:t>This experience has been an experiment in how a data scientist can adapt to and </a:t>
            </a:r>
            <a:r>
              <a:rPr lang="en-GB" sz="2400" dirty="0" err="1"/>
              <a:t>analyze</a:t>
            </a:r>
            <a:r>
              <a:rPr lang="en-GB" sz="2400" dirty="0"/>
              <a:t> data outside their expertise. Whether I’ve succeeded or not—that’s for you to judge.</a:t>
            </a:r>
          </a:p>
          <a:p>
            <a:endParaRPr lang="en-GB" sz="2400" dirty="0"/>
          </a:p>
          <a:p>
            <a:endParaRPr lang="en-GB" sz="2400"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725023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Hypothesis </a:t>
            </a:r>
            <a:r>
              <a:rPr kumimoji="0" lang="en-GB" altLang="en-CH" sz="3200" b="1" i="0" u="none" strike="noStrike" cap="none" normalizeH="0" baseline="0" dirty="0">
                <a:ln>
                  <a:noFill/>
                </a:ln>
                <a:solidFill>
                  <a:schemeClr val="tx1"/>
                </a:solidFill>
                <a:effectLst/>
                <a:latin typeface="Arial" panose="020B0604020202020204" pitchFamily="34" charset="0"/>
              </a:rPr>
              <a:t>3</a:t>
            </a:r>
            <a:r>
              <a:rPr kumimoji="0" lang="en-CH" altLang="en-CH" sz="3200" b="1" i="0" u="none" strike="noStrike" cap="none" normalizeH="0" baseline="0" dirty="0">
                <a:ln>
                  <a:noFill/>
                </a:ln>
                <a:solidFill>
                  <a:schemeClr val="tx1"/>
                </a:solidFill>
                <a:effectLst/>
                <a:latin typeface="Arial" panose="020B0604020202020204" pitchFamily="34" charset="0"/>
              </a:rPr>
              <a:t>: Effects of </a:t>
            </a:r>
            <a:r>
              <a:rPr lang="en-GB" sz="3200" b="1" dirty="0"/>
              <a:t>ARE </a:t>
            </a:r>
            <a:r>
              <a:rPr lang="en-GB" sz="3200" dirty="0"/>
              <a:t>, </a:t>
            </a:r>
            <a:r>
              <a:rPr lang="en-GB" sz="3200" b="1" dirty="0" err="1"/>
              <a:t>tAI</a:t>
            </a:r>
            <a:r>
              <a:rPr lang="en-GB" sz="3200" dirty="0"/>
              <a:t>, and </a:t>
            </a:r>
            <a:r>
              <a:rPr lang="en-GB" sz="3200" b="1" dirty="0"/>
              <a:t>TPU length</a:t>
            </a:r>
            <a:r>
              <a:rPr lang="en-GB" sz="3200" dirty="0"/>
              <a:t>.</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1" name="Picture 10">
            <a:extLst>
              <a:ext uri="{FF2B5EF4-FFF2-40B4-BE49-F238E27FC236}">
                <a16:creationId xmlns:a16="http://schemas.microsoft.com/office/drawing/2014/main" id="{C33C0DBE-4E92-04A6-2456-629B64F48D2B}"/>
              </a:ext>
            </a:extLst>
          </p:cNvPr>
          <p:cNvPicPr>
            <a:picLocks noChangeAspect="1"/>
          </p:cNvPicPr>
          <p:nvPr/>
        </p:nvPicPr>
        <p:blipFill>
          <a:blip r:embed="rId3"/>
          <a:stretch>
            <a:fillRect/>
          </a:stretch>
        </p:blipFill>
        <p:spPr>
          <a:xfrm>
            <a:off x="715226" y="1216862"/>
            <a:ext cx="10336040" cy="5149813"/>
          </a:xfrm>
          <a:prstGeom prst="rect">
            <a:avLst/>
          </a:prstGeom>
        </p:spPr>
      </p:pic>
    </p:spTree>
    <p:extLst>
      <p:ext uri="{BB962C8B-B14F-4D97-AF65-F5344CB8AC3E}">
        <p14:creationId xmlns:p14="http://schemas.microsoft.com/office/powerpoint/2010/main" val="358306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kumimoji="0" lang="en-GB" altLang="en-CH" sz="3200" b="1" i="0" u="none" strike="noStrike" cap="none" normalizeH="0" baseline="0" dirty="0">
                <a:ln>
                  <a:noFill/>
                </a:ln>
                <a:solidFill>
                  <a:schemeClr val="tx1"/>
                </a:solidFill>
                <a:effectLst/>
                <a:latin typeface="Arial" panose="020B0604020202020204" pitchFamily="34" charset="0"/>
              </a:rPr>
              <a:t>4</a:t>
            </a:r>
            <a:r>
              <a:rPr kumimoji="0" lang="en-CH" altLang="en-CH" sz="3200" b="1" i="0" u="none" strike="noStrike" cap="none" normalizeH="0" baseline="0" dirty="0">
                <a:ln>
                  <a:noFill/>
                </a:ln>
                <a:solidFill>
                  <a:schemeClr val="tx1"/>
                </a:solidFill>
                <a:effectLst/>
                <a:latin typeface="Arial" panose="020B0604020202020204" pitchFamily="34" charset="0"/>
              </a:rPr>
              <a:t>: </a:t>
            </a:r>
            <a:r>
              <a:rPr kumimoji="0" lang="en-GB" altLang="en-CH" sz="3200" b="1" i="0" u="none" strike="noStrike" cap="none" normalizeH="0" baseline="0" dirty="0">
                <a:ln>
                  <a:noFill/>
                </a:ln>
                <a:solidFill>
                  <a:schemeClr val="tx1"/>
                </a:solidFill>
                <a:effectLst/>
                <a:latin typeface="Arial" panose="020B0604020202020204" pitchFamily="34" charset="0"/>
              </a:rPr>
              <a:t>Combined </a:t>
            </a:r>
            <a:r>
              <a:rPr kumimoji="0" lang="en-CH" altLang="en-CH" sz="3200" b="1" i="0" u="none" strike="noStrike" cap="none" normalizeH="0" baseline="0" dirty="0">
                <a:ln>
                  <a:noFill/>
                </a:ln>
                <a:solidFill>
                  <a:schemeClr val="tx1"/>
                </a:solidFill>
                <a:effectLst/>
                <a:latin typeface="Arial" panose="020B0604020202020204" pitchFamily="34" charset="0"/>
              </a:rPr>
              <a:t>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5" name="Picture 14">
            <a:extLst>
              <a:ext uri="{FF2B5EF4-FFF2-40B4-BE49-F238E27FC236}">
                <a16:creationId xmlns:a16="http://schemas.microsoft.com/office/drawing/2014/main" id="{34BA6E4B-9578-A19D-9BD8-7920FA64DBA0}"/>
              </a:ext>
            </a:extLst>
          </p:cNvPr>
          <p:cNvPicPr>
            <a:picLocks noChangeAspect="1"/>
          </p:cNvPicPr>
          <p:nvPr/>
        </p:nvPicPr>
        <p:blipFill>
          <a:blip r:embed="rId3"/>
          <a:stretch>
            <a:fillRect/>
          </a:stretch>
        </p:blipFill>
        <p:spPr>
          <a:xfrm>
            <a:off x="5724028" y="749738"/>
            <a:ext cx="6126203" cy="6020365"/>
          </a:xfrm>
          <a:prstGeom prst="rect">
            <a:avLst/>
          </a:prstGeom>
        </p:spPr>
      </p:pic>
      <p:sp>
        <p:nvSpPr>
          <p:cNvPr id="17" name="TextBox 16">
            <a:extLst>
              <a:ext uri="{FF2B5EF4-FFF2-40B4-BE49-F238E27FC236}">
                <a16:creationId xmlns:a16="http://schemas.microsoft.com/office/drawing/2014/main" id="{A1898908-5D2C-F4D1-907B-1AD2DDCF1C23}"/>
              </a:ext>
            </a:extLst>
          </p:cNvPr>
          <p:cNvSpPr txBox="1"/>
          <p:nvPr/>
        </p:nvSpPr>
        <p:spPr>
          <a:xfrm>
            <a:off x="234615" y="858136"/>
            <a:ext cx="5316641" cy="5909310"/>
          </a:xfrm>
          <a:prstGeom prst="rect">
            <a:avLst/>
          </a:prstGeom>
          <a:noFill/>
        </p:spPr>
        <p:txBody>
          <a:bodyPr wrap="square">
            <a:spAutoFit/>
          </a:bodyPr>
          <a:lstStyle/>
          <a:p>
            <a:r>
              <a:rPr lang="en-GB" sz="1400" dirty="0"/>
              <a:t>Here are the results from the </a:t>
            </a:r>
            <a:r>
              <a:rPr lang="en-GB" sz="1400" b="1" dirty="0"/>
              <a:t>Kruskal-Wallis test</a:t>
            </a:r>
            <a:r>
              <a:rPr lang="en-GB" sz="1400" dirty="0"/>
              <a:t> for the effects of </a:t>
            </a:r>
            <a:r>
              <a:rPr lang="en-GB" sz="1400" b="1" dirty="0"/>
              <a:t>ARE</a:t>
            </a:r>
            <a:r>
              <a:rPr lang="en-GB" sz="1400" dirty="0"/>
              <a:t>, </a:t>
            </a:r>
            <a:r>
              <a:rPr lang="en-GB" sz="1400" b="1" dirty="0" err="1"/>
              <a:t>tAI</a:t>
            </a:r>
            <a:r>
              <a:rPr lang="en-GB" sz="1400" dirty="0"/>
              <a:t>, and </a:t>
            </a:r>
            <a:r>
              <a:rPr lang="en-GB" sz="1400" b="1" dirty="0"/>
              <a:t>TPU length</a:t>
            </a:r>
            <a:r>
              <a:rPr lang="en-GB" sz="1400" dirty="0"/>
              <a:t>, both separately and combined:</a:t>
            </a:r>
          </a:p>
          <a:p>
            <a:pPr>
              <a:buFont typeface="+mj-lt"/>
              <a:buAutoNum type="arabicPeriod"/>
            </a:pPr>
            <a:r>
              <a:rPr lang="en-GB" sz="1400" b="1" dirty="0"/>
              <a:t>ARE</a:t>
            </a:r>
            <a:r>
              <a:rPr lang="en-GB" sz="1400" dirty="0"/>
              <a:t>:</a:t>
            </a:r>
          </a:p>
          <a:p>
            <a:pPr marL="742950" lvl="1" indent="-285750">
              <a:buFont typeface="+mj-lt"/>
              <a:buAutoNum type="arabicPeriod"/>
            </a:pPr>
            <a:r>
              <a:rPr lang="en-GB" sz="1400" b="1" dirty="0"/>
              <a:t>Kruskal-Wallis Statistic</a:t>
            </a:r>
            <a:r>
              <a:rPr lang="en-GB" sz="1400" dirty="0"/>
              <a:t>: 4263.13</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There is a statistically significant difference in mRNA half-lives between genes with and without AREs.</a:t>
            </a:r>
          </a:p>
          <a:p>
            <a:pPr>
              <a:buFont typeface="+mj-lt"/>
              <a:buAutoNum type="arabicPeriod"/>
            </a:pPr>
            <a:r>
              <a:rPr lang="en-GB" sz="1400" b="1" dirty="0" err="1"/>
              <a:t>tAI</a:t>
            </a:r>
            <a:r>
              <a:rPr lang="en-GB" sz="1400" dirty="0"/>
              <a:t>:</a:t>
            </a:r>
          </a:p>
          <a:p>
            <a:pPr marL="742950" lvl="1" indent="-285750">
              <a:buFont typeface="+mj-lt"/>
              <a:buAutoNum type="arabicPeriod"/>
            </a:pPr>
            <a:r>
              <a:rPr lang="en-GB" sz="1400" b="1" dirty="0"/>
              <a:t>Kruskal-Wallis Statistic</a:t>
            </a:r>
            <a:r>
              <a:rPr lang="en-GB" sz="1400" dirty="0"/>
              <a:t>: 1716.43</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There is a statistically significant difference in mRNA half-lives between genes with high and low </a:t>
            </a:r>
            <a:r>
              <a:rPr lang="en-GB" sz="1400" dirty="0" err="1"/>
              <a:t>tAI</a:t>
            </a:r>
            <a:r>
              <a:rPr lang="en-GB" sz="1400" dirty="0"/>
              <a:t> values.</a:t>
            </a:r>
          </a:p>
          <a:p>
            <a:pPr>
              <a:buFont typeface="+mj-lt"/>
              <a:buAutoNum type="arabicPeriod"/>
            </a:pPr>
            <a:r>
              <a:rPr lang="en-GB" sz="1400" b="1" dirty="0"/>
              <a:t>TPU Length</a:t>
            </a:r>
            <a:r>
              <a:rPr lang="en-GB" sz="1400" dirty="0"/>
              <a:t>:</a:t>
            </a:r>
          </a:p>
          <a:p>
            <a:pPr marL="742950" lvl="1" indent="-285750">
              <a:buFont typeface="+mj-lt"/>
              <a:buAutoNum type="arabicPeriod"/>
            </a:pPr>
            <a:r>
              <a:rPr lang="en-GB" sz="1400" b="1" dirty="0"/>
              <a:t>Kruskal-Wallis Statistic</a:t>
            </a:r>
            <a:r>
              <a:rPr lang="en-GB" sz="1400" dirty="0"/>
              <a:t>: 2728.02</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There is a statistically significant difference in mRNA half-lives between genes with high and low TPU lengths.</a:t>
            </a:r>
          </a:p>
          <a:p>
            <a:pPr>
              <a:buFont typeface="+mj-lt"/>
              <a:buAutoNum type="arabicPeriod"/>
            </a:pPr>
            <a:r>
              <a:rPr lang="en-GB" sz="1400" b="1" dirty="0"/>
              <a:t>Combined ARE, </a:t>
            </a:r>
            <a:r>
              <a:rPr lang="en-GB" sz="1400" b="1" dirty="0" err="1"/>
              <a:t>tAI</a:t>
            </a:r>
            <a:r>
              <a:rPr lang="en-GB" sz="1400" b="1" dirty="0"/>
              <a:t>, and TPU Length</a:t>
            </a:r>
            <a:r>
              <a:rPr lang="en-GB" sz="1400" dirty="0"/>
              <a:t>:</a:t>
            </a:r>
          </a:p>
          <a:p>
            <a:pPr marL="742950" lvl="1" indent="-285750">
              <a:buFont typeface="+mj-lt"/>
              <a:buAutoNum type="arabicPeriod"/>
            </a:pPr>
            <a:r>
              <a:rPr lang="en-GB" sz="1400" b="1" dirty="0"/>
              <a:t>Kruskal-Wallis Statistic</a:t>
            </a:r>
            <a:r>
              <a:rPr lang="en-GB" sz="1400" dirty="0"/>
              <a:t>: 8707.63</a:t>
            </a:r>
          </a:p>
          <a:p>
            <a:pPr marL="742950" lvl="1" indent="-285750">
              <a:buFont typeface="+mj-lt"/>
              <a:buAutoNum type="arabicPeriod"/>
            </a:pPr>
            <a:r>
              <a:rPr lang="en-GB" sz="1400" b="1" dirty="0"/>
              <a:t>p-value</a:t>
            </a:r>
            <a:r>
              <a:rPr lang="en-GB" sz="1400" dirty="0"/>
              <a:t>: 0.0</a:t>
            </a:r>
          </a:p>
          <a:p>
            <a:pPr marL="742950" lvl="1" indent="-285750">
              <a:buFont typeface="+mj-lt"/>
              <a:buAutoNum type="arabicPeriod"/>
            </a:pPr>
            <a:r>
              <a:rPr lang="en-GB" sz="1400" b="1" dirty="0"/>
              <a:t>Interpretation</a:t>
            </a:r>
            <a:r>
              <a:rPr lang="en-GB" sz="1400" dirty="0"/>
              <a:t>: The combined effect of </a:t>
            </a:r>
            <a:r>
              <a:rPr lang="en-GB" sz="1400" b="1" dirty="0"/>
              <a:t>ARE</a:t>
            </a:r>
            <a:r>
              <a:rPr lang="en-GB" sz="1400" dirty="0"/>
              <a:t>, </a:t>
            </a:r>
            <a:r>
              <a:rPr lang="en-GB" sz="1400" b="1" dirty="0" err="1"/>
              <a:t>tAI</a:t>
            </a:r>
            <a:r>
              <a:rPr lang="en-GB" sz="1400" dirty="0"/>
              <a:t>, and </a:t>
            </a:r>
            <a:r>
              <a:rPr lang="en-GB" sz="1400" b="1" dirty="0"/>
              <a:t>TPU length</a:t>
            </a:r>
            <a:r>
              <a:rPr lang="en-GB" sz="1400" dirty="0"/>
              <a:t> on mRNA half-life is statistically significant.</a:t>
            </a:r>
          </a:p>
          <a:p>
            <a:r>
              <a:rPr lang="en-GB" sz="1400" dirty="0"/>
              <a:t>All tests show significant differences, indicating that </a:t>
            </a:r>
            <a:r>
              <a:rPr lang="en-GB" sz="1400" b="1" dirty="0"/>
              <a:t>ARE</a:t>
            </a:r>
            <a:r>
              <a:rPr lang="en-GB" sz="1400" dirty="0"/>
              <a:t>, </a:t>
            </a:r>
            <a:r>
              <a:rPr lang="en-GB" sz="1400" b="1" dirty="0" err="1"/>
              <a:t>tAI</a:t>
            </a:r>
            <a:r>
              <a:rPr lang="en-GB" sz="1400" dirty="0"/>
              <a:t>, </a:t>
            </a:r>
            <a:r>
              <a:rPr lang="en-GB" sz="1400" b="1" dirty="0"/>
              <a:t>TPU length</a:t>
            </a:r>
            <a:r>
              <a:rPr lang="en-GB" sz="1400" dirty="0"/>
              <a:t>, and their combined effect influence mRNA stability.</a:t>
            </a:r>
          </a:p>
        </p:txBody>
      </p:sp>
    </p:spTree>
    <p:extLst>
      <p:ext uri="{BB962C8B-B14F-4D97-AF65-F5344CB8AC3E}">
        <p14:creationId xmlns:p14="http://schemas.microsoft.com/office/powerpoint/2010/main" val="98939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kumimoji="0" lang="en-GB" altLang="en-CH" sz="3200" b="1" i="0" u="none" strike="noStrike" cap="none" normalizeH="0" baseline="0" dirty="0">
                <a:ln>
                  <a:noFill/>
                </a:ln>
                <a:solidFill>
                  <a:schemeClr val="tx1"/>
                </a:solidFill>
                <a:effectLst/>
                <a:latin typeface="Arial" panose="020B0604020202020204" pitchFamily="34" charset="0"/>
              </a:rPr>
              <a:t>4</a:t>
            </a:r>
            <a:r>
              <a:rPr kumimoji="0" lang="en-CH" altLang="en-CH" sz="3200" b="1" i="0" u="none" strike="noStrike" cap="none" normalizeH="0" baseline="0" dirty="0">
                <a:ln>
                  <a:noFill/>
                </a:ln>
                <a:solidFill>
                  <a:schemeClr val="tx1"/>
                </a:solidFill>
                <a:effectLst/>
                <a:latin typeface="Arial" panose="020B0604020202020204" pitchFamily="34" charset="0"/>
              </a:rPr>
              <a:t>: </a:t>
            </a:r>
            <a:r>
              <a:rPr kumimoji="0" lang="en-GB" altLang="en-CH" sz="3200" b="1" i="0" u="none" strike="noStrike" cap="none" normalizeH="0" baseline="0" dirty="0">
                <a:ln>
                  <a:noFill/>
                </a:ln>
                <a:solidFill>
                  <a:schemeClr val="tx1"/>
                </a:solidFill>
                <a:effectLst/>
                <a:latin typeface="Arial" panose="020B0604020202020204" pitchFamily="34" charset="0"/>
              </a:rPr>
              <a:t>Combined </a:t>
            </a:r>
            <a:r>
              <a:rPr kumimoji="0" lang="en-CH" altLang="en-CH" sz="3200" b="1" i="0" u="none" strike="noStrike" cap="none" normalizeH="0" baseline="0" dirty="0">
                <a:ln>
                  <a:noFill/>
                </a:ln>
                <a:solidFill>
                  <a:schemeClr val="tx1"/>
                </a:solidFill>
                <a:effectLst/>
                <a:latin typeface="Arial" panose="020B0604020202020204" pitchFamily="34" charset="0"/>
              </a:rPr>
              <a:t>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3" name="Picture 12">
            <a:extLst>
              <a:ext uri="{FF2B5EF4-FFF2-40B4-BE49-F238E27FC236}">
                <a16:creationId xmlns:a16="http://schemas.microsoft.com/office/drawing/2014/main" id="{BD57561C-8A07-39F4-4D47-3AA34AB8D3BC}"/>
              </a:ext>
            </a:extLst>
          </p:cNvPr>
          <p:cNvPicPr>
            <a:picLocks noChangeAspect="1"/>
          </p:cNvPicPr>
          <p:nvPr/>
        </p:nvPicPr>
        <p:blipFill>
          <a:blip r:embed="rId3"/>
          <a:stretch>
            <a:fillRect/>
          </a:stretch>
        </p:blipFill>
        <p:spPr>
          <a:xfrm>
            <a:off x="794549" y="785297"/>
            <a:ext cx="11020462" cy="5735817"/>
          </a:xfrm>
          <a:prstGeom prst="rect">
            <a:avLst/>
          </a:prstGeom>
        </p:spPr>
      </p:pic>
    </p:spTree>
    <p:extLst>
      <p:ext uri="{BB962C8B-B14F-4D97-AF65-F5344CB8AC3E}">
        <p14:creationId xmlns:p14="http://schemas.microsoft.com/office/powerpoint/2010/main" val="17484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kumimoji="0" lang="en-GB" altLang="en-CH" sz="3200" b="1" i="0" u="none" strike="noStrike" cap="none" normalizeH="0" baseline="0" dirty="0">
                <a:ln>
                  <a:noFill/>
                </a:ln>
                <a:solidFill>
                  <a:schemeClr val="tx1"/>
                </a:solidFill>
                <a:effectLst/>
                <a:latin typeface="Arial" panose="020B0604020202020204" pitchFamily="34" charset="0"/>
              </a:rPr>
              <a:t>	</a:t>
            </a:r>
            <a:r>
              <a:rPr kumimoji="0" lang="en-CH" altLang="en-CH" sz="3200" b="1" i="0" u="none" strike="noStrike" cap="none" normalizeH="0" baseline="0" dirty="0">
                <a:ln>
                  <a:noFill/>
                </a:ln>
                <a:solidFill>
                  <a:schemeClr val="tx1"/>
                </a:solidFill>
                <a:effectLst/>
                <a:latin typeface="Arial" panose="020B0604020202020204" pitchFamily="34" charset="0"/>
              </a:rPr>
              <a:t> Hypothesis </a:t>
            </a:r>
            <a:r>
              <a:rPr lang="en-GB" altLang="en-CH" sz="3200" b="1" dirty="0">
                <a:latin typeface="Arial" panose="020B0604020202020204" pitchFamily="34" charset="0"/>
              </a:rPr>
              <a:t>4</a:t>
            </a:r>
            <a:r>
              <a:rPr kumimoji="0" lang="en-CH" altLang="en-CH" sz="3200" b="1" i="0" u="none" strike="noStrike" cap="none" normalizeH="0" baseline="0" dirty="0">
                <a:ln>
                  <a:noFill/>
                </a:ln>
                <a:solidFill>
                  <a:schemeClr val="tx1"/>
                </a:solidFill>
                <a:effectLst/>
                <a:latin typeface="Arial" panose="020B0604020202020204" pitchFamily="34" charset="0"/>
              </a:rPr>
              <a:t>: Combined Effects of </a:t>
            </a:r>
            <a:r>
              <a:rPr lang="en-GB" sz="3200" b="1" dirty="0"/>
              <a:t>ARE </a:t>
            </a:r>
            <a:r>
              <a:rPr lang="en-GB" sz="3200" dirty="0"/>
              <a:t>, </a:t>
            </a:r>
            <a:r>
              <a:rPr lang="en-GB" sz="3200" b="1" dirty="0" err="1"/>
              <a:t>tAI</a:t>
            </a:r>
            <a:r>
              <a:rPr lang="en-GB" sz="3200" dirty="0"/>
              <a:t>, </a:t>
            </a:r>
            <a:r>
              <a:rPr lang="en-GB" sz="3200" b="1" dirty="0"/>
              <a:t>TPU length</a:t>
            </a:r>
            <a:r>
              <a:rPr lang="en-GB" sz="3200" dirty="0"/>
              <a:t> </a:t>
            </a: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F38D26F2-6C50-518B-A968-4702025C15C7}"/>
              </a:ext>
            </a:extLst>
          </p:cNvPr>
          <p:cNvSpPr txBox="1"/>
          <p:nvPr/>
        </p:nvSpPr>
        <p:spPr>
          <a:xfrm>
            <a:off x="69851" y="878840"/>
            <a:ext cx="11953152" cy="276999"/>
          </a:xfrm>
          <a:prstGeom prst="rect">
            <a:avLst/>
          </a:prstGeom>
          <a:noFill/>
        </p:spPr>
        <p:txBody>
          <a:bodyPr wrap="square">
            <a:spAutoFit/>
          </a:bodyPr>
          <a:lstStyle/>
          <a:p>
            <a:endParaRPr lang="en-GB" sz="1200" dirty="0"/>
          </a:p>
        </p:txBody>
      </p:sp>
      <p:pic>
        <p:nvPicPr>
          <p:cNvPr id="11" name="Picture 10">
            <a:extLst>
              <a:ext uri="{FF2B5EF4-FFF2-40B4-BE49-F238E27FC236}">
                <a16:creationId xmlns:a16="http://schemas.microsoft.com/office/drawing/2014/main" id="{45402570-C9B6-4291-4211-EDF4C1C61AB4}"/>
              </a:ext>
            </a:extLst>
          </p:cNvPr>
          <p:cNvPicPr>
            <a:picLocks noChangeAspect="1"/>
          </p:cNvPicPr>
          <p:nvPr/>
        </p:nvPicPr>
        <p:blipFill>
          <a:blip r:embed="rId3"/>
          <a:stretch>
            <a:fillRect/>
          </a:stretch>
        </p:blipFill>
        <p:spPr>
          <a:xfrm>
            <a:off x="794085" y="1155839"/>
            <a:ext cx="11037818" cy="5632678"/>
          </a:xfrm>
          <a:prstGeom prst="rect">
            <a:avLst/>
          </a:prstGeom>
        </p:spPr>
      </p:pic>
    </p:spTree>
    <p:extLst>
      <p:ext uri="{BB962C8B-B14F-4D97-AF65-F5344CB8AC3E}">
        <p14:creationId xmlns:p14="http://schemas.microsoft.com/office/powerpoint/2010/main" val="1819488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Result of Statistical Tests</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9" name="TextBox 8">
            <a:extLst>
              <a:ext uri="{FF2B5EF4-FFF2-40B4-BE49-F238E27FC236}">
                <a16:creationId xmlns:a16="http://schemas.microsoft.com/office/drawing/2014/main" id="{9B9E343B-075E-4C32-F0D0-07699B5FAEF8}"/>
              </a:ext>
            </a:extLst>
          </p:cNvPr>
          <p:cNvSpPr txBox="1"/>
          <p:nvPr/>
        </p:nvSpPr>
        <p:spPr>
          <a:xfrm>
            <a:off x="588475" y="1629183"/>
            <a:ext cx="11359050" cy="4801314"/>
          </a:xfrm>
          <a:prstGeom prst="rect">
            <a:avLst/>
          </a:prstGeom>
          <a:noFill/>
        </p:spPr>
        <p:txBody>
          <a:bodyPr wrap="square">
            <a:spAutoFit/>
          </a:bodyPr>
          <a:lstStyle/>
          <a:p>
            <a:r>
              <a:rPr lang="en-GB" dirty="0"/>
              <a:t>Each parameter contributes to the overall value of a gene's half-life, with some factors having a positive effect, increasing half-life, while others have a negative effect, reducing it.</a:t>
            </a:r>
          </a:p>
          <a:p>
            <a:endParaRPr lang="en-GB" dirty="0"/>
          </a:p>
          <a:p>
            <a:r>
              <a:rPr lang="en-GB" dirty="0"/>
              <a:t>Focusing on only a few parameters may lead to inaccurate conclusions. By incorporating more parameters into the analysis and using a larger dataset, the results become more robust and reliable.</a:t>
            </a:r>
          </a:p>
          <a:p>
            <a:endParaRPr lang="en-GB" dirty="0"/>
          </a:p>
          <a:p>
            <a:r>
              <a:rPr lang="en-GB" dirty="0"/>
              <a:t>The final test was decisive: before this comprehensive analysis, the individual significance of each parameter on half-life was unclear. However, by considering all parameters together, it became evident that there is a clear correlation between them and half-life. These findings could inform future models to predict half-life based on these variables and, potentially, manipulate them genetically to alter half-life.</a:t>
            </a:r>
          </a:p>
          <a:p>
            <a:endParaRPr lang="en-GB" b="1" dirty="0"/>
          </a:p>
          <a:p>
            <a:endParaRPr lang="en-GB" b="1" dirty="0"/>
          </a:p>
          <a:p>
            <a:r>
              <a:rPr lang="en-GB" b="1" dirty="0"/>
              <a:t>Running a predictive model</a:t>
            </a:r>
            <a:r>
              <a:rPr lang="en-GB" dirty="0"/>
              <a:t> helps us take this analysis a step further by enabling the estimation of half-life based on key parameters like ARE, m6A enrichment, </a:t>
            </a:r>
            <a:r>
              <a:rPr lang="en-GB" dirty="0" err="1"/>
              <a:t>tAI</a:t>
            </a:r>
            <a:r>
              <a:rPr lang="en-GB" dirty="0"/>
              <a:t>, and TPU length. A well-trained predictive model can not only offer insights into the current data but also serve as a tool for future predictions. By accurately predicting half-life from gene features, we could optimize biological experiments and potentially influence gene expression outcomes, aiding in genetic or therapeutic interventions.</a:t>
            </a:r>
          </a:p>
        </p:txBody>
      </p:sp>
    </p:spTree>
    <p:extLst>
      <p:ext uri="{BB962C8B-B14F-4D97-AF65-F5344CB8AC3E}">
        <p14:creationId xmlns:p14="http://schemas.microsoft.com/office/powerpoint/2010/main" val="45131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t>Gene expression regulation</a:t>
            </a:r>
            <a:r>
              <a:rPr lang="en-GB" sz="3200" b="1" dirty="0">
                <a:latin typeface="Helvetica Neue" panose="02000503000000020004" pitchFamily="2" charset="0"/>
              </a:rPr>
              <a:t> and Statistical Tests</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424098" y="996852"/>
            <a:ext cx="11203299" cy="57182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endParaRPr lang="en-GB" sz="1400" b="1" dirty="0"/>
          </a:p>
          <a:p>
            <a:pPr algn="l"/>
            <a:endParaRPr lang="en-GB" sz="1400" b="1" dirty="0"/>
          </a:p>
          <a:p>
            <a:pPr algn="l"/>
            <a:r>
              <a:rPr lang="en-GB" sz="1400" b="1" dirty="0"/>
              <a:t>Gene expression regulation</a:t>
            </a:r>
            <a:r>
              <a:rPr lang="en-GB" sz="1400" dirty="0"/>
              <a:t> is the process by which cells control when, how much, and where specific genes are expressed. This regulation ensures that genes are turned on or off as needed, which allows cells to respond to their environment, differentiate into specialized types, and maintain normal function.</a:t>
            </a:r>
          </a:p>
          <a:p>
            <a:pPr algn="l"/>
            <a:r>
              <a:rPr lang="en-GB" sz="1400" b="1" dirty="0"/>
              <a:t>Key Concepts of Gene Expression Regulation:</a:t>
            </a:r>
          </a:p>
          <a:p>
            <a:pPr algn="l">
              <a:buFont typeface="Arial" panose="020B0604020202020204" pitchFamily="34" charset="0"/>
              <a:buChar char="•"/>
            </a:pPr>
            <a:r>
              <a:rPr lang="en-GB" sz="1400" b="1" dirty="0"/>
              <a:t>Gene Expression</a:t>
            </a:r>
            <a:r>
              <a:rPr lang="en-GB" sz="1400" dirty="0"/>
              <a:t>: The process of converting information from a gene into a functional product, usually a protein, but it can also be RNA.</a:t>
            </a:r>
          </a:p>
          <a:p>
            <a:pPr algn="l">
              <a:buFont typeface="Arial" panose="020B0604020202020204" pitchFamily="34" charset="0"/>
              <a:buChar char="•"/>
            </a:pPr>
            <a:r>
              <a:rPr lang="en-GB" sz="1400" b="1" dirty="0"/>
              <a:t>Regulation</a:t>
            </a:r>
            <a:r>
              <a:rPr lang="en-GB" sz="1400" dirty="0"/>
              <a:t>: Controlling this process to ensure that the right genes are expressed in the right cells, at the right time, and in the correct amount.</a:t>
            </a:r>
          </a:p>
          <a:p>
            <a:pPr algn="l"/>
            <a:endParaRPr lang="en-GB" sz="1400" dirty="0">
              <a:latin typeface="Helvetica Neue" panose="02000503000000020004" pitchFamily="2" charset="0"/>
            </a:endParaRPr>
          </a:p>
          <a:p>
            <a:pPr algn="l"/>
            <a:r>
              <a:rPr lang="en-GB" sz="1400" b="1" dirty="0"/>
              <a:t>Why is Gene Expression Regulation Important?</a:t>
            </a:r>
          </a:p>
          <a:p>
            <a:pPr algn="l">
              <a:buFont typeface="Arial" panose="020B0604020202020204" pitchFamily="34" charset="0"/>
              <a:buChar char="•"/>
            </a:pPr>
            <a:r>
              <a:rPr lang="en-GB" sz="1400" dirty="0"/>
              <a:t>It allows cells to adapt to changing environmental conditions.</a:t>
            </a:r>
          </a:p>
          <a:p>
            <a:pPr algn="l">
              <a:buFont typeface="Arial" panose="020B0604020202020204" pitchFamily="34" charset="0"/>
              <a:buChar char="•"/>
            </a:pPr>
            <a:r>
              <a:rPr lang="en-GB" sz="1400" dirty="0"/>
              <a:t>It helps in the development of multicellular organisms by ensuring different cell types express specific sets of genes.</a:t>
            </a:r>
          </a:p>
          <a:p>
            <a:pPr algn="l">
              <a:buFont typeface="Arial" panose="020B0604020202020204" pitchFamily="34" charset="0"/>
              <a:buChar char="•"/>
            </a:pPr>
            <a:r>
              <a:rPr lang="en-GB" sz="1400" dirty="0"/>
              <a:t>It prevents the unnecessary production of proteins, saving cellular resources and energy.</a:t>
            </a:r>
          </a:p>
          <a:p>
            <a:pPr algn="l">
              <a:buFont typeface="Arial" panose="020B0604020202020204" pitchFamily="34" charset="0"/>
              <a:buChar char="•"/>
            </a:pPr>
            <a:r>
              <a:rPr lang="en-GB" sz="1400" dirty="0" err="1"/>
              <a:t>Misregulation</a:t>
            </a:r>
            <a:r>
              <a:rPr lang="en-GB" sz="1400" dirty="0"/>
              <a:t> can lead to diseases such as cancer, where genes involved in cell growth are improperly regulated.</a:t>
            </a:r>
          </a:p>
          <a:p>
            <a:pPr algn="l"/>
            <a:endParaRPr lang="en-GB" sz="1400" dirty="0">
              <a:latin typeface="Helvetica Neue" panose="02000503000000020004" pitchFamily="2" charset="0"/>
            </a:endParaRPr>
          </a:p>
          <a:p>
            <a:pPr algn="l"/>
            <a:endParaRPr lang="en-GB" sz="1400" dirty="0">
              <a:latin typeface="Helvetica Neue" panose="02000503000000020004" pitchFamily="2" charset="0"/>
            </a:endParaRPr>
          </a:p>
          <a:p>
            <a:pPr algn="l"/>
            <a:r>
              <a:rPr lang="en-GB" sz="1400" dirty="0">
                <a:latin typeface="Helvetica Neue" panose="02000503000000020004" pitchFamily="2" charset="0"/>
              </a:rPr>
              <a:t>In this study we try To analyse the relationships between gene expression, mRNA stability, and protein synthesis, potentially revealing how cells regulate these processes in different tissues or environments. These insights are crucial for understanding fundamental biological mechanisms and could be used in areas like disease research or drug development.</a:t>
            </a:r>
          </a:p>
          <a:p>
            <a:pPr algn="l"/>
            <a:endParaRPr lang="en-GB" sz="1400" dirty="0">
              <a:latin typeface="Helvetica Neue" panose="02000503000000020004" pitchFamily="2" charset="0"/>
            </a:endParaRPr>
          </a:p>
          <a:p>
            <a:pPr algn="l"/>
            <a:r>
              <a:rPr lang="en-GB" sz="1400" dirty="0">
                <a:latin typeface="Helvetica Neue" panose="02000503000000020004" pitchFamily="2" charset="0"/>
              </a:rPr>
              <a:t>The comparisons and statistical analyses should provide valuable insights into gene behaviour under different conditions.</a:t>
            </a:r>
          </a:p>
          <a:p>
            <a:pPr algn="l"/>
            <a:endParaRPr lang="en-GB" sz="1400" dirty="0">
              <a:latin typeface="Helvetica Neue" panose="02000503000000020004" pitchFamily="2" charset="0"/>
            </a:endParaRPr>
          </a:p>
          <a:p>
            <a:pPr marL="285750" indent="-285750" algn="l">
              <a:buFont typeface="Arial" panose="020B0604020202020204" pitchFamily="34" charset="0"/>
              <a:buChar char="•"/>
            </a:pPr>
            <a:r>
              <a:rPr lang="en-GB" sz="1400" dirty="0">
                <a:latin typeface="Helvetica Neue" panose="02000503000000020004" pitchFamily="2" charset="0"/>
              </a:rPr>
              <a:t>Understanding Gene Regulation: compare gene </a:t>
            </a:r>
            <a:r>
              <a:rPr lang="en-GB" sz="1400" dirty="0" err="1">
                <a:latin typeface="Helvetica Neue" panose="02000503000000020004" pitchFamily="2" charset="0"/>
              </a:rPr>
              <a:t>behavior</a:t>
            </a:r>
            <a:r>
              <a:rPr lang="en-GB" sz="1400" dirty="0">
                <a:latin typeface="Helvetica Neue" panose="02000503000000020004" pitchFamily="2" charset="0"/>
              </a:rPr>
              <a:t> (e.g., mRNA stability or protein translation efficiency) across different conditions or gene sets. </a:t>
            </a:r>
          </a:p>
          <a:p>
            <a:pPr marL="285750" indent="-285750" algn="l">
              <a:buFont typeface="Arial" panose="020B0604020202020204" pitchFamily="34" charset="0"/>
              <a:buChar char="•"/>
            </a:pPr>
            <a:r>
              <a:rPr lang="en-GB" sz="1400" dirty="0">
                <a:latin typeface="Helvetica Neue" panose="02000503000000020004" pitchFamily="2" charset="0"/>
              </a:rPr>
              <a:t>Identifying Functional Subgroups: comparing significant vs. non-significant genes based on localization or other factors</a:t>
            </a:r>
          </a:p>
          <a:p>
            <a:pPr marL="285750" indent="-285750" algn="l">
              <a:buFont typeface="Arial" panose="020B0604020202020204" pitchFamily="34" charset="0"/>
              <a:buChar char="•"/>
            </a:pPr>
            <a:r>
              <a:rPr lang="en-GB" sz="1400" dirty="0">
                <a:latin typeface="Helvetica Neue" panose="02000503000000020004" pitchFamily="2" charset="0"/>
              </a:rPr>
              <a:t>Supporting Biological Hypotheses: statistical evidence to support hypotheses about gene regulation, such as whether genes with certain regulatory elements (like AREs) have different half-lives or are translated more efficiently.</a:t>
            </a:r>
          </a:p>
          <a:p>
            <a:pPr algn="l"/>
            <a:endParaRPr lang="en-GB" sz="1400" dirty="0">
              <a:latin typeface="Helvetica Neue" panose="02000503000000020004" pitchFamily="2" charset="0"/>
            </a:endParaRPr>
          </a:p>
          <a:p>
            <a:pPr algn="l"/>
            <a:r>
              <a:rPr lang="en-GB" sz="1400" dirty="0"/>
              <a:t>Gene expression regulation is crucial for controlling which genes are active in a cell at any given time. It occurs at multiple levels, from transcription to protein activity, and is essential for the development, adaptation, and survival of an organism. Proper regulation is key to normal cellular function, and disruptions can lead to disease.</a:t>
            </a:r>
            <a:endParaRPr lang="en-GB" sz="1400" dirty="0">
              <a:latin typeface="Helvetica Neue" panose="02000503000000020004" pitchFamily="2" charset="0"/>
            </a:endParaRPr>
          </a:p>
          <a:p>
            <a:pPr algn="l"/>
            <a:endParaRPr lang="en-GB" sz="14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119912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4CA4-A57C-10EB-4D31-04F48882E9FE}"/>
              </a:ext>
            </a:extLst>
          </p:cNvPr>
          <p:cNvSpPr>
            <a:spLocks noGrp="1"/>
          </p:cNvSpPr>
          <p:nvPr>
            <p:ph type="ctrTitle"/>
          </p:nvPr>
        </p:nvSpPr>
        <p:spPr>
          <a:xfrm>
            <a:off x="331075" y="776554"/>
            <a:ext cx="11193985" cy="2466630"/>
          </a:xfrm>
        </p:spPr>
        <p:txBody>
          <a:bodyPr>
            <a:normAutofit fontScale="90000"/>
          </a:bodyPr>
          <a:lstStyle/>
          <a:p>
            <a:pPr algn="l"/>
            <a:br>
              <a:rPr lang="en-GB" sz="1600" dirty="0">
                <a:effectLst/>
                <a:latin typeface="Helvetica Neue" panose="02000503000000020004" pitchFamily="2" charset="0"/>
              </a:rPr>
            </a:br>
            <a:r>
              <a:rPr lang="en-GB" sz="1600" dirty="0">
                <a:effectLst/>
                <a:latin typeface="Helvetica Neue" panose="02000503000000020004" pitchFamily="2" charset="0"/>
              </a:rPr>
              <a:t>The dataset come from a study related to RNA degradation and stability. The described below parameters are collected in 13 different samples with their corresponding half-life and Location in the cell (soma, neurites or other)</a:t>
            </a:r>
            <a:br>
              <a:rPr lang="en-GB" sz="1600" dirty="0">
                <a:effectLst/>
                <a:latin typeface="Helvetica Neue" panose="02000503000000020004" pitchFamily="2" charset="0"/>
              </a:rPr>
            </a:br>
            <a:br>
              <a:rPr lang="en-GB" sz="1600" dirty="0">
                <a:effectLst/>
                <a:latin typeface="Helvetica Neue" panose="02000503000000020004" pitchFamily="2" charset="0"/>
              </a:rPr>
            </a:br>
            <a:r>
              <a:rPr lang="en-GB" sz="1600" dirty="0">
                <a:effectLst/>
                <a:latin typeface="Helvetica Neue" panose="02000503000000020004" pitchFamily="2" charset="0"/>
              </a:rPr>
              <a:t>It includes </a:t>
            </a:r>
            <a:br>
              <a:rPr lang="en-GB" sz="1600" dirty="0">
                <a:latin typeface="Helvetica Neue" panose="02000503000000020004" pitchFamily="2" charset="0"/>
              </a:rPr>
            </a:br>
            <a:r>
              <a:rPr lang="en-GB" sz="1600" dirty="0" err="1">
                <a:latin typeface="Helvetica Neue" panose="02000503000000020004" pitchFamily="2" charset="0"/>
              </a:rPr>
              <a:t>gene_id</a:t>
            </a:r>
            <a:r>
              <a:rPr lang="en-GB" sz="1600" dirty="0">
                <a:latin typeface="Helvetica Neue" panose="02000503000000020004" pitchFamily="2" charset="0"/>
              </a:rPr>
              <a:t>: 		unique identifier for a gene. (name is also included)</a:t>
            </a:r>
            <a:br>
              <a:rPr lang="en-GB" sz="1600" dirty="0">
                <a:latin typeface="Helvetica Neue" panose="02000503000000020004" pitchFamily="2" charset="0"/>
              </a:rPr>
            </a:br>
            <a:r>
              <a:rPr lang="en-GB" sz="1600" dirty="0" err="1">
                <a:latin typeface="Helvetica Neue" panose="02000503000000020004" pitchFamily="2" charset="0"/>
              </a:rPr>
              <a:t>loc_var</a:t>
            </a:r>
            <a:r>
              <a:rPr lang="en-GB" sz="1600" dirty="0">
                <a:latin typeface="Helvetica Neue" panose="02000503000000020004" pitchFamily="2" charset="0"/>
              </a:rPr>
              <a:t>: 		Describes whether the location is significant or not. (soma, neurites or other)</a:t>
            </a:r>
            <a:br>
              <a:rPr lang="en-GB" sz="1600" dirty="0">
                <a:latin typeface="Helvetica Neue" panose="02000503000000020004" pitchFamily="2" charset="0"/>
              </a:rPr>
            </a:br>
            <a:r>
              <a:rPr lang="en-GB" sz="1600" dirty="0">
                <a:latin typeface="Helvetica Neue" panose="02000503000000020004" pitchFamily="2" charset="0"/>
              </a:rPr>
              <a:t>hl: 		represent half-life (the time it takes for the gene's mRNA to degrade).</a:t>
            </a:r>
            <a:br>
              <a:rPr lang="en-GB" sz="1600" dirty="0">
                <a:latin typeface="Helvetica Neue" panose="02000503000000020004" pitchFamily="2" charset="0"/>
              </a:rPr>
            </a:br>
            <a:br>
              <a:rPr lang="en-GB" sz="1600" dirty="0">
                <a:latin typeface="Helvetica Neue" panose="02000503000000020004" pitchFamily="2" charset="0"/>
              </a:rPr>
            </a:br>
            <a:r>
              <a:rPr lang="en-GB" sz="1600" dirty="0">
                <a:latin typeface="Helvetica Neue" panose="02000503000000020004" pitchFamily="2" charset="0"/>
              </a:rPr>
              <a:t>m6A enriched	 m6A consensus enrichment data m6A enriched/depleted or Not significant </a:t>
            </a:r>
            <a:br>
              <a:rPr lang="en-GB" sz="1600" dirty="0">
                <a:latin typeface="Helvetica Neue" panose="02000503000000020004" pitchFamily="2" charset="0"/>
              </a:rPr>
            </a:br>
            <a:r>
              <a:rPr lang="en-GB" sz="1600" dirty="0">
                <a:latin typeface="Helvetica Neue" panose="02000503000000020004" pitchFamily="2" charset="0"/>
              </a:rPr>
              <a:t>ARE: 		Adenylate-Uridylate Rich Elements, control mRNA stability</a:t>
            </a:r>
            <a:br>
              <a:rPr lang="en-GB" sz="1600" dirty="0">
                <a:latin typeface="Helvetica Neue" panose="02000503000000020004" pitchFamily="2" charset="0"/>
              </a:rPr>
            </a:br>
            <a:r>
              <a:rPr lang="en-GB" sz="1600" dirty="0" err="1">
                <a:latin typeface="Helvetica Neue" panose="02000503000000020004" pitchFamily="2" charset="0"/>
              </a:rPr>
              <a:t>tAI</a:t>
            </a:r>
            <a:r>
              <a:rPr lang="en-GB" sz="1600" dirty="0">
                <a:latin typeface="Helvetica Neue" panose="02000503000000020004" pitchFamily="2" charset="0"/>
              </a:rPr>
              <a:t>: 		tRNA Adaptation Index, a measure of how efficiently tRNAs can translate into protein</a:t>
            </a:r>
            <a:br>
              <a:rPr lang="en-GB" sz="1600" dirty="0">
                <a:latin typeface="Helvetica Neue" panose="02000503000000020004" pitchFamily="2" charset="0"/>
              </a:rPr>
            </a:br>
            <a:r>
              <a:rPr lang="en-GB" sz="1600" dirty="0" err="1">
                <a:latin typeface="Helvetica Neue" panose="02000503000000020004" pitchFamily="2" charset="0"/>
              </a:rPr>
              <a:t>TPU.length</a:t>
            </a:r>
            <a:r>
              <a:rPr lang="en-GB" sz="1600" dirty="0">
                <a:latin typeface="Helvetica Neue" panose="02000503000000020004" pitchFamily="2" charset="0"/>
              </a:rPr>
              <a:t>: 	the length of translated protein units </a:t>
            </a:r>
          </a:p>
        </p:txBody>
      </p:sp>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grpSp>
        <p:nvGrpSpPr>
          <p:cNvPr id="35" name="Group 34">
            <a:extLst>
              <a:ext uri="{FF2B5EF4-FFF2-40B4-BE49-F238E27FC236}">
                <a16:creationId xmlns:a16="http://schemas.microsoft.com/office/drawing/2014/main" id="{269E8033-EB8C-4CB1-5EEA-80A7BF1AF3EE}"/>
              </a:ext>
            </a:extLst>
          </p:cNvPr>
          <p:cNvGrpSpPr/>
          <p:nvPr/>
        </p:nvGrpSpPr>
        <p:grpSpPr>
          <a:xfrm>
            <a:off x="3554002" y="3194520"/>
            <a:ext cx="4090777" cy="2192513"/>
            <a:chOff x="3554002" y="3194520"/>
            <a:chExt cx="4090777" cy="2192513"/>
          </a:xfrm>
        </p:grpSpPr>
        <p:sp>
          <p:nvSpPr>
            <p:cNvPr id="9" name="TextBox 8">
              <a:extLst>
                <a:ext uri="{FF2B5EF4-FFF2-40B4-BE49-F238E27FC236}">
                  <a16:creationId xmlns:a16="http://schemas.microsoft.com/office/drawing/2014/main" id="{91628331-31E2-44BB-A095-663D38A18898}"/>
                </a:ext>
              </a:extLst>
            </p:cNvPr>
            <p:cNvSpPr txBox="1"/>
            <p:nvPr/>
          </p:nvSpPr>
          <p:spPr>
            <a:xfrm>
              <a:off x="5058450" y="3462690"/>
              <a:ext cx="127631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up to 1 meter</a:t>
              </a:r>
              <a:endParaRPr sz="16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DBF4FAE3-F4B9-9604-B95F-49B986A0682A}"/>
                </a:ext>
              </a:extLst>
            </p:cNvPr>
            <p:cNvGrpSpPr/>
            <p:nvPr/>
          </p:nvGrpSpPr>
          <p:grpSpPr>
            <a:xfrm rot="249037">
              <a:off x="3554002" y="3574666"/>
              <a:ext cx="4090777" cy="1812367"/>
              <a:chOff x="3866240" y="4269735"/>
              <a:chExt cx="2133978" cy="826647"/>
            </a:xfrm>
          </p:grpSpPr>
          <p:pic>
            <p:nvPicPr>
              <p:cNvPr id="30" name="Picture 29" descr="A purple worm on a white background&#10;&#10;Description automatically generated">
                <a:extLst>
                  <a:ext uri="{FF2B5EF4-FFF2-40B4-BE49-F238E27FC236}">
                    <a16:creationId xmlns:a16="http://schemas.microsoft.com/office/drawing/2014/main" id="{80990B63-5E90-A47D-89C5-2CA49675382B}"/>
                  </a:ext>
                </a:extLst>
              </p:cNvPr>
              <p:cNvPicPr>
                <a:picLocks noChangeAspect="1"/>
              </p:cNvPicPr>
              <p:nvPr/>
            </p:nvPicPr>
            <p:blipFill>
              <a:blip r:embed="rId2"/>
              <a:stretch>
                <a:fillRect/>
              </a:stretch>
            </p:blipFill>
            <p:spPr>
              <a:xfrm>
                <a:off x="4182035" y="4545968"/>
                <a:ext cx="1443551" cy="299720"/>
              </a:xfrm>
              <a:prstGeom prst="rect">
                <a:avLst/>
              </a:prstGeom>
            </p:spPr>
          </p:pic>
          <p:pic>
            <p:nvPicPr>
              <p:cNvPr id="31" name="Picture 30">
                <a:extLst>
                  <a:ext uri="{FF2B5EF4-FFF2-40B4-BE49-F238E27FC236}">
                    <a16:creationId xmlns:a16="http://schemas.microsoft.com/office/drawing/2014/main" id="{F50CC460-14C8-C01E-12A7-192B390BB88E}"/>
                  </a:ext>
                </a:extLst>
              </p:cNvPr>
              <p:cNvPicPr>
                <a:picLocks noChangeAspect="1"/>
              </p:cNvPicPr>
              <p:nvPr/>
            </p:nvPicPr>
            <p:blipFill>
              <a:blip r:embed="rId3"/>
              <a:stretch>
                <a:fillRect/>
              </a:stretch>
            </p:blipFill>
            <p:spPr>
              <a:xfrm>
                <a:off x="5598898" y="4269735"/>
                <a:ext cx="401320" cy="584200"/>
              </a:xfrm>
              <a:prstGeom prst="rect">
                <a:avLst/>
              </a:prstGeom>
            </p:spPr>
          </p:pic>
          <p:pic>
            <p:nvPicPr>
              <p:cNvPr id="32" name="Picture 31" descr="A purple neuron with a black circle&#10;&#10;Description automatically generated">
                <a:extLst>
                  <a:ext uri="{FF2B5EF4-FFF2-40B4-BE49-F238E27FC236}">
                    <a16:creationId xmlns:a16="http://schemas.microsoft.com/office/drawing/2014/main" id="{7F7D12D3-DF76-E900-6AF9-C7D541908AEE}"/>
                  </a:ext>
                </a:extLst>
              </p:cNvPr>
              <p:cNvPicPr>
                <a:picLocks noChangeAspect="1"/>
              </p:cNvPicPr>
              <p:nvPr/>
            </p:nvPicPr>
            <p:blipFill>
              <a:blip r:embed="rId4"/>
              <a:stretch>
                <a:fillRect/>
              </a:stretch>
            </p:blipFill>
            <p:spPr>
              <a:xfrm rot="789632">
                <a:off x="3866240" y="4420687"/>
                <a:ext cx="561964" cy="675695"/>
              </a:xfrm>
              <a:prstGeom prst="rect">
                <a:avLst/>
              </a:prstGeom>
            </p:spPr>
          </p:pic>
        </p:grpSp>
        <p:grpSp>
          <p:nvGrpSpPr>
            <p:cNvPr id="20" name="Group 19">
              <a:extLst>
                <a:ext uri="{FF2B5EF4-FFF2-40B4-BE49-F238E27FC236}">
                  <a16:creationId xmlns:a16="http://schemas.microsoft.com/office/drawing/2014/main" id="{4CF25256-B3E3-16AC-E22D-130FE6C24F14}"/>
                </a:ext>
              </a:extLst>
            </p:cNvPr>
            <p:cNvGrpSpPr/>
            <p:nvPr/>
          </p:nvGrpSpPr>
          <p:grpSpPr>
            <a:xfrm>
              <a:off x="4619844" y="3756936"/>
              <a:ext cx="2244769" cy="109271"/>
              <a:chOff x="5295717" y="3537015"/>
              <a:chExt cx="663651" cy="53384"/>
            </a:xfrm>
          </p:grpSpPr>
          <p:cxnSp>
            <p:nvCxnSpPr>
              <p:cNvPr id="27" name="Straight Connector 26">
                <a:extLst>
                  <a:ext uri="{FF2B5EF4-FFF2-40B4-BE49-F238E27FC236}">
                    <a16:creationId xmlns:a16="http://schemas.microsoft.com/office/drawing/2014/main" id="{AB8AE49F-7189-DBE1-6D0B-5EE944329915}"/>
                  </a:ext>
                </a:extLst>
              </p:cNvPr>
              <p:cNvCxnSpPr/>
              <p:nvPr/>
            </p:nvCxnSpPr>
            <p:spPr>
              <a:xfrm>
                <a:off x="5295824" y="3566828"/>
                <a:ext cx="661486"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5B0C03E-5EBF-4A89-D8B1-772B28CE8415}"/>
                  </a:ext>
                </a:extLst>
              </p:cNvPr>
              <p:cNvCxnSpPr>
                <a:cxnSpLocks/>
              </p:cNvCxnSpPr>
              <p:nvPr/>
            </p:nvCxnSpPr>
            <p:spPr>
              <a:xfrm>
                <a:off x="5959368"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A1A1683-9323-8E40-8A0C-C229B534C843}"/>
                  </a:ext>
                </a:extLst>
              </p:cNvPr>
              <p:cNvCxnSpPr>
                <a:cxnSpLocks/>
              </p:cNvCxnSpPr>
              <p:nvPr/>
            </p:nvCxnSpPr>
            <p:spPr>
              <a:xfrm>
                <a:off x="5295717"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9FCB82F7-4599-65DD-64FD-F141EE93A678}"/>
                </a:ext>
              </a:extLst>
            </p:cNvPr>
            <p:cNvGrpSpPr/>
            <p:nvPr/>
          </p:nvGrpSpPr>
          <p:grpSpPr>
            <a:xfrm>
              <a:off x="3963837" y="3763520"/>
              <a:ext cx="430799" cy="102687"/>
              <a:chOff x="5295717" y="3537015"/>
              <a:chExt cx="663651" cy="53384"/>
            </a:xfrm>
          </p:grpSpPr>
          <p:cxnSp>
            <p:nvCxnSpPr>
              <p:cNvPr id="24" name="Straight Connector 23">
                <a:extLst>
                  <a:ext uri="{FF2B5EF4-FFF2-40B4-BE49-F238E27FC236}">
                    <a16:creationId xmlns:a16="http://schemas.microsoft.com/office/drawing/2014/main" id="{71EED8AC-4DC3-98EF-681F-470AD0DD09BB}"/>
                  </a:ext>
                </a:extLst>
              </p:cNvPr>
              <p:cNvCxnSpPr/>
              <p:nvPr/>
            </p:nvCxnSpPr>
            <p:spPr>
              <a:xfrm>
                <a:off x="5295824" y="3566828"/>
                <a:ext cx="661486"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C819FF3-C235-1FA4-71D3-F422B3056AE5}"/>
                  </a:ext>
                </a:extLst>
              </p:cNvPr>
              <p:cNvCxnSpPr>
                <a:cxnSpLocks/>
              </p:cNvCxnSpPr>
              <p:nvPr/>
            </p:nvCxnSpPr>
            <p:spPr>
              <a:xfrm>
                <a:off x="5959368"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E7A31EA-BB54-5400-9225-9E8638B95A68}"/>
                  </a:ext>
                </a:extLst>
              </p:cNvPr>
              <p:cNvCxnSpPr>
                <a:cxnSpLocks/>
              </p:cNvCxnSpPr>
              <p:nvPr/>
            </p:nvCxnSpPr>
            <p:spPr>
              <a:xfrm>
                <a:off x="5295717" y="3537015"/>
                <a:ext cx="0" cy="53384"/>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 name="TextBox 21">
              <a:extLst>
                <a:ext uri="{FF2B5EF4-FFF2-40B4-BE49-F238E27FC236}">
                  <a16:creationId xmlns:a16="http://schemas.microsoft.com/office/drawing/2014/main" id="{69A5AB46-54AD-141C-57A5-25C47C9E8CD6}"/>
                </a:ext>
              </a:extLst>
            </p:cNvPr>
            <p:cNvSpPr txBox="1"/>
            <p:nvPr/>
          </p:nvSpPr>
          <p:spPr>
            <a:xfrm>
              <a:off x="3715976" y="3457815"/>
              <a:ext cx="92525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25 </a:t>
              </a:r>
              <a:r>
                <a:rPr lang="el-GR" sz="1600" b="0" i="0" dirty="0">
                  <a:solidFill>
                    <a:srgbClr val="040C28"/>
                  </a:solidFill>
                  <a:effectLst/>
                  <a:latin typeface="Times New Roman" panose="02020603050405020304" pitchFamily="18" charset="0"/>
                  <a:cs typeface="Times New Roman" panose="02020603050405020304" pitchFamily="18" charset="0"/>
                </a:rPr>
                <a:t>μ</a:t>
              </a:r>
              <a:r>
                <a:rPr lang="en-US" sz="1600" b="0" i="0" dirty="0">
                  <a:solidFill>
                    <a:srgbClr val="040C28"/>
                  </a:solidFill>
                  <a:effectLst/>
                  <a:latin typeface="Times New Roman" panose="02020603050405020304" pitchFamily="18" charset="0"/>
                  <a:cs typeface="Times New Roman" panose="02020603050405020304" pitchFamily="18" charset="0"/>
                </a:rPr>
                <a:t>m</a:t>
              </a:r>
              <a:r>
                <a:rPr lang="en-US"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641747C-3960-7B65-8C44-84185B179593}"/>
                </a:ext>
              </a:extLst>
            </p:cNvPr>
            <p:cNvSpPr txBox="1"/>
            <p:nvPr/>
          </p:nvSpPr>
          <p:spPr>
            <a:xfrm>
              <a:off x="3740868" y="3201404"/>
              <a:ext cx="98937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Cell body</a:t>
              </a:r>
              <a:endParaRPr sz="16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2470D72-5599-3CEA-A41A-CDD763E3441B}"/>
                </a:ext>
              </a:extLst>
            </p:cNvPr>
            <p:cNvSpPr txBox="1"/>
            <p:nvPr/>
          </p:nvSpPr>
          <p:spPr>
            <a:xfrm>
              <a:off x="5253654" y="3194520"/>
              <a:ext cx="80182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Neurite</a:t>
              </a:r>
              <a:endParaRPr sz="1600" dirty="0">
                <a:latin typeface="Times New Roman" panose="02020603050405020304" pitchFamily="18" charset="0"/>
                <a:cs typeface="Times New Roman" panose="02020603050405020304" pitchFamily="18" charset="0"/>
              </a:endParaRPr>
            </a:p>
          </p:txBody>
        </p:sp>
      </p:grpSp>
      <p:sp>
        <p:nvSpPr>
          <p:cNvPr id="3" name="Rectangle 4">
            <a:extLst>
              <a:ext uri="{FF2B5EF4-FFF2-40B4-BE49-F238E27FC236}">
                <a16:creationId xmlns:a16="http://schemas.microsoft.com/office/drawing/2014/main" id="{C75502DE-3F3B-95AC-4BE4-727F53FEDB2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6" name="Group 5">
            <a:extLst>
              <a:ext uri="{FF2B5EF4-FFF2-40B4-BE49-F238E27FC236}">
                <a16:creationId xmlns:a16="http://schemas.microsoft.com/office/drawing/2014/main" id="{40A5285D-2AC7-8AC5-D3E7-53F66F88BE97}"/>
              </a:ext>
            </a:extLst>
          </p:cNvPr>
          <p:cNvGrpSpPr/>
          <p:nvPr/>
        </p:nvGrpSpPr>
        <p:grpSpPr>
          <a:xfrm>
            <a:off x="69850" y="35560"/>
            <a:ext cx="8717280" cy="733425"/>
            <a:chOff x="0" y="0"/>
            <a:chExt cx="8717642" cy="733897"/>
          </a:xfrm>
        </p:grpSpPr>
        <p:pic>
          <p:nvPicPr>
            <p:cNvPr id="7" name="Picture 6">
              <a:extLst>
                <a:ext uri="{FF2B5EF4-FFF2-40B4-BE49-F238E27FC236}">
                  <a16:creationId xmlns:a16="http://schemas.microsoft.com/office/drawing/2014/main" id="{4FC3659D-4427-84AD-E394-BBD0CD343610}"/>
                </a:ext>
              </a:extLst>
            </p:cNvPr>
            <p:cNvPicPr>
              <a:picLocks noChangeAspect="1"/>
            </p:cNvPicPr>
            <p:nvPr/>
          </p:nvPicPr>
          <p:blipFill>
            <a:blip r:embed="rId5"/>
            <a:stretch>
              <a:fillRect/>
            </a:stretch>
          </p:blipFill>
          <p:spPr>
            <a:xfrm>
              <a:off x="0" y="193899"/>
              <a:ext cx="861300" cy="539998"/>
            </a:xfrm>
            <a:prstGeom prst="rect">
              <a:avLst/>
            </a:prstGeom>
            <a:noFill/>
            <a:ln>
              <a:noFill/>
              <a:prstDash/>
            </a:ln>
          </p:spPr>
        </p:pic>
        <p:sp>
          <p:nvSpPr>
            <p:cNvPr id="8" name="Shape 3034">
              <a:extLst>
                <a:ext uri="{FF2B5EF4-FFF2-40B4-BE49-F238E27FC236}">
                  <a16:creationId xmlns:a16="http://schemas.microsoft.com/office/drawing/2014/main" id="{4F054DD5-71DA-A096-573B-E2281333AD0C}"/>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11" name="Rectangle 5">
            <a:extLst>
              <a:ext uri="{FF2B5EF4-FFF2-40B4-BE49-F238E27FC236}">
                <a16:creationId xmlns:a16="http://schemas.microsoft.com/office/drawing/2014/main" id="{FD521ACC-A56E-808E-70F3-1541615EC190}"/>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7" name="Title 1">
            <a:extLst>
              <a:ext uri="{FF2B5EF4-FFF2-40B4-BE49-F238E27FC236}">
                <a16:creationId xmlns:a16="http://schemas.microsoft.com/office/drawing/2014/main" id="{FE88C7D6-D250-4108-7644-A8DA20FB8729}"/>
              </a:ext>
            </a:extLst>
          </p:cNvPr>
          <p:cNvSpPr txBox="1">
            <a:spLocks/>
          </p:cNvSpPr>
          <p:nvPr/>
        </p:nvSpPr>
        <p:spPr>
          <a:xfrm>
            <a:off x="7700482" y="3201405"/>
            <a:ext cx="4485477" cy="20365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p>
          <a:p>
            <a:pPr algn="l"/>
            <a:r>
              <a:rPr lang="en-GB" sz="1600" dirty="0"/>
              <a:t>The ARE and </a:t>
            </a:r>
            <a:r>
              <a:rPr lang="en-GB" sz="1600" dirty="0" err="1"/>
              <a:t>tAI</a:t>
            </a:r>
            <a:r>
              <a:rPr lang="en-GB" sz="1600" dirty="0"/>
              <a:t> variables relate to post-transcriptional and translational regulation. </a:t>
            </a:r>
          </a:p>
          <a:p>
            <a:pPr algn="l"/>
            <a:r>
              <a:rPr lang="en-GB" sz="1600" dirty="0"/>
              <a:t>AREs are known to control mRNA stability, influencing how long mRNA stays in the cell and is available for translation into protein. </a:t>
            </a:r>
          </a:p>
          <a:p>
            <a:pPr algn="l"/>
            <a:r>
              <a:rPr lang="en-GB" sz="1600" dirty="0" err="1"/>
              <a:t>tAI</a:t>
            </a:r>
            <a:r>
              <a:rPr lang="en-GB" sz="1600" dirty="0"/>
              <a:t> affects how efficiently the mRNA is translated based on tRNA availability, which is crucial for controlling protein production levels.</a:t>
            </a:r>
          </a:p>
        </p:txBody>
      </p:sp>
      <p:graphicFrame>
        <p:nvGraphicFramePr>
          <p:cNvPr id="43" name="Title 1">
            <a:extLst>
              <a:ext uri="{FF2B5EF4-FFF2-40B4-BE49-F238E27FC236}">
                <a16:creationId xmlns:a16="http://schemas.microsoft.com/office/drawing/2014/main" id="{AA92CB39-F5F3-57DF-0B3B-AF50BD6DE31C}"/>
              </a:ext>
            </a:extLst>
          </p:cNvPr>
          <p:cNvGraphicFramePr/>
          <p:nvPr>
            <p:extLst>
              <p:ext uri="{D42A27DB-BD31-4B8C-83A1-F6EECF244321}">
                <p14:modId xmlns:p14="http://schemas.microsoft.com/office/powerpoint/2010/main" val="3372528108"/>
              </p:ext>
            </p:extLst>
          </p:nvPr>
        </p:nvGraphicFramePr>
        <p:xfrm>
          <a:off x="331076" y="5165499"/>
          <a:ext cx="11067392" cy="15692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60878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25" name="TextBox 24">
            <a:extLst>
              <a:ext uri="{FF2B5EF4-FFF2-40B4-BE49-F238E27FC236}">
                <a16:creationId xmlns:a16="http://schemas.microsoft.com/office/drawing/2014/main" id="{8673248A-D3AC-1A69-01D9-AA2E660DBBDC}"/>
              </a:ext>
            </a:extLst>
          </p:cNvPr>
          <p:cNvSpPr txBox="1"/>
          <p:nvPr/>
        </p:nvSpPr>
        <p:spPr>
          <a:xfrm>
            <a:off x="333375" y="857220"/>
            <a:ext cx="11782425" cy="5909310"/>
          </a:xfrm>
          <a:prstGeom prst="rect">
            <a:avLst/>
          </a:prstGeom>
          <a:noFill/>
        </p:spPr>
        <p:txBody>
          <a:bodyPr wrap="square">
            <a:spAutoFit/>
          </a:bodyPr>
          <a:lstStyle/>
          <a:p>
            <a:r>
              <a:rPr lang="en-GB" sz="1400" dirty="0"/>
              <a:t>an analogy using cars to represent the parameters in the dataset:</a:t>
            </a:r>
          </a:p>
          <a:p>
            <a:endParaRPr lang="en-GB" sz="1400" dirty="0"/>
          </a:p>
          <a:p>
            <a:r>
              <a:rPr lang="en-GB" sz="1400" b="1" dirty="0"/>
              <a:t>1. Gene Half-Life (hl) = Car Longevity (Car Lifespan)</a:t>
            </a:r>
          </a:p>
          <a:p>
            <a:pPr>
              <a:buFont typeface="Arial" panose="020B0604020202020204" pitchFamily="34" charset="0"/>
              <a:buChar char="•"/>
            </a:pPr>
            <a:r>
              <a:rPr lang="en-GB" sz="1400" b="1" dirty="0"/>
              <a:t>Gene half-life</a:t>
            </a:r>
            <a:r>
              <a:rPr lang="en-GB" sz="1400" dirty="0"/>
              <a:t> represents how long an mRNA remains stable before it degrades. In cars, this could be represented by how long a car lasts (its lifespan) before it breaks down or becomes unusable.</a:t>
            </a:r>
          </a:p>
          <a:p>
            <a:pPr>
              <a:buFont typeface="Arial" panose="020B0604020202020204" pitchFamily="34" charset="0"/>
              <a:buChar char="•"/>
            </a:pPr>
            <a:r>
              <a:rPr lang="en-GB" sz="1400" dirty="0"/>
              <a:t>Example: A car with a long lifespan (e.g., 300,000 miles) is like a gene with a long half-life—both stay functional for a long time.</a:t>
            </a:r>
          </a:p>
          <a:p>
            <a:pPr>
              <a:buFont typeface="Arial" panose="020B0604020202020204" pitchFamily="34" charset="0"/>
              <a:buChar char="•"/>
            </a:pPr>
            <a:endParaRPr lang="en-GB" sz="1400" dirty="0"/>
          </a:p>
          <a:p>
            <a:r>
              <a:rPr lang="en-GB" sz="1400" b="1" dirty="0"/>
              <a:t>2. m6A Enrichment (m6a.cons.enrich) = Fuel Efficiency Technology (A+ or B or F)</a:t>
            </a:r>
          </a:p>
          <a:p>
            <a:pPr>
              <a:buFont typeface="Arial" panose="020B0604020202020204" pitchFamily="34" charset="0"/>
              <a:buChar char="•"/>
            </a:pPr>
            <a:r>
              <a:rPr lang="en-GB" sz="1400" b="1" dirty="0"/>
              <a:t>m6A enrichment</a:t>
            </a:r>
            <a:r>
              <a:rPr lang="en-GB" sz="1400" dirty="0"/>
              <a:t> is a modification that influences how efficiently an mRNA is processed or degraded. In cars, this could be represented by </a:t>
            </a:r>
            <a:r>
              <a:rPr lang="en-GB" sz="1400" b="1" dirty="0"/>
              <a:t>fuel efficiency technology</a:t>
            </a:r>
            <a:r>
              <a:rPr lang="en-GB" sz="1400" dirty="0"/>
              <a:t> (e.g., hybrid engines or electric vehicles more efficient than normal gas).</a:t>
            </a:r>
          </a:p>
          <a:p>
            <a:pPr>
              <a:buFont typeface="Arial" panose="020B0604020202020204" pitchFamily="34" charset="0"/>
              <a:buChar char="•"/>
            </a:pPr>
            <a:r>
              <a:rPr lang="en-GB" sz="1400" dirty="0"/>
              <a:t>Example: A car with cutting-edge fuel efficiency tech is like a gene with m6A enrichment—it operates in a special, efficient way, potentially giving it an edge in performance or cost-effectiveness.</a:t>
            </a:r>
          </a:p>
          <a:p>
            <a:endParaRPr lang="en-GB" sz="1400" b="1" dirty="0"/>
          </a:p>
          <a:p>
            <a:r>
              <a:rPr lang="en-GB" sz="1400" b="1" dirty="0"/>
              <a:t>3. Adenylate-Uridylate Rich Elements (ARE) = Car’s Maintenance Needs (how many times it breaks down)</a:t>
            </a:r>
          </a:p>
          <a:p>
            <a:pPr>
              <a:buFont typeface="Arial" panose="020B0604020202020204" pitchFamily="34" charset="0"/>
              <a:buChar char="•"/>
            </a:pPr>
            <a:r>
              <a:rPr lang="en-GB" sz="1400" b="1" dirty="0"/>
              <a:t>AREs</a:t>
            </a:r>
            <a:r>
              <a:rPr lang="en-GB" sz="1400" dirty="0"/>
              <a:t> control the stability of mRNA, often making it degrade faster. In cars, this is like how frequently a car needs maintenance or repairs.</a:t>
            </a:r>
          </a:p>
          <a:p>
            <a:pPr>
              <a:buFont typeface="Arial" panose="020B0604020202020204" pitchFamily="34" charset="0"/>
              <a:buChar char="•"/>
            </a:pPr>
            <a:r>
              <a:rPr lang="en-GB" sz="1400" dirty="0"/>
              <a:t>Example: A car with many issues or a high maintenance schedule represents a gene with high ARE presence—it won’t last as long without frequent breakdowns.</a:t>
            </a:r>
          </a:p>
          <a:p>
            <a:endParaRPr lang="en-GB" sz="1400" b="1" dirty="0"/>
          </a:p>
          <a:p>
            <a:r>
              <a:rPr lang="en-GB" sz="1400" b="1" dirty="0"/>
              <a:t>4. tRNA Adaptation Index (</a:t>
            </a:r>
            <a:r>
              <a:rPr lang="en-GB" sz="1400" b="1" dirty="0" err="1"/>
              <a:t>tAI</a:t>
            </a:r>
            <a:r>
              <a:rPr lang="en-GB" sz="1400" b="1" dirty="0"/>
              <a:t>) = Fuel Compatibility </a:t>
            </a:r>
          </a:p>
          <a:p>
            <a:pPr>
              <a:buFont typeface="Arial" panose="020B0604020202020204" pitchFamily="34" charset="0"/>
              <a:buChar char="•"/>
            </a:pPr>
            <a:r>
              <a:rPr lang="en-GB" sz="1400" b="1" dirty="0" err="1"/>
              <a:t>tAI</a:t>
            </a:r>
            <a:r>
              <a:rPr lang="en-GB" sz="1400" dirty="0"/>
              <a:t> measures how efficiently tRNAs can translate the mRNA into protein. In cars, this is like how compatible a car’s engine is with different fuel types (e.g., premium, regular, diesel).</a:t>
            </a:r>
          </a:p>
          <a:p>
            <a:pPr>
              <a:buFont typeface="Arial" panose="020B0604020202020204" pitchFamily="34" charset="0"/>
              <a:buChar char="•"/>
            </a:pPr>
            <a:r>
              <a:rPr lang="en-GB" sz="1400" dirty="0"/>
              <a:t>Example: A car with a high </a:t>
            </a:r>
            <a:r>
              <a:rPr lang="en-GB" sz="1400" dirty="0" err="1"/>
              <a:t>tAI</a:t>
            </a:r>
            <a:r>
              <a:rPr lang="en-GB" sz="1400" dirty="0"/>
              <a:t> (fuel flexibility) can run efficiently on diff types of fuel, just like a gene with a high </a:t>
            </a:r>
            <a:r>
              <a:rPr lang="en-GB" sz="1400" dirty="0" err="1"/>
              <a:t>tAI</a:t>
            </a:r>
            <a:r>
              <a:rPr lang="en-GB" sz="1400" dirty="0"/>
              <a:t> is efficiently translated into protein.</a:t>
            </a:r>
          </a:p>
          <a:p>
            <a:endParaRPr lang="en-GB" sz="1400" b="1" dirty="0"/>
          </a:p>
          <a:p>
            <a:r>
              <a:rPr lang="en-GB" sz="1400" b="1" dirty="0"/>
              <a:t>5. TPU Length (Translated Protein Unit Length) = Car Size (Capacity)</a:t>
            </a:r>
          </a:p>
          <a:p>
            <a:pPr>
              <a:buFont typeface="Arial" panose="020B0604020202020204" pitchFamily="34" charset="0"/>
              <a:buChar char="•"/>
            </a:pPr>
            <a:r>
              <a:rPr lang="en-GB" sz="1400" b="1" dirty="0"/>
              <a:t>TPU length</a:t>
            </a:r>
            <a:r>
              <a:rPr lang="en-GB" sz="1400" dirty="0"/>
              <a:t> refers to the size of the protein being produced. In cars, this could be like the </a:t>
            </a:r>
            <a:r>
              <a:rPr lang="en-GB" sz="1400" b="1" dirty="0"/>
              <a:t>size or capacity</a:t>
            </a:r>
            <a:r>
              <a:rPr lang="en-GB" sz="1400" dirty="0"/>
              <a:t> of the car (e.g., compact car vs. SUV).</a:t>
            </a:r>
          </a:p>
          <a:p>
            <a:pPr>
              <a:buFont typeface="Arial" panose="020B0604020202020204" pitchFamily="34" charset="0"/>
              <a:buChar char="•"/>
            </a:pPr>
            <a:r>
              <a:rPr lang="en-GB" sz="1400" dirty="0"/>
              <a:t>Example: A gene with a long TPU is like an SUV—it requires more time and resources to build. A gene with a short TPU is like a compact car—quicker and easier to produce.</a:t>
            </a:r>
          </a:p>
        </p:txBody>
      </p:sp>
    </p:spTree>
    <p:extLst>
      <p:ext uri="{BB962C8B-B14F-4D97-AF65-F5344CB8AC3E}">
        <p14:creationId xmlns:p14="http://schemas.microsoft.com/office/powerpoint/2010/main" val="425754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25" name="TextBox 24">
            <a:extLst>
              <a:ext uri="{FF2B5EF4-FFF2-40B4-BE49-F238E27FC236}">
                <a16:creationId xmlns:a16="http://schemas.microsoft.com/office/drawing/2014/main" id="{8673248A-D3AC-1A69-01D9-AA2E660DBBDC}"/>
              </a:ext>
            </a:extLst>
          </p:cNvPr>
          <p:cNvSpPr txBox="1"/>
          <p:nvPr/>
        </p:nvSpPr>
        <p:spPr>
          <a:xfrm>
            <a:off x="860205" y="857220"/>
            <a:ext cx="11087319" cy="5447645"/>
          </a:xfrm>
          <a:prstGeom prst="rect">
            <a:avLst/>
          </a:prstGeom>
          <a:noFill/>
        </p:spPr>
        <p:txBody>
          <a:bodyPr wrap="square">
            <a:spAutoFit/>
          </a:bodyPr>
          <a:lstStyle/>
          <a:p>
            <a:r>
              <a:rPr lang="en-GB" sz="1200" b="1" dirty="0"/>
              <a:t>Putting it All Together:</a:t>
            </a:r>
          </a:p>
          <a:p>
            <a:r>
              <a:rPr lang="en-GB" sz="1200" dirty="0"/>
              <a:t>Let’s say we have three cars (genes):</a:t>
            </a:r>
          </a:p>
          <a:p>
            <a:pPr>
              <a:buFont typeface="+mj-lt"/>
              <a:buAutoNum type="arabicPeriod"/>
            </a:pPr>
            <a:r>
              <a:rPr lang="en-GB" sz="1200" b="1" dirty="0"/>
              <a:t>Car A (Gene A)</a:t>
            </a:r>
            <a:r>
              <a:rPr lang="en-GB" sz="1200" dirty="0"/>
              <a:t>: (mini copper) </a:t>
            </a:r>
          </a:p>
          <a:p>
            <a:pPr marL="742950" lvl="1" indent="-285750">
              <a:buFont typeface="+mj-lt"/>
              <a:buAutoNum type="arabicPeriod"/>
            </a:pPr>
            <a:r>
              <a:rPr lang="en-GB" sz="1200" b="1" dirty="0"/>
              <a:t>Longevity (Lifespan)</a:t>
            </a:r>
            <a:r>
              <a:rPr lang="en-GB" sz="1200" dirty="0"/>
              <a:t>: 150,000 miles (shorter lifespan, half-life ~2 years)</a:t>
            </a:r>
          </a:p>
          <a:p>
            <a:pPr marL="742950" lvl="1" indent="-285750">
              <a:buFont typeface="+mj-lt"/>
              <a:buAutoNum type="arabicPeriod"/>
            </a:pPr>
            <a:r>
              <a:rPr lang="en-GB" sz="1200" b="1" dirty="0"/>
              <a:t>Fuel Efficiency Tech (m6A)</a:t>
            </a:r>
            <a:r>
              <a:rPr lang="en-GB" sz="1200" dirty="0"/>
              <a:t>: Standard (Not significant m6A enrichment)</a:t>
            </a:r>
          </a:p>
          <a:p>
            <a:pPr marL="742950" lvl="1" indent="-285750">
              <a:buFont typeface="+mj-lt"/>
              <a:buAutoNum type="arabicPeriod"/>
            </a:pPr>
            <a:r>
              <a:rPr lang="en-GB" sz="1200" b="1" dirty="0"/>
              <a:t>Maintenance Needs (ARE)</a:t>
            </a:r>
            <a:r>
              <a:rPr lang="en-GB" sz="1200" dirty="0"/>
              <a:t>: Low maintenance (Few AREs)</a:t>
            </a:r>
          </a:p>
          <a:p>
            <a:pPr marL="742950" lvl="1" indent="-285750">
              <a:buFont typeface="+mj-lt"/>
              <a:buAutoNum type="arabicPeriod"/>
            </a:pPr>
            <a:r>
              <a:rPr lang="en-GB" sz="1200" b="1" dirty="0"/>
              <a:t>Fuel Compatibility (</a:t>
            </a:r>
            <a:r>
              <a:rPr lang="en-GB" sz="1200" b="1" dirty="0" err="1"/>
              <a:t>tAI</a:t>
            </a:r>
            <a:r>
              <a:rPr lang="en-GB" sz="1200" b="1" dirty="0"/>
              <a:t>)</a:t>
            </a:r>
            <a:r>
              <a:rPr lang="en-GB" sz="1200" dirty="0"/>
              <a:t>: Works well only with premium fuel (Low </a:t>
            </a:r>
            <a:r>
              <a:rPr lang="en-GB" sz="1200" dirty="0" err="1"/>
              <a:t>tAI</a:t>
            </a:r>
            <a:r>
              <a:rPr lang="en-GB" sz="1200" dirty="0"/>
              <a:t>)</a:t>
            </a:r>
          </a:p>
          <a:p>
            <a:pPr marL="742950" lvl="1" indent="-285750">
              <a:buFont typeface="+mj-lt"/>
              <a:buAutoNum type="arabicPeriod"/>
            </a:pPr>
            <a:r>
              <a:rPr lang="en-GB" sz="1200" b="1" dirty="0"/>
              <a:t>Size (TPU)</a:t>
            </a:r>
            <a:r>
              <a:rPr lang="en-GB" sz="1200" dirty="0"/>
              <a:t>: Compact car (Short TPU)</a:t>
            </a:r>
          </a:p>
          <a:p>
            <a:pPr marL="742950" lvl="1" indent="-285750">
              <a:buFont typeface="+mj-lt"/>
              <a:buAutoNum type="arabicPeriod"/>
            </a:pPr>
            <a:r>
              <a:rPr lang="en-GB" sz="1200" b="1" dirty="0"/>
              <a:t>Interpretation</a:t>
            </a:r>
            <a:r>
              <a:rPr lang="en-GB" sz="1200" dirty="0"/>
              <a:t>: This car has a moderate lifespan, doesn’t require much maintenance, but needs special fuel (low </a:t>
            </a:r>
            <a:r>
              <a:rPr lang="en-GB" sz="1200" dirty="0" err="1"/>
              <a:t>tAI</a:t>
            </a:r>
            <a:r>
              <a:rPr lang="en-GB" sz="1200" dirty="0"/>
              <a:t>). It’s small and doesn’t take much time to produce. This could represent a gene with standard regulation, producing a small protein but having specific requirements for translation.</a:t>
            </a:r>
          </a:p>
          <a:p>
            <a:pPr>
              <a:buFont typeface="+mj-lt"/>
              <a:buAutoNum type="arabicPeriod"/>
            </a:pPr>
            <a:r>
              <a:rPr lang="en-GB" sz="1200" b="1" dirty="0"/>
              <a:t>Car B (Gene B)</a:t>
            </a:r>
            <a:r>
              <a:rPr lang="en-GB" sz="1200" dirty="0"/>
              <a:t>: (Mercedes G Wagen) </a:t>
            </a:r>
          </a:p>
          <a:p>
            <a:pPr marL="742950" lvl="1" indent="-285750">
              <a:buFont typeface="+mj-lt"/>
              <a:buAutoNum type="arabicPeriod"/>
            </a:pPr>
            <a:r>
              <a:rPr lang="en-GB" sz="1200" b="1" dirty="0"/>
              <a:t>Longevity (Lifespan)</a:t>
            </a:r>
            <a:r>
              <a:rPr lang="en-GB" sz="1200" dirty="0"/>
              <a:t>: 300,000 miles (long lifespan, long half-life)</a:t>
            </a:r>
          </a:p>
          <a:p>
            <a:pPr marL="742950" lvl="1" indent="-285750">
              <a:buFont typeface="+mj-lt"/>
              <a:buAutoNum type="arabicPeriod"/>
            </a:pPr>
            <a:r>
              <a:rPr lang="en-GB" sz="1200" b="1" dirty="0"/>
              <a:t>Fuel Efficiency Tech (m6A)</a:t>
            </a:r>
            <a:r>
              <a:rPr lang="en-GB" sz="1200" dirty="0"/>
              <a:t>: Advanced hybrid engine (High m6A enrichment)</a:t>
            </a:r>
          </a:p>
          <a:p>
            <a:pPr marL="742950" lvl="1" indent="-285750">
              <a:buFont typeface="+mj-lt"/>
              <a:buAutoNum type="arabicPeriod"/>
            </a:pPr>
            <a:r>
              <a:rPr lang="en-GB" sz="1200" b="1" dirty="0"/>
              <a:t>Maintenance Needs (ARE)</a:t>
            </a:r>
            <a:r>
              <a:rPr lang="en-GB" sz="1200" dirty="0"/>
              <a:t>: High maintenance (Many AREs)</a:t>
            </a:r>
          </a:p>
          <a:p>
            <a:pPr marL="742950" lvl="1" indent="-285750">
              <a:buFont typeface="+mj-lt"/>
              <a:buAutoNum type="arabicPeriod"/>
            </a:pPr>
            <a:r>
              <a:rPr lang="en-GB" sz="1200" b="1" dirty="0"/>
              <a:t>Fuel Compatibility (</a:t>
            </a:r>
            <a:r>
              <a:rPr lang="en-GB" sz="1200" b="1" dirty="0" err="1"/>
              <a:t>tAI</a:t>
            </a:r>
            <a:r>
              <a:rPr lang="en-GB" sz="1200" b="1" dirty="0"/>
              <a:t>)</a:t>
            </a:r>
            <a:r>
              <a:rPr lang="en-GB" sz="1200" dirty="0"/>
              <a:t>: Runs on any fuel (High </a:t>
            </a:r>
            <a:r>
              <a:rPr lang="en-GB" sz="1200" dirty="0" err="1"/>
              <a:t>tAI</a:t>
            </a:r>
            <a:r>
              <a:rPr lang="en-GB" sz="1200" dirty="0"/>
              <a:t>)</a:t>
            </a:r>
          </a:p>
          <a:p>
            <a:pPr marL="742950" lvl="1" indent="-285750">
              <a:buFont typeface="+mj-lt"/>
              <a:buAutoNum type="arabicPeriod"/>
            </a:pPr>
            <a:r>
              <a:rPr lang="en-GB" sz="1200" b="1" dirty="0"/>
              <a:t>Size (TPU)</a:t>
            </a:r>
            <a:r>
              <a:rPr lang="en-GB" sz="1200" dirty="0"/>
              <a:t>: Large SUV (Long TPU)</a:t>
            </a:r>
          </a:p>
          <a:p>
            <a:pPr marL="742950" lvl="1" indent="-285750">
              <a:buFont typeface="+mj-lt"/>
              <a:buAutoNum type="arabicPeriod"/>
            </a:pPr>
            <a:r>
              <a:rPr lang="en-GB" sz="1200" b="1" dirty="0"/>
              <a:t>Interpretation</a:t>
            </a:r>
            <a:r>
              <a:rPr lang="en-GB" sz="1200" dirty="0"/>
              <a:t>: This car is highly efficient, has a long lifespan, but needs frequent maintenance (like high AREs affecting mRNA stability). It’s very adaptable to different fuels, and it produces a large protein that takes longer to make, but overall is highly functional.</a:t>
            </a:r>
          </a:p>
          <a:p>
            <a:pPr>
              <a:buFont typeface="+mj-lt"/>
              <a:buAutoNum type="arabicPeriod"/>
            </a:pPr>
            <a:r>
              <a:rPr lang="en-GB" sz="1200" b="1" dirty="0"/>
              <a:t>Car C (Gene C)</a:t>
            </a:r>
            <a:r>
              <a:rPr lang="en-GB" sz="1200" b="1" dirty="0">
                <a:sym typeface="Wingdings" panose="05000000000000000000" pitchFamily="2" charset="2"/>
              </a:rPr>
              <a:t>: (VW </a:t>
            </a:r>
            <a:r>
              <a:rPr lang="en-GB" sz="1200" b="1" dirty="0" err="1">
                <a:sym typeface="Wingdings" panose="05000000000000000000" pitchFamily="2" charset="2"/>
              </a:rPr>
              <a:t>passat</a:t>
            </a:r>
            <a:r>
              <a:rPr lang="en-GB" sz="1200" b="1" dirty="0">
                <a:sym typeface="Wingdings" panose="05000000000000000000" pitchFamily="2" charset="2"/>
              </a:rPr>
              <a:t>)</a:t>
            </a:r>
            <a:endParaRPr lang="en-GB" sz="1200" dirty="0"/>
          </a:p>
          <a:p>
            <a:pPr marL="742950" lvl="1" indent="-285750">
              <a:buFont typeface="+mj-lt"/>
              <a:buAutoNum type="arabicPeriod"/>
            </a:pPr>
            <a:r>
              <a:rPr lang="en-GB" sz="1200" b="1" dirty="0"/>
              <a:t>Longevity (Lifespan)</a:t>
            </a:r>
            <a:r>
              <a:rPr lang="en-GB" sz="1200" dirty="0"/>
              <a:t>: 100,000 miles (short lifespan, short half-life)</a:t>
            </a:r>
          </a:p>
          <a:p>
            <a:pPr marL="742950" lvl="1" indent="-285750">
              <a:buFont typeface="+mj-lt"/>
              <a:buAutoNum type="arabicPeriod"/>
            </a:pPr>
            <a:r>
              <a:rPr lang="en-GB" sz="1200" b="1" dirty="0"/>
              <a:t>Fuel Efficiency Tech (m6A)</a:t>
            </a:r>
            <a:r>
              <a:rPr lang="en-GB" sz="1200" dirty="0"/>
              <a:t>: No special tech (No m6A enrichment)</a:t>
            </a:r>
          </a:p>
          <a:p>
            <a:pPr marL="742950" lvl="1" indent="-285750">
              <a:buFont typeface="+mj-lt"/>
              <a:buAutoNum type="arabicPeriod"/>
            </a:pPr>
            <a:r>
              <a:rPr lang="en-GB" sz="1200" b="1" dirty="0"/>
              <a:t>Maintenance Needs (ARE)</a:t>
            </a:r>
            <a:r>
              <a:rPr lang="en-GB" sz="1200" dirty="0"/>
              <a:t>: Moderate maintenance (Moderate AREs)</a:t>
            </a:r>
          </a:p>
          <a:p>
            <a:pPr marL="742950" lvl="1" indent="-285750">
              <a:buFont typeface="+mj-lt"/>
              <a:buAutoNum type="arabicPeriod"/>
            </a:pPr>
            <a:r>
              <a:rPr lang="en-GB" sz="1200" b="1" dirty="0"/>
              <a:t>Fuel Compatibility (</a:t>
            </a:r>
            <a:r>
              <a:rPr lang="en-GB" sz="1200" b="1" dirty="0" err="1"/>
              <a:t>tAI</a:t>
            </a:r>
            <a:r>
              <a:rPr lang="en-GB" sz="1200" b="1" dirty="0"/>
              <a:t>)</a:t>
            </a:r>
            <a:r>
              <a:rPr lang="en-GB" sz="1200" dirty="0"/>
              <a:t>: Works only with diesel (Low </a:t>
            </a:r>
            <a:r>
              <a:rPr lang="en-GB" sz="1200" dirty="0" err="1"/>
              <a:t>tAI</a:t>
            </a:r>
            <a:r>
              <a:rPr lang="en-GB" sz="1200" dirty="0"/>
              <a:t>)</a:t>
            </a:r>
          </a:p>
          <a:p>
            <a:pPr marL="742950" lvl="1" indent="-285750">
              <a:buFont typeface="+mj-lt"/>
              <a:buAutoNum type="arabicPeriod"/>
            </a:pPr>
            <a:r>
              <a:rPr lang="en-GB" sz="1200" b="1" dirty="0"/>
              <a:t>Size (TPU)</a:t>
            </a:r>
            <a:r>
              <a:rPr lang="en-GB" sz="1200" dirty="0"/>
              <a:t>: Mid-size sedan (Medium TPU)</a:t>
            </a:r>
          </a:p>
          <a:p>
            <a:pPr marL="742950" lvl="1" indent="-285750">
              <a:buFont typeface="+mj-lt"/>
              <a:buAutoNum type="arabicPeriod"/>
            </a:pPr>
            <a:r>
              <a:rPr lang="en-GB" sz="1200" b="1" dirty="0"/>
              <a:t>Interpretation</a:t>
            </a:r>
            <a:r>
              <a:rPr lang="en-GB" sz="1200" dirty="0"/>
              <a:t>: This car has a shorter lifespan, moderate maintenance needs, and requires a specific type of fuel (low </a:t>
            </a:r>
            <a:r>
              <a:rPr lang="en-GB" sz="1200" dirty="0" err="1"/>
              <a:t>tAI</a:t>
            </a:r>
            <a:r>
              <a:rPr lang="en-GB" sz="1200" dirty="0"/>
              <a:t>). It produces a medium-sized protein but isn’t as efficient as other models.</a:t>
            </a:r>
          </a:p>
          <a:p>
            <a:endParaRPr lang="en-GB" sz="1200" dirty="0"/>
          </a:p>
          <a:p>
            <a:r>
              <a:rPr lang="en-GB" sz="1200" dirty="0"/>
              <a:t>The </a:t>
            </a:r>
            <a:r>
              <a:rPr lang="en-GB" sz="1200" b="1" dirty="0"/>
              <a:t>cars</a:t>
            </a:r>
            <a:r>
              <a:rPr lang="en-GB" sz="1200" dirty="0"/>
              <a:t> represent different genes, and the parameters (like half-life, m6A enrichment, AREs, </a:t>
            </a:r>
            <a:r>
              <a:rPr lang="en-GB" sz="1200" dirty="0" err="1"/>
              <a:t>tAI</a:t>
            </a:r>
            <a:r>
              <a:rPr lang="en-GB" sz="1200" dirty="0"/>
              <a:t>, and TPU length) affect their "performance" and efficiency, much like how a car’s features (longevity, fuel efficiency, maintenance needs) influence its functionality.</a:t>
            </a:r>
          </a:p>
        </p:txBody>
      </p:sp>
    </p:spTree>
    <p:extLst>
      <p:ext uri="{BB962C8B-B14F-4D97-AF65-F5344CB8AC3E}">
        <p14:creationId xmlns:p14="http://schemas.microsoft.com/office/powerpoint/2010/main" val="226783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Overview of provided Data</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500482" y="643402"/>
            <a:ext cx="11203299" cy="8345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1600" dirty="0">
                <a:latin typeface="Helvetica Neue" panose="02000503000000020004" pitchFamily="2" charset="0"/>
              </a:rPr>
              <a:t>Independent variable: </a:t>
            </a:r>
            <a:r>
              <a:rPr lang="en-GB" sz="1600" dirty="0" err="1">
                <a:latin typeface="Helvetica Neue" panose="02000503000000020004" pitchFamily="2" charset="0"/>
              </a:rPr>
              <a:t>loc_var</a:t>
            </a:r>
            <a:r>
              <a:rPr lang="en-GB" sz="1600" dirty="0">
                <a:latin typeface="Helvetica Neue" panose="02000503000000020004" pitchFamily="2" charset="0"/>
              </a:rPr>
              <a:t>	</a:t>
            </a:r>
            <a:r>
              <a:rPr lang="en-GB" sz="1200" dirty="0">
                <a:latin typeface="Helvetica Neue" panose="02000503000000020004" pitchFamily="2" charset="0"/>
              </a:rPr>
              <a:t> </a:t>
            </a:r>
            <a:r>
              <a:rPr lang="en-GB" sz="1200" b="0" dirty="0">
                <a:solidFill>
                  <a:srgbClr val="CCCCCC"/>
                </a:solidFill>
                <a:effectLst/>
                <a:highlight>
                  <a:srgbClr val="1F1F1F"/>
                </a:highlight>
                <a:latin typeface="Consolas" panose="020B0609020204030204" pitchFamily="49" charset="0"/>
              </a:rPr>
              <a:t>{</a:t>
            </a:r>
            <a:r>
              <a:rPr lang="en-GB" sz="1200" b="0" dirty="0">
                <a:solidFill>
                  <a:srgbClr val="CE9178"/>
                </a:solidFill>
                <a:effectLst/>
                <a:highlight>
                  <a:srgbClr val="1F1F1F"/>
                </a:highlight>
                <a:latin typeface="Consolas" panose="020B0609020204030204" pitchFamily="49" charset="0"/>
              </a:rPr>
              <a:t>'Neurites'</a:t>
            </a:r>
            <a:r>
              <a:rPr lang="en-GB" sz="1200" b="0" dirty="0">
                <a:solidFill>
                  <a:srgbClr val="CCCCCC"/>
                </a:solidFill>
                <a:effectLst/>
                <a:highlight>
                  <a:srgbClr val="1F1F1F"/>
                </a:highlight>
                <a:latin typeface="Consolas" panose="020B0609020204030204" pitchFamily="49" charset="0"/>
              </a:rPr>
              <a:t>: </a:t>
            </a:r>
            <a:r>
              <a:rPr lang="en-GB" sz="1200" b="0" dirty="0">
                <a:solidFill>
                  <a:srgbClr val="B5CEA8"/>
                </a:solidFill>
                <a:effectLst/>
                <a:highlight>
                  <a:srgbClr val="1F1F1F"/>
                </a:highlight>
                <a:latin typeface="Consolas" panose="020B0609020204030204" pitchFamily="49" charset="0"/>
              </a:rPr>
              <a:t>1</a:t>
            </a:r>
            <a:r>
              <a:rPr lang="en-GB" sz="1200" b="0" dirty="0">
                <a:solidFill>
                  <a:srgbClr val="CCCCCC"/>
                </a:solidFill>
                <a:effectLst/>
                <a:highlight>
                  <a:srgbClr val="1F1F1F"/>
                </a:highlight>
                <a:latin typeface="Consolas" panose="020B0609020204030204" pitchFamily="49" charset="0"/>
              </a:rPr>
              <a:t>, </a:t>
            </a:r>
            <a:r>
              <a:rPr lang="en-GB" sz="1200" b="0" dirty="0">
                <a:solidFill>
                  <a:srgbClr val="CE9178"/>
                </a:solidFill>
                <a:effectLst/>
                <a:highlight>
                  <a:srgbClr val="1F1F1F"/>
                </a:highlight>
                <a:latin typeface="Consolas" panose="020B0609020204030204" pitchFamily="49" charset="0"/>
              </a:rPr>
              <a:t>'Soma'</a:t>
            </a:r>
            <a:r>
              <a:rPr lang="en-GB" sz="1200" b="0" dirty="0">
                <a:solidFill>
                  <a:srgbClr val="CCCCCC"/>
                </a:solidFill>
                <a:effectLst/>
                <a:highlight>
                  <a:srgbClr val="1F1F1F"/>
                </a:highlight>
                <a:latin typeface="Consolas" panose="020B0609020204030204" pitchFamily="49" charset="0"/>
              </a:rPr>
              <a:t>: </a:t>
            </a:r>
            <a:r>
              <a:rPr lang="en-GB" sz="1200" b="0" dirty="0">
                <a:solidFill>
                  <a:srgbClr val="B5CEA8"/>
                </a:solidFill>
                <a:effectLst/>
                <a:highlight>
                  <a:srgbClr val="1F1F1F"/>
                </a:highlight>
                <a:latin typeface="Consolas" panose="020B0609020204030204" pitchFamily="49" charset="0"/>
              </a:rPr>
              <a:t>2</a:t>
            </a:r>
            <a:r>
              <a:rPr lang="en-GB" sz="1200" b="0" dirty="0">
                <a:solidFill>
                  <a:srgbClr val="CCCCCC"/>
                </a:solidFill>
                <a:effectLst/>
                <a:highlight>
                  <a:srgbClr val="1F1F1F"/>
                </a:highlight>
                <a:latin typeface="Consolas" panose="020B0609020204030204" pitchFamily="49" charset="0"/>
              </a:rPr>
              <a:t>, </a:t>
            </a:r>
            <a:r>
              <a:rPr lang="en-GB" sz="1200" b="0" dirty="0">
                <a:solidFill>
                  <a:srgbClr val="CE9178"/>
                </a:solidFill>
                <a:effectLst/>
                <a:highlight>
                  <a:srgbClr val="1F1F1F"/>
                </a:highlight>
                <a:latin typeface="Consolas" panose="020B0609020204030204" pitchFamily="49" charset="0"/>
              </a:rPr>
              <a:t>'Not significant'</a:t>
            </a:r>
            <a:r>
              <a:rPr lang="en-GB" sz="1200" b="0" dirty="0">
                <a:solidFill>
                  <a:srgbClr val="CCCCCC"/>
                </a:solidFill>
                <a:effectLst/>
                <a:highlight>
                  <a:srgbClr val="1F1F1F"/>
                </a:highlight>
                <a:latin typeface="Consolas" panose="020B0609020204030204" pitchFamily="49" charset="0"/>
              </a:rPr>
              <a:t>: </a:t>
            </a:r>
            <a:r>
              <a:rPr lang="en-GB" sz="1200" b="0" dirty="0">
                <a:solidFill>
                  <a:srgbClr val="B5CEA8"/>
                </a:solidFill>
                <a:effectLst/>
                <a:highlight>
                  <a:srgbClr val="1F1F1F"/>
                </a:highlight>
                <a:latin typeface="Consolas" panose="020B0609020204030204" pitchFamily="49" charset="0"/>
              </a:rPr>
              <a:t>3</a:t>
            </a:r>
            <a:r>
              <a:rPr lang="en-GB" sz="1200" b="0" dirty="0">
                <a:solidFill>
                  <a:srgbClr val="CCCCCC"/>
                </a:solidFill>
                <a:effectLst/>
                <a:highlight>
                  <a:srgbClr val="1F1F1F"/>
                </a:highlight>
                <a:latin typeface="Consolas" panose="020B0609020204030204" pitchFamily="49" charset="0"/>
              </a:rPr>
              <a:t>}</a:t>
            </a:r>
            <a:endParaRPr lang="en-GB" sz="1200" dirty="0">
              <a:latin typeface="Helvetica Neue" panose="02000503000000020004" pitchFamily="2" charset="0"/>
            </a:endParaRPr>
          </a:p>
          <a:p>
            <a:pPr algn="l"/>
            <a:r>
              <a:rPr lang="en-GB" sz="1600" dirty="0">
                <a:latin typeface="Helvetica Neue" panose="02000503000000020004" pitchFamily="2" charset="0"/>
              </a:rPr>
              <a:t>Dependent variables: </a:t>
            </a:r>
            <a:r>
              <a:rPr lang="en-GB" sz="1600" dirty="0" err="1">
                <a:latin typeface="Helvetica Neue" panose="02000503000000020004" pitchFamily="2" charset="0"/>
              </a:rPr>
              <a:t>tAI</a:t>
            </a:r>
            <a:r>
              <a:rPr lang="en-GB" sz="1600" dirty="0">
                <a:latin typeface="Helvetica Neue" panose="02000503000000020004" pitchFamily="2" charset="0"/>
              </a:rPr>
              <a:t>, ARE, hl, </a:t>
            </a:r>
            <a:r>
              <a:rPr lang="en-GB" sz="1600" dirty="0" err="1">
                <a:latin typeface="Helvetica Neue" panose="02000503000000020004" pitchFamily="2" charset="0"/>
              </a:rPr>
              <a:t>TPU.length</a:t>
            </a:r>
            <a:endParaRPr lang="en-GB" sz="1600" dirty="0">
              <a:latin typeface="Helvetica Neue" panose="02000503000000020004" pitchFamily="2" charset="0"/>
            </a:endParaRPr>
          </a:p>
          <a:p>
            <a:pPr algn="l"/>
            <a:r>
              <a:rPr lang="en-GB" sz="1600" dirty="0">
                <a:latin typeface="Helvetica Neue" panose="02000503000000020004" pitchFamily="2" charset="0"/>
              </a:rPr>
              <a:t>Other important columns: id (dataset identifier), localisation, </a:t>
            </a:r>
            <a:r>
              <a:rPr lang="en-GB" sz="1600" dirty="0" err="1">
                <a:latin typeface="Helvetica Neue" panose="02000503000000020004" pitchFamily="2" charset="0"/>
              </a:rPr>
              <a:t>gene_id</a:t>
            </a:r>
            <a:r>
              <a:rPr lang="en-GB" sz="1600" dirty="0">
                <a:latin typeface="Helvetica Neue" panose="02000503000000020004" pitchFamily="2" charset="0"/>
              </a:rPr>
              <a:t>, </a:t>
            </a:r>
            <a:r>
              <a:rPr lang="en-GB" sz="1600" dirty="0" err="1">
                <a:latin typeface="Helvetica Neue" panose="02000503000000020004" pitchFamily="2" charset="0"/>
              </a:rPr>
              <a:t>dataset_loc</a:t>
            </a:r>
            <a:endParaRPr lang="en-GB" sz="16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69850" y="35560"/>
            <a:ext cx="8717280"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19" name="Picture 18">
            <a:extLst>
              <a:ext uri="{FF2B5EF4-FFF2-40B4-BE49-F238E27FC236}">
                <a16:creationId xmlns:a16="http://schemas.microsoft.com/office/drawing/2014/main" id="{237360CE-3CBA-BD0C-D70F-B4819FB1F639}"/>
              </a:ext>
            </a:extLst>
          </p:cNvPr>
          <p:cNvPicPr>
            <a:picLocks noChangeAspect="1"/>
          </p:cNvPicPr>
          <p:nvPr/>
        </p:nvPicPr>
        <p:blipFill>
          <a:blip r:embed="rId3"/>
          <a:stretch>
            <a:fillRect/>
          </a:stretch>
        </p:blipFill>
        <p:spPr>
          <a:xfrm>
            <a:off x="1059168" y="3983696"/>
            <a:ext cx="3725484" cy="2805612"/>
          </a:xfrm>
          <a:prstGeom prst="rect">
            <a:avLst/>
          </a:prstGeom>
        </p:spPr>
      </p:pic>
      <p:pic>
        <p:nvPicPr>
          <p:cNvPr id="23" name="Picture 22">
            <a:extLst>
              <a:ext uri="{FF2B5EF4-FFF2-40B4-BE49-F238E27FC236}">
                <a16:creationId xmlns:a16="http://schemas.microsoft.com/office/drawing/2014/main" id="{5395C7E3-9C56-B4CB-89CA-589E810E779C}"/>
              </a:ext>
            </a:extLst>
          </p:cNvPr>
          <p:cNvPicPr>
            <a:picLocks noChangeAspect="1"/>
          </p:cNvPicPr>
          <p:nvPr/>
        </p:nvPicPr>
        <p:blipFill>
          <a:blip r:embed="rId4"/>
          <a:stretch>
            <a:fillRect/>
          </a:stretch>
        </p:blipFill>
        <p:spPr>
          <a:xfrm>
            <a:off x="626596" y="1788229"/>
            <a:ext cx="7068536" cy="2048161"/>
          </a:xfrm>
          <a:prstGeom prst="rect">
            <a:avLst/>
          </a:prstGeom>
        </p:spPr>
      </p:pic>
      <p:pic>
        <p:nvPicPr>
          <p:cNvPr id="25" name="Picture 24">
            <a:extLst>
              <a:ext uri="{FF2B5EF4-FFF2-40B4-BE49-F238E27FC236}">
                <a16:creationId xmlns:a16="http://schemas.microsoft.com/office/drawing/2014/main" id="{4FEF1E0A-80D8-E1B3-55C7-2E625F437F44}"/>
              </a:ext>
            </a:extLst>
          </p:cNvPr>
          <p:cNvPicPr>
            <a:picLocks noChangeAspect="1"/>
          </p:cNvPicPr>
          <p:nvPr/>
        </p:nvPicPr>
        <p:blipFill>
          <a:blip r:embed="rId5"/>
          <a:stretch>
            <a:fillRect/>
          </a:stretch>
        </p:blipFill>
        <p:spPr>
          <a:xfrm>
            <a:off x="6881572" y="3145659"/>
            <a:ext cx="5106113" cy="3543795"/>
          </a:xfrm>
          <a:prstGeom prst="rect">
            <a:avLst/>
          </a:prstGeom>
        </p:spPr>
      </p:pic>
    </p:spTree>
    <p:extLst>
      <p:ext uri="{BB962C8B-B14F-4D97-AF65-F5344CB8AC3E}">
        <p14:creationId xmlns:p14="http://schemas.microsoft.com/office/powerpoint/2010/main" val="376680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DATA Correlation </a:t>
            </a:r>
            <a:endParaRPr lang="en-GB" sz="3200" b="1" dirty="0"/>
          </a:p>
        </p:txBody>
      </p:sp>
      <p:sp>
        <p:nvSpPr>
          <p:cNvPr id="10" name="Title 1">
            <a:extLst>
              <a:ext uri="{FF2B5EF4-FFF2-40B4-BE49-F238E27FC236}">
                <a16:creationId xmlns:a16="http://schemas.microsoft.com/office/drawing/2014/main" id="{C87F4A5D-D1D4-F555-64D2-65B520445D66}"/>
              </a:ext>
            </a:extLst>
          </p:cNvPr>
          <p:cNvSpPr txBox="1">
            <a:spLocks/>
          </p:cNvSpPr>
          <p:nvPr/>
        </p:nvSpPr>
        <p:spPr>
          <a:xfrm>
            <a:off x="228600" y="904875"/>
            <a:ext cx="11475181" cy="8612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endParaRPr lang="en-GB" sz="1600" dirty="0">
              <a:latin typeface="Helvetica Neue" panose="02000503000000020004" pitchFamily="2" charset="0"/>
            </a:endParaRPr>
          </a:p>
          <a:p>
            <a:pPr algn="l"/>
            <a:r>
              <a:rPr lang="en-GB" sz="1600" dirty="0">
                <a:latin typeface="Helvetica Neue" panose="02000503000000020004" pitchFamily="2" charset="0"/>
              </a:rPr>
              <a:t>explore correlations between:</a:t>
            </a:r>
          </a:p>
          <a:p>
            <a:pPr algn="l"/>
            <a:r>
              <a:rPr lang="en-GB" sz="1600" dirty="0" err="1">
                <a:latin typeface="Helvetica Neue" panose="02000503000000020004" pitchFamily="2" charset="0"/>
              </a:rPr>
              <a:t>loc_var</a:t>
            </a:r>
            <a:r>
              <a:rPr lang="en-GB" sz="1600" dirty="0">
                <a:latin typeface="Helvetica Neue" panose="02000503000000020004" pitchFamily="2" charset="0"/>
              </a:rPr>
              <a:t> (independent) with the dependent variables across different datasets (id from 1 to 13). </a:t>
            </a:r>
          </a:p>
          <a:p>
            <a:pPr algn="l"/>
            <a:r>
              <a:rPr lang="en-GB" sz="1600" dirty="0">
                <a:latin typeface="Helvetica Neue" panose="02000503000000020004" pitchFamily="2" charset="0"/>
              </a:rPr>
              <a:t>OR Dependent variables between each other for specific datasets.</a:t>
            </a:r>
          </a:p>
          <a:p>
            <a:pPr algn="l"/>
            <a:endParaRPr lang="en-GB" sz="1600" dirty="0">
              <a:latin typeface="Helvetica Neue" panose="02000503000000020004" pitchFamily="2" charset="0"/>
            </a:endParaRPr>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78903" y="35560"/>
            <a:ext cx="11020646"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pic>
        <p:nvPicPr>
          <p:cNvPr id="9" name="Picture 8">
            <a:extLst>
              <a:ext uri="{FF2B5EF4-FFF2-40B4-BE49-F238E27FC236}">
                <a16:creationId xmlns:a16="http://schemas.microsoft.com/office/drawing/2014/main" id="{696D2071-56F5-EA1D-B27D-7A1D40E95E16}"/>
              </a:ext>
            </a:extLst>
          </p:cNvPr>
          <p:cNvPicPr>
            <a:picLocks noChangeAspect="1"/>
          </p:cNvPicPr>
          <p:nvPr/>
        </p:nvPicPr>
        <p:blipFill>
          <a:blip r:embed="rId3"/>
          <a:stretch>
            <a:fillRect/>
          </a:stretch>
        </p:blipFill>
        <p:spPr>
          <a:xfrm>
            <a:off x="6426951" y="1390650"/>
            <a:ext cx="5628320" cy="4191000"/>
          </a:xfrm>
          <a:prstGeom prst="rect">
            <a:avLst/>
          </a:prstGeom>
        </p:spPr>
      </p:pic>
      <p:sp>
        <p:nvSpPr>
          <p:cNvPr id="14" name="TextBox 13">
            <a:extLst>
              <a:ext uri="{FF2B5EF4-FFF2-40B4-BE49-F238E27FC236}">
                <a16:creationId xmlns:a16="http://schemas.microsoft.com/office/drawing/2014/main" id="{5462E6BE-9021-921F-590D-CDA99063AE9E}"/>
              </a:ext>
            </a:extLst>
          </p:cNvPr>
          <p:cNvSpPr txBox="1"/>
          <p:nvPr/>
        </p:nvSpPr>
        <p:spPr>
          <a:xfrm>
            <a:off x="304800" y="1560850"/>
            <a:ext cx="5886450" cy="3139321"/>
          </a:xfrm>
          <a:prstGeom prst="rect">
            <a:avLst/>
          </a:prstGeom>
          <a:noFill/>
        </p:spPr>
        <p:txBody>
          <a:bodyPr wrap="square">
            <a:spAutoFit/>
          </a:bodyPr>
          <a:lstStyle/>
          <a:p>
            <a:pPr>
              <a:buFont typeface="Arial" panose="020B0604020202020204" pitchFamily="34" charset="0"/>
              <a:buChar char="•"/>
            </a:pPr>
            <a:r>
              <a:rPr lang="en-GB" b="1" dirty="0"/>
              <a:t>Correlation Coefficient</a:t>
            </a:r>
            <a:r>
              <a:rPr lang="en-GB" dirty="0"/>
              <a:t>: A value that ranges from -1 to 1:</a:t>
            </a:r>
          </a:p>
          <a:p>
            <a:pPr>
              <a:buFont typeface="Arial" panose="020B0604020202020204" pitchFamily="34" charset="0"/>
              <a:buChar char="•"/>
            </a:pPr>
            <a:r>
              <a:rPr lang="en-GB" b="1" dirty="0"/>
              <a:t>1</a:t>
            </a:r>
            <a:r>
              <a:rPr lang="en-GB" dirty="0"/>
              <a:t>: Perfect positive correlation (when one variable increases, the other also increases).</a:t>
            </a:r>
          </a:p>
          <a:p>
            <a:pPr>
              <a:buFont typeface="Arial" panose="020B0604020202020204" pitchFamily="34" charset="0"/>
              <a:buChar char="•"/>
            </a:pPr>
            <a:r>
              <a:rPr lang="en-GB" b="1" dirty="0"/>
              <a:t>0</a:t>
            </a:r>
            <a:r>
              <a:rPr lang="en-GB" dirty="0"/>
              <a:t>: No correlation (there is no linear relationship between the variables).</a:t>
            </a:r>
          </a:p>
          <a:p>
            <a:pPr>
              <a:buFont typeface="Arial" panose="020B0604020202020204" pitchFamily="34" charset="0"/>
              <a:buChar char="•"/>
            </a:pPr>
            <a:r>
              <a:rPr lang="en-GB" b="1" dirty="0"/>
              <a:t>-1</a:t>
            </a:r>
            <a:r>
              <a:rPr lang="en-GB" dirty="0"/>
              <a:t>: Perfect negative correlation (when one variable increases, the other decreases).</a:t>
            </a:r>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p:txBody>
      </p:sp>
      <p:sp>
        <p:nvSpPr>
          <p:cNvPr id="19" name="TextBox 18">
            <a:extLst>
              <a:ext uri="{FF2B5EF4-FFF2-40B4-BE49-F238E27FC236}">
                <a16:creationId xmlns:a16="http://schemas.microsoft.com/office/drawing/2014/main" id="{3013D8E5-D6B2-CD70-8B6A-63CB16F04EAD}"/>
              </a:ext>
            </a:extLst>
          </p:cNvPr>
          <p:cNvSpPr txBox="1"/>
          <p:nvPr/>
        </p:nvSpPr>
        <p:spPr>
          <a:xfrm>
            <a:off x="6372225" y="5590698"/>
            <a:ext cx="5765800" cy="1200329"/>
          </a:xfrm>
          <a:prstGeom prst="rect">
            <a:avLst/>
          </a:prstGeom>
          <a:noFill/>
        </p:spPr>
        <p:txBody>
          <a:bodyPr wrap="square">
            <a:spAutoFit/>
          </a:bodyPr>
          <a:lstStyle/>
          <a:p>
            <a:r>
              <a:rPr lang="en-CH" dirty="0"/>
              <a:t>Diagonal values are always 1.0, because they represent the correlation of a variable with itself</a:t>
            </a:r>
          </a:p>
          <a:p>
            <a:r>
              <a:rPr lang="en-CH" dirty="0"/>
              <a:t>Off-diagonal values show the strength and direction of the relationship between two variables. </a:t>
            </a:r>
          </a:p>
        </p:txBody>
      </p:sp>
      <p:sp>
        <p:nvSpPr>
          <p:cNvPr id="22" name="TextBox 21">
            <a:extLst>
              <a:ext uri="{FF2B5EF4-FFF2-40B4-BE49-F238E27FC236}">
                <a16:creationId xmlns:a16="http://schemas.microsoft.com/office/drawing/2014/main" id="{0EAC4C0C-8067-1717-1C53-F6ACEB8B3ECF}"/>
              </a:ext>
            </a:extLst>
          </p:cNvPr>
          <p:cNvSpPr txBox="1"/>
          <p:nvPr/>
        </p:nvSpPr>
        <p:spPr>
          <a:xfrm>
            <a:off x="295275" y="3640515"/>
            <a:ext cx="6096000" cy="3139321"/>
          </a:xfrm>
          <a:prstGeom prst="rect">
            <a:avLst/>
          </a:prstGeom>
          <a:noFill/>
        </p:spPr>
        <p:txBody>
          <a:bodyPr wrap="square">
            <a:spAutoFit/>
          </a:bodyPr>
          <a:lstStyle/>
          <a:p>
            <a:r>
              <a:rPr lang="en-CH" dirty="0"/>
              <a:t>0.7466 (ARE and </a:t>
            </a:r>
            <a:r>
              <a:rPr lang="en-CH" dirty="0" err="1"/>
              <a:t>TPU.length</a:t>
            </a:r>
            <a:r>
              <a:rPr lang="en-CH" dirty="0"/>
              <a:t>): Strong positive correlation, indicating that genes with more </a:t>
            </a:r>
            <a:r>
              <a:rPr lang="en-CH" dirty="0" err="1"/>
              <a:t>AREs</a:t>
            </a:r>
            <a:r>
              <a:rPr lang="en-CH" dirty="0"/>
              <a:t> tend to have longer proteins.</a:t>
            </a:r>
          </a:p>
          <a:p>
            <a:r>
              <a:rPr lang="en-CH" dirty="0"/>
              <a:t>-0.3179 (</a:t>
            </a:r>
            <a:r>
              <a:rPr lang="en-CH" dirty="0" err="1"/>
              <a:t>loc_var_numeric</a:t>
            </a:r>
            <a:r>
              <a:rPr lang="en-CH" dirty="0"/>
              <a:t> and hl): Weak negative correlation, suggesting a slight inverse relationship between localization and gene half-life.</a:t>
            </a:r>
          </a:p>
          <a:p>
            <a:r>
              <a:rPr lang="en-CH" dirty="0"/>
              <a:t>0.1878 (</a:t>
            </a:r>
            <a:r>
              <a:rPr lang="en-CH" dirty="0" err="1"/>
              <a:t>tAI</a:t>
            </a:r>
            <a:r>
              <a:rPr lang="en-CH" dirty="0"/>
              <a:t> and hl): Weak positive correlation between translation efficiency and mRNA stability.</a:t>
            </a:r>
          </a:p>
          <a:p>
            <a:r>
              <a:rPr lang="en-CH" dirty="0"/>
              <a:t>-0.1154 (</a:t>
            </a:r>
            <a:r>
              <a:rPr lang="en-CH" dirty="0" err="1"/>
              <a:t>loc_var_numeric</a:t>
            </a:r>
            <a:r>
              <a:rPr lang="en-CH" dirty="0"/>
              <a:t> and </a:t>
            </a:r>
            <a:r>
              <a:rPr lang="en-CH" dirty="0" err="1"/>
              <a:t>tAI</a:t>
            </a:r>
            <a:r>
              <a:rPr lang="en-CH" dirty="0"/>
              <a:t>): Weak negative correlation between localization variance and translation efficiency.</a:t>
            </a:r>
          </a:p>
        </p:txBody>
      </p:sp>
    </p:spTree>
    <p:extLst>
      <p:ext uri="{BB962C8B-B14F-4D97-AF65-F5344CB8AC3E}">
        <p14:creationId xmlns:p14="http://schemas.microsoft.com/office/powerpoint/2010/main" val="10286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3120D6-D98A-B00F-BDD9-0AC5BF8DF7DA}"/>
              </a:ext>
            </a:extLst>
          </p:cNvPr>
          <p:cNvSpPr txBox="1">
            <a:spLocks/>
          </p:cNvSpPr>
          <p:nvPr/>
        </p:nvSpPr>
        <p:spPr>
          <a:xfrm>
            <a:off x="0" y="0"/>
            <a:ext cx="12192000" cy="749738"/>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dirty="0">
                <a:latin typeface="Helvetica Neue" panose="02000503000000020004" pitchFamily="2" charset="0"/>
              </a:rPr>
              <a:t>Spearman Correlation Matrix</a:t>
            </a:r>
            <a:endParaRPr lang="en-GB" sz="3200" b="1" dirty="0"/>
          </a:p>
        </p:txBody>
      </p:sp>
      <p:sp>
        <p:nvSpPr>
          <p:cNvPr id="2" name="Rectangle 4">
            <a:extLst>
              <a:ext uri="{FF2B5EF4-FFF2-40B4-BE49-F238E27FC236}">
                <a16:creationId xmlns:a16="http://schemas.microsoft.com/office/drawing/2014/main" id="{87339EC9-F36E-A1C7-8715-D39200EF47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grpSp>
        <p:nvGrpSpPr>
          <p:cNvPr id="3" name="Group 2">
            <a:extLst>
              <a:ext uri="{FF2B5EF4-FFF2-40B4-BE49-F238E27FC236}">
                <a16:creationId xmlns:a16="http://schemas.microsoft.com/office/drawing/2014/main" id="{BB472B39-FED5-7FB4-131A-ECDE5EC7C6A9}"/>
              </a:ext>
            </a:extLst>
          </p:cNvPr>
          <p:cNvGrpSpPr/>
          <p:nvPr/>
        </p:nvGrpSpPr>
        <p:grpSpPr>
          <a:xfrm>
            <a:off x="78903" y="35560"/>
            <a:ext cx="11020646" cy="733425"/>
            <a:chOff x="0" y="0"/>
            <a:chExt cx="8717642" cy="733897"/>
          </a:xfrm>
        </p:grpSpPr>
        <p:pic>
          <p:nvPicPr>
            <p:cNvPr id="5" name="Picture 4">
              <a:extLst>
                <a:ext uri="{FF2B5EF4-FFF2-40B4-BE49-F238E27FC236}">
                  <a16:creationId xmlns:a16="http://schemas.microsoft.com/office/drawing/2014/main" id="{80887591-2BDB-EA0C-41D5-E072B9D32DB2}"/>
                </a:ext>
              </a:extLst>
            </p:cNvPr>
            <p:cNvPicPr>
              <a:picLocks noChangeAspect="1"/>
            </p:cNvPicPr>
            <p:nvPr/>
          </p:nvPicPr>
          <p:blipFill>
            <a:blip r:embed="rId2"/>
            <a:stretch>
              <a:fillRect/>
            </a:stretch>
          </p:blipFill>
          <p:spPr>
            <a:xfrm>
              <a:off x="0" y="193899"/>
              <a:ext cx="861300" cy="539998"/>
            </a:xfrm>
            <a:prstGeom prst="rect">
              <a:avLst/>
            </a:prstGeom>
            <a:noFill/>
            <a:ln>
              <a:noFill/>
              <a:prstDash/>
            </a:ln>
          </p:spPr>
        </p:pic>
        <p:sp>
          <p:nvSpPr>
            <p:cNvPr id="7" name="Shape 3034">
              <a:extLst>
                <a:ext uri="{FF2B5EF4-FFF2-40B4-BE49-F238E27FC236}">
                  <a16:creationId xmlns:a16="http://schemas.microsoft.com/office/drawing/2014/main" id="{C25E9ECB-718D-4BA0-5E65-0D467917FE62}"/>
                </a:ext>
              </a:extLst>
            </p:cNvPr>
            <p:cNvSpPr/>
            <p:nvPr/>
          </p:nvSpPr>
          <p:spPr>
            <a:xfrm>
              <a:off x="790389" y="0"/>
              <a:ext cx="7927253" cy="0"/>
            </a:xfrm>
            <a:custGeom>
              <a:avLst/>
              <a:gdLst>
                <a:gd name="f0" fmla="val w"/>
                <a:gd name="f1" fmla="val h"/>
                <a:gd name="f2" fmla="val 0"/>
                <a:gd name="f3" fmla="val 7926929"/>
                <a:gd name="f4" fmla="*/ f0 1 7926929"/>
                <a:gd name="f5" fmla="*/ f1 1 0"/>
                <a:gd name="f6" fmla="val f2"/>
                <a:gd name="f7" fmla="val f3"/>
                <a:gd name="f8" fmla="+- f6 0 f6"/>
                <a:gd name="f9" fmla="+- f7 0 f6"/>
                <a:gd name="f10" fmla="*/ f9 1 7926929"/>
                <a:gd name="f11" fmla="*/ f8 1 0"/>
                <a:gd name="f12" fmla="*/ 0 1 f10"/>
                <a:gd name="f13" fmla="*/ 7926929 1 f10"/>
                <a:gd name="f14" fmla="*/ 0 1 f11"/>
                <a:gd name="f15" fmla="*/ f12 f4 1"/>
                <a:gd name="f16" fmla="*/ f13 f4 1"/>
                <a:gd name="f17" fmla="*/ f14 f5 1"/>
              </a:gdLst>
              <a:ahLst/>
              <a:cxnLst>
                <a:cxn ang="3cd4">
                  <a:pos x="hc" y="t"/>
                </a:cxn>
                <a:cxn ang="0">
                  <a:pos x="r" y="vc"/>
                </a:cxn>
                <a:cxn ang="cd4">
                  <a:pos x="hc" y="b"/>
                </a:cxn>
                <a:cxn ang="cd2">
                  <a:pos x="l" y="vc"/>
                </a:cxn>
              </a:cxnLst>
              <a:rect l="f15" t="f17" r="f16" b="f17"/>
              <a:pathLst>
                <a:path w="7926929">
                  <a:moveTo>
                    <a:pt x="f2" y="f2"/>
                  </a:moveTo>
                  <a:lnTo>
                    <a:pt x="f3" y="f2"/>
                  </a:lnTo>
                </a:path>
              </a:pathLst>
            </a:custGeom>
            <a:noFill/>
            <a:ln w="95253" cap="flat">
              <a:solidFill>
                <a:srgbClr val="E4003C"/>
              </a:solidFill>
              <a:prstDash val="solid"/>
              <a:miter/>
            </a:ln>
          </p:spPr>
          <p:txBody>
            <a:bodyPr lIns="0" tIns="0" rIns="0" bIns="0"/>
            <a:lstStyle/>
            <a:p>
              <a:endParaRPr lang="en-CH"/>
            </a:p>
          </p:txBody>
        </p:sp>
      </p:grpSp>
      <p:sp>
        <p:nvSpPr>
          <p:cNvPr id="8" name="Rectangle 5">
            <a:extLst>
              <a:ext uri="{FF2B5EF4-FFF2-40B4-BE49-F238E27FC236}">
                <a16:creationId xmlns:a16="http://schemas.microsoft.com/office/drawing/2014/main" id="{357E30E7-836C-8789-4672-1F12EEBF4857}"/>
              </a:ext>
            </a:extLst>
          </p:cNvPr>
          <p:cNvSpPr>
            <a:spLocks noChangeArrowheads="1"/>
          </p:cNvSpPr>
          <p:nvPr/>
        </p:nvSpPr>
        <p:spPr bwMode="auto">
          <a:xfrm>
            <a:off x="-2444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
        <p:nvSpPr>
          <p:cNvPr id="19" name="TextBox 18">
            <a:extLst>
              <a:ext uri="{FF2B5EF4-FFF2-40B4-BE49-F238E27FC236}">
                <a16:creationId xmlns:a16="http://schemas.microsoft.com/office/drawing/2014/main" id="{3013D8E5-D6B2-CD70-8B6A-63CB16F04EAD}"/>
              </a:ext>
            </a:extLst>
          </p:cNvPr>
          <p:cNvSpPr txBox="1"/>
          <p:nvPr/>
        </p:nvSpPr>
        <p:spPr>
          <a:xfrm>
            <a:off x="6844419" y="5590698"/>
            <a:ext cx="5293605" cy="1200329"/>
          </a:xfrm>
          <a:prstGeom prst="rect">
            <a:avLst/>
          </a:prstGeom>
          <a:noFill/>
        </p:spPr>
        <p:txBody>
          <a:bodyPr wrap="square">
            <a:spAutoFit/>
          </a:bodyPr>
          <a:lstStyle/>
          <a:p>
            <a:r>
              <a:rPr lang="en-CH" dirty="0"/>
              <a:t>Diagonal values are always 1.0, because they represent the correlation of a variable with itself</a:t>
            </a:r>
          </a:p>
          <a:p>
            <a:r>
              <a:rPr lang="en-CH" dirty="0"/>
              <a:t>Off-diagonal values show the strength and direction of the relationship between two variables. </a:t>
            </a:r>
          </a:p>
        </p:txBody>
      </p:sp>
      <p:pic>
        <p:nvPicPr>
          <p:cNvPr id="11" name="Picture 10">
            <a:extLst>
              <a:ext uri="{FF2B5EF4-FFF2-40B4-BE49-F238E27FC236}">
                <a16:creationId xmlns:a16="http://schemas.microsoft.com/office/drawing/2014/main" id="{DA4F9B4A-89BC-2CDC-FF00-BCA2EEBA5909}"/>
              </a:ext>
            </a:extLst>
          </p:cNvPr>
          <p:cNvPicPr>
            <a:picLocks noChangeAspect="1"/>
          </p:cNvPicPr>
          <p:nvPr/>
        </p:nvPicPr>
        <p:blipFill>
          <a:blip r:embed="rId3"/>
          <a:stretch>
            <a:fillRect/>
          </a:stretch>
        </p:blipFill>
        <p:spPr>
          <a:xfrm>
            <a:off x="6726598" y="1073110"/>
            <a:ext cx="4964257" cy="4114800"/>
          </a:xfrm>
          <a:prstGeom prst="rect">
            <a:avLst/>
          </a:prstGeom>
        </p:spPr>
      </p:pic>
      <p:pic>
        <p:nvPicPr>
          <p:cNvPr id="16" name="Picture 15">
            <a:extLst>
              <a:ext uri="{FF2B5EF4-FFF2-40B4-BE49-F238E27FC236}">
                <a16:creationId xmlns:a16="http://schemas.microsoft.com/office/drawing/2014/main" id="{5B03D54C-DD8C-FA49-923E-0F65608B0C84}"/>
              </a:ext>
            </a:extLst>
          </p:cNvPr>
          <p:cNvPicPr>
            <a:picLocks noChangeAspect="1"/>
          </p:cNvPicPr>
          <p:nvPr/>
        </p:nvPicPr>
        <p:blipFill>
          <a:blip r:embed="rId4"/>
          <a:stretch>
            <a:fillRect/>
          </a:stretch>
        </p:blipFill>
        <p:spPr>
          <a:xfrm>
            <a:off x="501145" y="3133587"/>
            <a:ext cx="6332084" cy="3609044"/>
          </a:xfrm>
          <a:prstGeom prst="rect">
            <a:avLst/>
          </a:prstGeom>
        </p:spPr>
      </p:pic>
      <p:sp>
        <p:nvSpPr>
          <p:cNvPr id="20" name="TextBox 19">
            <a:extLst>
              <a:ext uri="{FF2B5EF4-FFF2-40B4-BE49-F238E27FC236}">
                <a16:creationId xmlns:a16="http://schemas.microsoft.com/office/drawing/2014/main" id="{5105333A-E56A-97A9-8508-EF0EEC07C496}"/>
              </a:ext>
            </a:extLst>
          </p:cNvPr>
          <p:cNvSpPr txBox="1"/>
          <p:nvPr/>
        </p:nvSpPr>
        <p:spPr>
          <a:xfrm>
            <a:off x="226336" y="1226185"/>
            <a:ext cx="6618084" cy="1754326"/>
          </a:xfrm>
          <a:prstGeom prst="rect">
            <a:avLst/>
          </a:prstGeom>
          <a:noFill/>
        </p:spPr>
        <p:txBody>
          <a:bodyPr wrap="square">
            <a:spAutoFit/>
          </a:bodyPr>
          <a:lstStyle/>
          <a:p>
            <a:endParaRPr lang="en-CH" sz="1200" dirty="0"/>
          </a:p>
          <a:p>
            <a:r>
              <a:rPr lang="en-CH" sz="1200" dirty="0"/>
              <a:t>ARE and TPU length: </a:t>
            </a:r>
          </a:p>
          <a:p>
            <a:r>
              <a:rPr lang="en-CH" sz="1200" dirty="0"/>
              <a:t>0.73 — A strong positive correlation, indicating that as the ARE increases, TPU length increase.</a:t>
            </a:r>
          </a:p>
          <a:p>
            <a:r>
              <a:rPr lang="en-CH" sz="1200" dirty="0"/>
              <a:t>ARE and hl (half-life): </a:t>
            </a:r>
          </a:p>
          <a:p>
            <a:r>
              <a:rPr lang="en-CH" sz="1200" dirty="0"/>
              <a:t>−0.25 — A moderate negative correlation, suggesting that as ARE increases, the half-life </a:t>
            </a:r>
            <a:r>
              <a:rPr lang="en-GB" sz="1200" dirty="0"/>
              <a:t>d</a:t>
            </a:r>
            <a:r>
              <a:rPr lang="en-CH" sz="1200" dirty="0" err="1"/>
              <a:t>ecrease</a:t>
            </a:r>
            <a:r>
              <a:rPr lang="en-CH" sz="1200" dirty="0"/>
              <a:t>.</a:t>
            </a:r>
          </a:p>
          <a:p>
            <a:r>
              <a:rPr lang="en-CH" sz="1200" dirty="0" err="1"/>
              <a:t>tAI</a:t>
            </a:r>
            <a:r>
              <a:rPr lang="en-CH" sz="1200" dirty="0"/>
              <a:t> and ARE: </a:t>
            </a:r>
          </a:p>
          <a:p>
            <a:r>
              <a:rPr lang="en-CH" sz="1200" dirty="0"/>
              <a:t>−0.24 — A moderate negative correlation, meaning that as </a:t>
            </a:r>
            <a:r>
              <a:rPr lang="en-CH" sz="1200" dirty="0" err="1"/>
              <a:t>tAI</a:t>
            </a:r>
            <a:r>
              <a:rPr lang="en-CH" sz="1200" dirty="0"/>
              <a:t> increases, ARE tends to decrease.</a:t>
            </a:r>
          </a:p>
          <a:p>
            <a:r>
              <a:rPr lang="en-CH" sz="1200" dirty="0"/>
              <a:t>hl and TPU length: </a:t>
            </a:r>
          </a:p>
          <a:p>
            <a:r>
              <a:rPr lang="en-CH" sz="1200" dirty="0"/>
              <a:t>−0.19 — A weak negative correlation between half-life and TPU length.</a:t>
            </a:r>
          </a:p>
        </p:txBody>
      </p:sp>
    </p:spTree>
    <p:extLst>
      <p:ext uri="{BB962C8B-B14F-4D97-AF65-F5344CB8AC3E}">
        <p14:creationId xmlns:p14="http://schemas.microsoft.com/office/powerpoint/2010/main" val="2129201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ebb47d-9845-4f0d-949b-b1bd23d1dd8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F23C7EC1DD3CF42B66B40A1A0DBA9CD" ma:contentTypeVersion="6" ma:contentTypeDescription="Ein neues Dokument erstellen." ma:contentTypeScope="" ma:versionID="3fcbf2fac2fc42eaec4d7e0cbf420331">
  <xsd:schema xmlns:xsd="http://www.w3.org/2001/XMLSchema" xmlns:xs="http://www.w3.org/2001/XMLSchema" xmlns:p="http://schemas.microsoft.com/office/2006/metadata/properties" xmlns:ns3="bdebb47d-9845-4f0d-949b-b1bd23d1dd8b" targetNamespace="http://schemas.microsoft.com/office/2006/metadata/properties" ma:root="true" ma:fieldsID="7b684b21eacbe490be687f9b5507a309" ns3:_="">
    <xsd:import namespace="bdebb47d-9845-4f0d-949b-b1bd23d1dd8b"/>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bb47d-9845-4f0d-949b-b1bd23d1dd8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A6CF1-DE89-4334-973A-ACD63879E29E}">
  <ds:schemaRefs>
    <ds:schemaRef ds:uri="http://purl.org/dc/dcmitype/"/>
    <ds:schemaRef ds:uri="http://purl.org/dc/elements/1.1/"/>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bdebb47d-9845-4f0d-949b-b1bd23d1dd8b"/>
    <ds:schemaRef ds:uri="http://schemas.microsoft.com/office/2006/metadata/properties"/>
  </ds:schemaRefs>
</ds:datastoreItem>
</file>

<file path=customXml/itemProps2.xml><?xml version="1.0" encoding="utf-8"?>
<ds:datastoreItem xmlns:ds="http://schemas.openxmlformats.org/officeDocument/2006/customXml" ds:itemID="{71DF176B-176C-46D7-9348-D32EEF5C13ED}">
  <ds:schemaRefs>
    <ds:schemaRef ds:uri="http://schemas.microsoft.com/sharepoint/v3/contenttype/forms"/>
  </ds:schemaRefs>
</ds:datastoreItem>
</file>

<file path=customXml/itemProps3.xml><?xml version="1.0" encoding="utf-8"?>
<ds:datastoreItem xmlns:ds="http://schemas.openxmlformats.org/officeDocument/2006/customXml" ds:itemID="{45A05E5B-679B-453A-9C3C-F4C2F892B2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bb47d-9845-4f0d-949b-b1bd23d1dd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400387a-212f-43ea-ac7f-77aa12d7977e}" enabled="0" method="" siteId="{d400387a-212f-43ea-ac7f-77aa12d7977e}" removed="1"/>
</clbl:labelList>
</file>

<file path=docProps/app.xml><?xml version="1.0" encoding="utf-8"?>
<Properties xmlns="http://schemas.openxmlformats.org/officeDocument/2006/extended-properties" xmlns:vt="http://schemas.openxmlformats.org/officeDocument/2006/docPropsVTypes">
  <TotalTime>0</TotalTime>
  <Words>3923</Words>
  <Application>Microsoft Office PowerPoint</Application>
  <PresentationFormat>Widescreen</PresentationFormat>
  <Paragraphs>286</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Aptos Display</vt:lpstr>
      <vt:lpstr>Arial</vt:lpstr>
      <vt:lpstr>Consolas</vt:lpstr>
      <vt:lpstr>Helvetica Neue</vt:lpstr>
      <vt:lpstr>Sitka Text</vt:lpstr>
      <vt:lpstr>Times New Roman</vt:lpstr>
      <vt:lpstr>Wingdings</vt:lpstr>
      <vt:lpstr>Office Theme</vt:lpstr>
      <vt:lpstr>Gene Expression Data and Hypothesis Testing </vt:lpstr>
      <vt:lpstr>PowerPoint Presentation</vt:lpstr>
      <vt:lpstr>PowerPoint Presentation</vt:lpstr>
      <vt:lpstr> The dataset come from a study related to RNA degradation and stability. The described below parameters are collected in 13 different samples with their corresponding half-life and Location in the cell (soma, neurites or other)  It includes  gene_id:   unique identifier for a gene. (name is also included) loc_var:   Describes whether the location is significant or not. (soma, neurites or other) hl:   represent half-life (the time it takes for the gene's mRNA to degrade).  m6A enriched  m6A consensus enrichment data m6A enriched/depleted or Not significant  ARE:   Adenylate-Uridylate Rich Elements, control mRNA stability tAI:   tRNA Adaptation Index, a measure of how efficiently tRNAs can translate into protein TPU.length:  the length of translated protein units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Marina;Moataz</dc:creator>
  <cp:lastModifiedBy>Mansour, Moataz (STUDENTS)</cp:lastModifiedBy>
  <cp:revision>29</cp:revision>
  <dcterms:created xsi:type="dcterms:W3CDTF">2024-08-29T07:27:27Z</dcterms:created>
  <dcterms:modified xsi:type="dcterms:W3CDTF">2024-09-16T06:22:49Z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0x0101002F23C7EC1DD3CF42B66B40A1A0DBA9CD</vt:lpwstr>
  </property>
</Properties>
</file>