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sldIdLst>
    <p:sldId id="256" r:id="rId5"/>
    <p:sldId id="262" r:id="rId6"/>
    <p:sldId id="303" r:id="rId7"/>
    <p:sldId id="304" r:id="rId8"/>
    <p:sldId id="260" r:id="rId9"/>
    <p:sldId id="305" r:id="rId10"/>
    <p:sldId id="308" r:id="rId11"/>
    <p:sldId id="306" r:id="rId12"/>
    <p:sldId id="307" r:id="rId13"/>
    <p:sldId id="309" r:id="rId14"/>
    <p:sldId id="310" r:id="rId15"/>
    <p:sldId id="313" r:id="rId16"/>
    <p:sldId id="312" r:id="rId17"/>
    <p:sldId id="314" r:id="rId18"/>
    <p:sldId id="287" r:id="rId19"/>
    <p:sldId id="311" r:id="rId20"/>
  </p:sldIdLst>
  <p:sldSz cx="12192000" cy="6858000"/>
  <p:notesSz cx="6858000" cy="9144000"/>
  <p:defaultText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084"/>
    <p:restoredTop sz="96617"/>
  </p:normalViewPr>
  <p:slideViewPr>
    <p:cSldViewPr snapToGrid="0">
      <p:cViewPr varScale="1">
        <p:scale>
          <a:sx n="106" d="100"/>
          <a:sy n="106" d="100"/>
        </p:scale>
        <p:origin x="22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CEC49-EB6E-FF37-25AF-768FDD912B0D}"/>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a:p>
        </p:txBody>
      </p:sp>
      <p:sp>
        <p:nvSpPr>
          <p:cNvPr id="3" name="Subtitle 2">
            <a:extLst>
              <a:ext uri="{FF2B5EF4-FFF2-40B4-BE49-F238E27FC236}">
                <a16:creationId xmlns:a16="http://schemas.microsoft.com/office/drawing/2014/main" id="{919AA3A8-10F1-310C-853B-B8BC710274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a:p>
        </p:txBody>
      </p:sp>
      <p:sp>
        <p:nvSpPr>
          <p:cNvPr id="4" name="Date Placeholder 3">
            <a:extLst>
              <a:ext uri="{FF2B5EF4-FFF2-40B4-BE49-F238E27FC236}">
                <a16:creationId xmlns:a16="http://schemas.microsoft.com/office/drawing/2014/main" id="{58431F79-3B10-7301-4467-A2D2698E3CCF}"/>
              </a:ext>
            </a:extLst>
          </p:cNvPr>
          <p:cNvSpPr>
            <a:spLocks noGrp="1"/>
          </p:cNvSpPr>
          <p:nvPr>
            <p:ph type="dt" sz="half" idx="10"/>
          </p:nvPr>
        </p:nvSpPr>
        <p:spPr/>
        <p:txBody>
          <a:bodyPr/>
          <a:lstStyle/>
          <a:p>
            <a:fld id="{AFAE5B79-A4F3-3043-AF96-49571EC66B66}" type="datetimeFigureOut">
              <a:rPr lang="en-DE" smtClean="0"/>
              <a:t>11/22/2024</a:t>
            </a:fld>
            <a:endParaRPr lang="en-DE"/>
          </a:p>
        </p:txBody>
      </p:sp>
      <p:sp>
        <p:nvSpPr>
          <p:cNvPr id="5" name="Footer Placeholder 4">
            <a:extLst>
              <a:ext uri="{FF2B5EF4-FFF2-40B4-BE49-F238E27FC236}">
                <a16:creationId xmlns:a16="http://schemas.microsoft.com/office/drawing/2014/main" id="{E44E7CCC-06C3-C78E-4922-189825D4F8EA}"/>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56E33A91-55DB-816E-FFFA-F8EE01AACE10}"/>
              </a:ext>
            </a:extLst>
          </p:cNvPr>
          <p:cNvSpPr>
            <a:spLocks noGrp="1"/>
          </p:cNvSpPr>
          <p:nvPr>
            <p:ph type="sldNum" sz="quarter" idx="12"/>
          </p:nvPr>
        </p:nvSpPr>
        <p:spPr/>
        <p:txBody>
          <a:bodyPr/>
          <a:lstStyle/>
          <a:p>
            <a:fld id="{EFFF6BD5-05E4-B94F-A0F5-18AD095119CF}" type="slidenum">
              <a:rPr lang="en-DE" smtClean="0"/>
              <a:t>‹#›</a:t>
            </a:fld>
            <a:endParaRPr lang="en-DE"/>
          </a:p>
        </p:txBody>
      </p:sp>
    </p:spTree>
    <p:extLst>
      <p:ext uri="{BB962C8B-B14F-4D97-AF65-F5344CB8AC3E}">
        <p14:creationId xmlns:p14="http://schemas.microsoft.com/office/powerpoint/2010/main" val="325605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41ABA-FBE2-19AD-9E33-5DE52A54B7B1}"/>
              </a:ext>
            </a:extLst>
          </p:cNvPr>
          <p:cNvSpPr>
            <a:spLocks noGrp="1"/>
          </p:cNvSpPr>
          <p:nvPr>
            <p:ph type="title"/>
          </p:nvPr>
        </p:nvSpPr>
        <p:spPr/>
        <p:txBody>
          <a:bodyPr/>
          <a:lstStyle/>
          <a:p>
            <a:r>
              <a:rPr lang="en-GB"/>
              <a:t>Click to edit Master title style</a:t>
            </a:r>
            <a:endParaRPr/>
          </a:p>
        </p:txBody>
      </p:sp>
      <p:sp>
        <p:nvSpPr>
          <p:cNvPr id="3" name="Vertical Text Placeholder 2">
            <a:extLst>
              <a:ext uri="{FF2B5EF4-FFF2-40B4-BE49-F238E27FC236}">
                <a16:creationId xmlns:a16="http://schemas.microsoft.com/office/drawing/2014/main" id="{F61919C8-081B-9CEE-E461-4FA9E5831B18}"/>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a:p>
        </p:txBody>
      </p:sp>
      <p:sp>
        <p:nvSpPr>
          <p:cNvPr id="4" name="Date Placeholder 3">
            <a:extLst>
              <a:ext uri="{FF2B5EF4-FFF2-40B4-BE49-F238E27FC236}">
                <a16:creationId xmlns:a16="http://schemas.microsoft.com/office/drawing/2014/main" id="{EF26BC62-8108-AE81-45A6-8BF673339D24}"/>
              </a:ext>
            </a:extLst>
          </p:cNvPr>
          <p:cNvSpPr>
            <a:spLocks noGrp="1"/>
          </p:cNvSpPr>
          <p:nvPr>
            <p:ph type="dt" sz="half" idx="10"/>
          </p:nvPr>
        </p:nvSpPr>
        <p:spPr/>
        <p:txBody>
          <a:bodyPr/>
          <a:lstStyle/>
          <a:p>
            <a:fld id="{AFAE5B79-A4F3-3043-AF96-49571EC66B66}" type="datetimeFigureOut">
              <a:rPr lang="en-DE" smtClean="0"/>
              <a:t>11/22/2024</a:t>
            </a:fld>
            <a:endParaRPr lang="en-DE"/>
          </a:p>
        </p:txBody>
      </p:sp>
      <p:sp>
        <p:nvSpPr>
          <p:cNvPr id="5" name="Footer Placeholder 4">
            <a:extLst>
              <a:ext uri="{FF2B5EF4-FFF2-40B4-BE49-F238E27FC236}">
                <a16:creationId xmlns:a16="http://schemas.microsoft.com/office/drawing/2014/main" id="{08CE4C68-CDEB-4D14-6598-625FFB942B19}"/>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0B1F7490-7251-3F17-9F52-0B999864EC45}"/>
              </a:ext>
            </a:extLst>
          </p:cNvPr>
          <p:cNvSpPr>
            <a:spLocks noGrp="1"/>
          </p:cNvSpPr>
          <p:nvPr>
            <p:ph type="sldNum" sz="quarter" idx="12"/>
          </p:nvPr>
        </p:nvSpPr>
        <p:spPr/>
        <p:txBody>
          <a:bodyPr/>
          <a:lstStyle/>
          <a:p>
            <a:fld id="{EFFF6BD5-05E4-B94F-A0F5-18AD095119CF}" type="slidenum">
              <a:rPr lang="en-DE" smtClean="0"/>
              <a:t>‹#›</a:t>
            </a:fld>
            <a:endParaRPr lang="en-DE"/>
          </a:p>
        </p:txBody>
      </p:sp>
    </p:spTree>
    <p:extLst>
      <p:ext uri="{BB962C8B-B14F-4D97-AF65-F5344CB8AC3E}">
        <p14:creationId xmlns:p14="http://schemas.microsoft.com/office/powerpoint/2010/main" val="37792588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04ACA36-29CD-9614-1018-F81F10619CA7}"/>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a:p>
        </p:txBody>
      </p:sp>
      <p:sp>
        <p:nvSpPr>
          <p:cNvPr id="3" name="Vertical Text Placeholder 2">
            <a:extLst>
              <a:ext uri="{FF2B5EF4-FFF2-40B4-BE49-F238E27FC236}">
                <a16:creationId xmlns:a16="http://schemas.microsoft.com/office/drawing/2014/main" id="{6CAD4E78-B591-1B89-C39F-ED2CA8B7CAF5}"/>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a:p>
        </p:txBody>
      </p:sp>
      <p:sp>
        <p:nvSpPr>
          <p:cNvPr id="4" name="Date Placeholder 3">
            <a:extLst>
              <a:ext uri="{FF2B5EF4-FFF2-40B4-BE49-F238E27FC236}">
                <a16:creationId xmlns:a16="http://schemas.microsoft.com/office/drawing/2014/main" id="{0494BAE1-88D6-B9BB-D2C4-276165074F5A}"/>
              </a:ext>
            </a:extLst>
          </p:cNvPr>
          <p:cNvSpPr>
            <a:spLocks noGrp="1"/>
          </p:cNvSpPr>
          <p:nvPr>
            <p:ph type="dt" sz="half" idx="10"/>
          </p:nvPr>
        </p:nvSpPr>
        <p:spPr/>
        <p:txBody>
          <a:bodyPr/>
          <a:lstStyle/>
          <a:p>
            <a:fld id="{AFAE5B79-A4F3-3043-AF96-49571EC66B66}" type="datetimeFigureOut">
              <a:rPr lang="en-DE" smtClean="0"/>
              <a:t>11/22/2024</a:t>
            </a:fld>
            <a:endParaRPr lang="en-DE"/>
          </a:p>
        </p:txBody>
      </p:sp>
      <p:sp>
        <p:nvSpPr>
          <p:cNvPr id="5" name="Footer Placeholder 4">
            <a:extLst>
              <a:ext uri="{FF2B5EF4-FFF2-40B4-BE49-F238E27FC236}">
                <a16:creationId xmlns:a16="http://schemas.microsoft.com/office/drawing/2014/main" id="{592F7353-2FF5-EF9F-11F8-602D7DE2577C}"/>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79F755B5-D354-F23E-BEE0-2DFA6A5E2AFC}"/>
              </a:ext>
            </a:extLst>
          </p:cNvPr>
          <p:cNvSpPr>
            <a:spLocks noGrp="1"/>
          </p:cNvSpPr>
          <p:nvPr>
            <p:ph type="sldNum" sz="quarter" idx="12"/>
          </p:nvPr>
        </p:nvSpPr>
        <p:spPr/>
        <p:txBody>
          <a:bodyPr/>
          <a:lstStyle/>
          <a:p>
            <a:fld id="{EFFF6BD5-05E4-B94F-A0F5-18AD095119CF}" type="slidenum">
              <a:rPr lang="en-DE" smtClean="0"/>
              <a:t>‹#›</a:t>
            </a:fld>
            <a:endParaRPr lang="en-DE"/>
          </a:p>
        </p:txBody>
      </p:sp>
    </p:spTree>
    <p:extLst>
      <p:ext uri="{BB962C8B-B14F-4D97-AF65-F5344CB8AC3E}">
        <p14:creationId xmlns:p14="http://schemas.microsoft.com/office/powerpoint/2010/main" val="19430046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59BB5-AA22-71CB-F1A1-D9CE401108CA}"/>
              </a:ext>
            </a:extLst>
          </p:cNvPr>
          <p:cNvSpPr>
            <a:spLocks noGrp="1"/>
          </p:cNvSpPr>
          <p:nvPr>
            <p:ph type="title"/>
          </p:nvPr>
        </p:nvSpPr>
        <p:spPr/>
        <p:txBody>
          <a:bodyPr/>
          <a:lstStyle/>
          <a:p>
            <a:r>
              <a:rPr lang="en-GB"/>
              <a:t>Click to edit Master title style</a:t>
            </a:r>
            <a:endParaRPr/>
          </a:p>
        </p:txBody>
      </p:sp>
      <p:sp>
        <p:nvSpPr>
          <p:cNvPr id="3" name="Content Placeholder 2">
            <a:extLst>
              <a:ext uri="{FF2B5EF4-FFF2-40B4-BE49-F238E27FC236}">
                <a16:creationId xmlns:a16="http://schemas.microsoft.com/office/drawing/2014/main" id="{50F60F92-E49B-A983-7D19-839F15D71380}"/>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a:p>
        </p:txBody>
      </p:sp>
      <p:sp>
        <p:nvSpPr>
          <p:cNvPr id="4" name="Date Placeholder 3">
            <a:extLst>
              <a:ext uri="{FF2B5EF4-FFF2-40B4-BE49-F238E27FC236}">
                <a16:creationId xmlns:a16="http://schemas.microsoft.com/office/drawing/2014/main" id="{5681D2F0-2FA7-E4DB-CC55-C3B1735CE37A}"/>
              </a:ext>
            </a:extLst>
          </p:cNvPr>
          <p:cNvSpPr>
            <a:spLocks noGrp="1"/>
          </p:cNvSpPr>
          <p:nvPr>
            <p:ph type="dt" sz="half" idx="10"/>
          </p:nvPr>
        </p:nvSpPr>
        <p:spPr/>
        <p:txBody>
          <a:bodyPr/>
          <a:lstStyle/>
          <a:p>
            <a:fld id="{AFAE5B79-A4F3-3043-AF96-49571EC66B66}" type="datetimeFigureOut">
              <a:rPr lang="en-DE" smtClean="0"/>
              <a:t>11/22/2024</a:t>
            </a:fld>
            <a:endParaRPr lang="en-DE"/>
          </a:p>
        </p:txBody>
      </p:sp>
      <p:sp>
        <p:nvSpPr>
          <p:cNvPr id="5" name="Footer Placeholder 4">
            <a:extLst>
              <a:ext uri="{FF2B5EF4-FFF2-40B4-BE49-F238E27FC236}">
                <a16:creationId xmlns:a16="http://schemas.microsoft.com/office/drawing/2014/main" id="{838076EB-7C35-F6BA-BBA4-A70C021E080E}"/>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F5B28A6A-ADE1-C9A2-A226-11B64CBEB8C0}"/>
              </a:ext>
            </a:extLst>
          </p:cNvPr>
          <p:cNvSpPr>
            <a:spLocks noGrp="1"/>
          </p:cNvSpPr>
          <p:nvPr>
            <p:ph type="sldNum" sz="quarter" idx="12"/>
          </p:nvPr>
        </p:nvSpPr>
        <p:spPr/>
        <p:txBody>
          <a:bodyPr/>
          <a:lstStyle/>
          <a:p>
            <a:fld id="{EFFF6BD5-05E4-B94F-A0F5-18AD095119CF}" type="slidenum">
              <a:rPr lang="en-DE" smtClean="0"/>
              <a:t>‹#›</a:t>
            </a:fld>
            <a:endParaRPr lang="en-DE"/>
          </a:p>
        </p:txBody>
      </p:sp>
    </p:spTree>
    <p:extLst>
      <p:ext uri="{BB962C8B-B14F-4D97-AF65-F5344CB8AC3E}">
        <p14:creationId xmlns:p14="http://schemas.microsoft.com/office/powerpoint/2010/main" val="8324220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85B54-0976-3A5B-44DB-5CB92CB5BA3B}"/>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a:p>
        </p:txBody>
      </p:sp>
      <p:sp>
        <p:nvSpPr>
          <p:cNvPr id="3" name="Text Placeholder 2">
            <a:extLst>
              <a:ext uri="{FF2B5EF4-FFF2-40B4-BE49-F238E27FC236}">
                <a16:creationId xmlns:a16="http://schemas.microsoft.com/office/drawing/2014/main" id="{DB15A017-9672-F12C-DA9D-D3485F66A6B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29305696-5B14-1D58-FBED-0246DCBC60DD}"/>
              </a:ext>
            </a:extLst>
          </p:cNvPr>
          <p:cNvSpPr>
            <a:spLocks noGrp="1"/>
          </p:cNvSpPr>
          <p:nvPr>
            <p:ph type="dt" sz="half" idx="10"/>
          </p:nvPr>
        </p:nvSpPr>
        <p:spPr/>
        <p:txBody>
          <a:bodyPr/>
          <a:lstStyle/>
          <a:p>
            <a:fld id="{AFAE5B79-A4F3-3043-AF96-49571EC66B66}" type="datetimeFigureOut">
              <a:rPr lang="en-DE" smtClean="0"/>
              <a:t>11/22/2024</a:t>
            </a:fld>
            <a:endParaRPr lang="en-DE"/>
          </a:p>
        </p:txBody>
      </p:sp>
      <p:sp>
        <p:nvSpPr>
          <p:cNvPr id="5" name="Footer Placeholder 4">
            <a:extLst>
              <a:ext uri="{FF2B5EF4-FFF2-40B4-BE49-F238E27FC236}">
                <a16:creationId xmlns:a16="http://schemas.microsoft.com/office/drawing/2014/main" id="{9899433F-44C4-8A82-AC69-7969837E86D6}"/>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930C23AB-2A3D-FE8D-9B63-A17CE719CDC8}"/>
              </a:ext>
            </a:extLst>
          </p:cNvPr>
          <p:cNvSpPr>
            <a:spLocks noGrp="1"/>
          </p:cNvSpPr>
          <p:nvPr>
            <p:ph type="sldNum" sz="quarter" idx="12"/>
          </p:nvPr>
        </p:nvSpPr>
        <p:spPr/>
        <p:txBody>
          <a:bodyPr/>
          <a:lstStyle/>
          <a:p>
            <a:fld id="{EFFF6BD5-05E4-B94F-A0F5-18AD095119CF}" type="slidenum">
              <a:rPr lang="en-DE" smtClean="0"/>
              <a:t>‹#›</a:t>
            </a:fld>
            <a:endParaRPr lang="en-DE"/>
          </a:p>
        </p:txBody>
      </p:sp>
    </p:spTree>
    <p:extLst>
      <p:ext uri="{BB962C8B-B14F-4D97-AF65-F5344CB8AC3E}">
        <p14:creationId xmlns:p14="http://schemas.microsoft.com/office/powerpoint/2010/main" val="30173409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0D3-9507-A325-B309-8B0F3F229592}"/>
              </a:ext>
            </a:extLst>
          </p:cNvPr>
          <p:cNvSpPr>
            <a:spLocks noGrp="1"/>
          </p:cNvSpPr>
          <p:nvPr>
            <p:ph type="title"/>
          </p:nvPr>
        </p:nvSpPr>
        <p:spPr/>
        <p:txBody>
          <a:bodyPr/>
          <a:lstStyle/>
          <a:p>
            <a:r>
              <a:rPr lang="en-GB"/>
              <a:t>Click to edit Master title style</a:t>
            </a:r>
            <a:endParaRPr/>
          </a:p>
        </p:txBody>
      </p:sp>
      <p:sp>
        <p:nvSpPr>
          <p:cNvPr id="3" name="Content Placeholder 2">
            <a:extLst>
              <a:ext uri="{FF2B5EF4-FFF2-40B4-BE49-F238E27FC236}">
                <a16:creationId xmlns:a16="http://schemas.microsoft.com/office/drawing/2014/main" id="{53A23F8E-EF47-D42E-9498-7340B3418045}"/>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a:p>
        </p:txBody>
      </p:sp>
      <p:sp>
        <p:nvSpPr>
          <p:cNvPr id="4" name="Content Placeholder 3">
            <a:extLst>
              <a:ext uri="{FF2B5EF4-FFF2-40B4-BE49-F238E27FC236}">
                <a16:creationId xmlns:a16="http://schemas.microsoft.com/office/drawing/2014/main" id="{EFE21E47-4B17-F82C-604C-722B3C10DD5C}"/>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a:p>
        </p:txBody>
      </p:sp>
      <p:sp>
        <p:nvSpPr>
          <p:cNvPr id="5" name="Date Placeholder 4">
            <a:extLst>
              <a:ext uri="{FF2B5EF4-FFF2-40B4-BE49-F238E27FC236}">
                <a16:creationId xmlns:a16="http://schemas.microsoft.com/office/drawing/2014/main" id="{8004B5D1-ED83-5E18-AEC2-61A758075D8D}"/>
              </a:ext>
            </a:extLst>
          </p:cNvPr>
          <p:cNvSpPr>
            <a:spLocks noGrp="1"/>
          </p:cNvSpPr>
          <p:nvPr>
            <p:ph type="dt" sz="half" idx="10"/>
          </p:nvPr>
        </p:nvSpPr>
        <p:spPr/>
        <p:txBody>
          <a:bodyPr/>
          <a:lstStyle/>
          <a:p>
            <a:fld id="{AFAE5B79-A4F3-3043-AF96-49571EC66B66}" type="datetimeFigureOut">
              <a:rPr lang="en-DE" smtClean="0"/>
              <a:t>11/22/2024</a:t>
            </a:fld>
            <a:endParaRPr lang="en-DE"/>
          </a:p>
        </p:txBody>
      </p:sp>
      <p:sp>
        <p:nvSpPr>
          <p:cNvPr id="6" name="Footer Placeholder 5">
            <a:extLst>
              <a:ext uri="{FF2B5EF4-FFF2-40B4-BE49-F238E27FC236}">
                <a16:creationId xmlns:a16="http://schemas.microsoft.com/office/drawing/2014/main" id="{DAEC4810-4E82-A6B5-1325-3BD7965D96D3}"/>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919F957C-67ED-9434-6B3A-5FE0C6DFF04A}"/>
              </a:ext>
            </a:extLst>
          </p:cNvPr>
          <p:cNvSpPr>
            <a:spLocks noGrp="1"/>
          </p:cNvSpPr>
          <p:nvPr>
            <p:ph type="sldNum" sz="quarter" idx="12"/>
          </p:nvPr>
        </p:nvSpPr>
        <p:spPr/>
        <p:txBody>
          <a:bodyPr/>
          <a:lstStyle/>
          <a:p>
            <a:fld id="{EFFF6BD5-05E4-B94F-A0F5-18AD095119CF}" type="slidenum">
              <a:rPr lang="en-DE" smtClean="0"/>
              <a:t>‹#›</a:t>
            </a:fld>
            <a:endParaRPr lang="en-DE"/>
          </a:p>
        </p:txBody>
      </p:sp>
    </p:spTree>
    <p:extLst>
      <p:ext uri="{BB962C8B-B14F-4D97-AF65-F5344CB8AC3E}">
        <p14:creationId xmlns:p14="http://schemas.microsoft.com/office/powerpoint/2010/main" val="4030723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B65F0-3917-F408-82A0-C28405933C53}"/>
              </a:ext>
            </a:extLst>
          </p:cNvPr>
          <p:cNvSpPr>
            <a:spLocks noGrp="1"/>
          </p:cNvSpPr>
          <p:nvPr>
            <p:ph type="title"/>
          </p:nvPr>
        </p:nvSpPr>
        <p:spPr>
          <a:xfrm>
            <a:off x="839788" y="365125"/>
            <a:ext cx="10515600" cy="1325563"/>
          </a:xfrm>
        </p:spPr>
        <p:txBody>
          <a:bodyPr/>
          <a:lstStyle/>
          <a:p>
            <a:r>
              <a:rPr lang="en-GB"/>
              <a:t>Click to edit Master title style</a:t>
            </a:r>
            <a:endParaRPr/>
          </a:p>
        </p:txBody>
      </p:sp>
      <p:sp>
        <p:nvSpPr>
          <p:cNvPr id="3" name="Text Placeholder 2">
            <a:extLst>
              <a:ext uri="{FF2B5EF4-FFF2-40B4-BE49-F238E27FC236}">
                <a16:creationId xmlns:a16="http://schemas.microsoft.com/office/drawing/2014/main" id="{D8B8E00B-B3C2-5CDC-3DDC-4926360AD3B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5F5CA2E0-8B07-9B2B-36D6-2F3D5FD7442A}"/>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a:p>
        </p:txBody>
      </p:sp>
      <p:sp>
        <p:nvSpPr>
          <p:cNvPr id="5" name="Text Placeholder 4">
            <a:extLst>
              <a:ext uri="{FF2B5EF4-FFF2-40B4-BE49-F238E27FC236}">
                <a16:creationId xmlns:a16="http://schemas.microsoft.com/office/drawing/2014/main" id="{B72959CC-439E-F766-DA30-DE2A2470A7C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510B67EA-9963-507D-8E61-3EFDD1A0A255}"/>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a:p>
        </p:txBody>
      </p:sp>
      <p:sp>
        <p:nvSpPr>
          <p:cNvPr id="7" name="Date Placeholder 6">
            <a:extLst>
              <a:ext uri="{FF2B5EF4-FFF2-40B4-BE49-F238E27FC236}">
                <a16:creationId xmlns:a16="http://schemas.microsoft.com/office/drawing/2014/main" id="{CDD8C2A4-048B-F749-12CF-9F0237594268}"/>
              </a:ext>
            </a:extLst>
          </p:cNvPr>
          <p:cNvSpPr>
            <a:spLocks noGrp="1"/>
          </p:cNvSpPr>
          <p:nvPr>
            <p:ph type="dt" sz="half" idx="10"/>
          </p:nvPr>
        </p:nvSpPr>
        <p:spPr/>
        <p:txBody>
          <a:bodyPr/>
          <a:lstStyle/>
          <a:p>
            <a:fld id="{AFAE5B79-A4F3-3043-AF96-49571EC66B66}" type="datetimeFigureOut">
              <a:rPr lang="en-DE" smtClean="0"/>
              <a:t>11/22/2024</a:t>
            </a:fld>
            <a:endParaRPr lang="en-DE"/>
          </a:p>
        </p:txBody>
      </p:sp>
      <p:sp>
        <p:nvSpPr>
          <p:cNvPr id="8" name="Footer Placeholder 7">
            <a:extLst>
              <a:ext uri="{FF2B5EF4-FFF2-40B4-BE49-F238E27FC236}">
                <a16:creationId xmlns:a16="http://schemas.microsoft.com/office/drawing/2014/main" id="{3C4314EC-169C-7A20-13E3-200526D70FE4}"/>
              </a:ext>
            </a:extLst>
          </p:cNvPr>
          <p:cNvSpPr>
            <a:spLocks noGrp="1"/>
          </p:cNvSpPr>
          <p:nvPr>
            <p:ph type="ftr" sz="quarter" idx="11"/>
          </p:nvPr>
        </p:nvSpPr>
        <p:spPr/>
        <p:txBody>
          <a:bodyPr/>
          <a:lstStyle/>
          <a:p>
            <a:endParaRPr lang="en-DE"/>
          </a:p>
        </p:txBody>
      </p:sp>
      <p:sp>
        <p:nvSpPr>
          <p:cNvPr id="9" name="Slide Number Placeholder 8">
            <a:extLst>
              <a:ext uri="{FF2B5EF4-FFF2-40B4-BE49-F238E27FC236}">
                <a16:creationId xmlns:a16="http://schemas.microsoft.com/office/drawing/2014/main" id="{DD35EF9F-D6F3-82DF-05F6-C1E679B1E47F}"/>
              </a:ext>
            </a:extLst>
          </p:cNvPr>
          <p:cNvSpPr>
            <a:spLocks noGrp="1"/>
          </p:cNvSpPr>
          <p:nvPr>
            <p:ph type="sldNum" sz="quarter" idx="12"/>
          </p:nvPr>
        </p:nvSpPr>
        <p:spPr/>
        <p:txBody>
          <a:bodyPr/>
          <a:lstStyle/>
          <a:p>
            <a:fld id="{EFFF6BD5-05E4-B94F-A0F5-18AD095119CF}" type="slidenum">
              <a:rPr lang="en-DE" smtClean="0"/>
              <a:t>‹#›</a:t>
            </a:fld>
            <a:endParaRPr lang="en-DE"/>
          </a:p>
        </p:txBody>
      </p:sp>
    </p:spTree>
    <p:extLst>
      <p:ext uri="{BB962C8B-B14F-4D97-AF65-F5344CB8AC3E}">
        <p14:creationId xmlns:p14="http://schemas.microsoft.com/office/powerpoint/2010/main" val="11615702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4829C-B4C8-21BB-F6C6-B7359E059FA7}"/>
              </a:ext>
            </a:extLst>
          </p:cNvPr>
          <p:cNvSpPr>
            <a:spLocks noGrp="1"/>
          </p:cNvSpPr>
          <p:nvPr>
            <p:ph type="title"/>
          </p:nvPr>
        </p:nvSpPr>
        <p:spPr/>
        <p:txBody>
          <a:bodyPr/>
          <a:lstStyle/>
          <a:p>
            <a:r>
              <a:rPr lang="en-GB"/>
              <a:t>Click to edit Master title style</a:t>
            </a:r>
            <a:endParaRPr/>
          </a:p>
        </p:txBody>
      </p:sp>
      <p:sp>
        <p:nvSpPr>
          <p:cNvPr id="3" name="Date Placeholder 2">
            <a:extLst>
              <a:ext uri="{FF2B5EF4-FFF2-40B4-BE49-F238E27FC236}">
                <a16:creationId xmlns:a16="http://schemas.microsoft.com/office/drawing/2014/main" id="{DD25C90D-E0E8-87A3-E230-A6760655F3AD}"/>
              </a:ext>
            </a:extLst>
          </p:cNvPr>
          <p:cNvSpPr>
            <a:spLocks noGrp="1"/>
          </p:cNvSpPr>
          <p:nvPr>
            <p:ph type="dt" sz="half" idx="10"/>
          </p:nvPr>
        </p:nvSpPr>
        <p:spPr/>
        <p:txBody>
          <a:bodyPr/>
          <a:lstStyle/>
          <a:p>
            <a:fld id="{AFAE5B79-A4F3-3043-AF96-49571EC66B66}" type="datetimeFigureOut">
              <a:rPr lang="en-DE" smtClean="0"/>
              <a:t>11/22/2024</a:t>
            </a:fld>
            <a:endParaRPr lang="en-DE"/>
          </a:p>
        </p:txBody>
      </p:sp>
      <p:sp>
        <p:nvSpPr>
          <p:cNvPr id="4" name="Footer Placeholder 3">
            <a:extLst>
              <a:ext uri="{FF2B5EF4-FFF2-40B4-BE49-F238E27FC236}">
                <a16:creationId xmlns:a16="http://schemas.microsoft.com/office/drawing/2014/main" id="{01C568C1-FA07-68AB-296A-66E3E9508C87}"/>
              </a:ext>
            </a:extLst>
          </p:cNvPr>
          <p:cNvSpPr>
            <a:spLocks noGrp="1"/>
          </p:cNvSpPr>
          <p:nvPr>
            <p:ph type="ftr" sz="quarter" idx="11"/>
          </p:nvPr>
        </p:nvSpPr>
        <p:spPr/>
        <p:txBody>
          <a:bodyPr/>
          <a:lstStyle/>
          <a:p>
            <a:endParaRPr lang="en-DE"/>
          </a:p>
        </p:txBody>
      </p:sp>
      <p:sp>
        <p:nvSpPr>
          <p:cNvPr id="5" name="Slide Number Placeholder 4">
            <a:extLst>
              <a:ext uri="{FF2B5EF4-FFF2-40B4-BE49-F238E27FC236}">
                <a16:creationId xmlns:a16="http://schemas.microsoft.com/office/drawing/2014/main" id="{87776899-F245-9E8A-E57A-58B4D435B9B5}"/>
              </a:ext>
            </a:extLst>
          </p:cNvPr>
          <p:cNvSpPr>
            <a:spLocks noGrp="1"/>
          </p:cNvSpPr>
          <p:nvPr>
            <p:ph type="sldNum" sz="quarter" idx="12"/>
          </p:nvPr>
        </p:nvSpPr>
        <p:spPr/>
        <p:txBody>
          <a:bodyPr/>
          <a:lstStyle/>
          <a:p>
            <a:fld id="{EFFF6BD5-05E4-B94F-A0F5-18AD095119CF}" type="slidenum">
              <a:rPr lang="en-DE" smtClean="0"/>
              <a:t>‹#›</a:t>
            </a:fld>
            <a:endParaRPr lang="en-DE"/>
          </a:p>
        </p:txBody>
      </p:sp>
    </p:spTree>
    <p:extLst>
      <p:ext uri="{BB962C8B-B14F-4D97-AF65-F5344CB8AC3E}">
        <p14:creationId xmlns:p14="http://schemas.microsoft.com/office/powerpoint/2010/main" val="6455483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893C429-B2C4-152B-4F23-864CDD4A5A6C}"/>
              </a:ext>
            </a:extLst>
          </p:cNvPr>
          <p:cNvSpPr>
            <a:spLocks noGrp="1"/>
          </p:cNvSpPr>
          <p:nvPr>
            <p:ph type="dt" sz="half" idx="10"/>
          </p:nvPr>
        </p:nvSpPr>
        <p:spPr/>
        <p:txBody>
          <a:bodyPr/>
          <a:lstStyle/>
          <a:p>
            <a:fld id="{AFAE5B79-A4F3-3043-AF96-49571EC66B66}" type="datetimeFigureOut">
              <a:rPr lang="en-DE" smtClean="0"/>
              <a:t>11/22/2024</a:t>
            </a:fld>
            <a:endParaRPr lang="en-DE"/>
          </a:p>
        </p:txBody>
      </p:sp>
      <p:sp>
        <p:nvSpPr>
          <p:cNvPr id="3" name="Footer Placeholder 2">
            <a:extLst>
              <a:ext uri="{FF2B5EF4-FFF2-40B4-BE49-F238E27FC236}">
                <a16:creationId xmlns:a16="http://schemas.microsoft.com/office/drawing/2014/main" id="{4091273C-DAF0-6BAD-D25F-50CE8150AA35}"/>
              </a:ext>
            </a:extLst>
          </p:cNvPr>
          <p:cNvSpPr>
            <a:spLocks noGrp="1"/>
          </p:cNvSpPr>
          <p:nvPr>
            <p:ph type="ftr" sz="quarter" idx="11"/>
          </p:nvPr>
        </p:nvSpPr>
        <p:spPr/>
        <p:txBody>
          <a:bodyPr/>
          <a:lstStyle/>
          <a:p>
            <a:endParaRPr lang="en-DE"/>
          </a:p>
        </p:txBody>
      </p:sp>
      <p:sp>
        <p:nvSpPr>
          <p:cNvPr id="4" name="Slide Number Placeholder 3">
            <a:extLst>
              <a:ext uri="{FF2B5EF4-FFF2-40B4-BE49-F238E27FC236}">
                <a16:creationId xmlns:a16="http://schemas.microsoft.com/office/drawing/2014/main" id="{E8017677-C6B0-5C99-8131-50D36E1D71EE}"/>
              </a:ext>
            </a:extLst>
          </p:cNvPr>
          <p:cNvSpPr>
            <a:spLocks noGrp="1"/>
          </p:cNvSpPr>
          <p:nvPr>
            <p:ph type="sldNum" sz="quarter" idx="12"/>
          </p:nvPr>
        </p:nvSpPr>
        <p:spPr/>
        <p:txBody>
          <a:bodyPr/>
          <a:lstStyle/>
          <a:p>
            <a:fld id="{EFFF6BD5-05E4-B94F-A0F5-18AD095119CF}" type="slidenum">
              <a:rPr lang="en-DE" smtClean="0"/>
              <a:t>‹#›</a:t>
            </a:fld>
            <a:endParaRPr lang="en-DE"/>
          </a:p>
        </p:txBody>
      </p:sp>
    </p:spTree>
    <p:extLst>
      <p:ext uri="{BB962C8B-B14F-4D97-AF65-F5344CB8AC3E}">
        <p14:creationId xmlns:p14="http://schemas.microsoft.com/office/powerpoint/2010/main" val="3638144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29663-81E6-68FF-C463-3FFB3585EB4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a:p>
        </p:txBody>
      </p:sp>
      <p:sp>
        <p:nvSpPr>
          <p:cNvPr id="3" name="Content Placeholder 2">
            <a:extLst>
              <a:ext uri="{FF2B5EF4-FFF2-40B4-BE49-F238E27FC236}">
                <a16:creationId xmlns:a16="http://schemas.microsoft.com/office/drawing/2014/main" id="{034D8917-FB45-BC28-D231-1954333657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a:p>
        </p:txBody>
      </p:sp>
      <p:sp>
        <p:nvSpPr>
          <p:cNvPr id="4" name="Text Placeholder 3">
            <a:extLst>
              <a:ext uri="{FF2B5EF4-FFF2-40B4-BE49-F238E27FC236}">
                <a16:creationId xmlns:a16="http://schemas.microsoft.com/office/drawing/2014/main" id="{23401323-9438-EF85-0490-5D0B0CAC48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79178E6-C2F6-6A0B-C1DF-923B1A88CD25}"/>
              </a:ext>
            </a:extLst>
          </p:cNvPr>
          <p:cNvSpPr>
            <a:spLocks noGrp="1"/>
          </p:cNvSpPr>
          <p:nvPr>
            <p:ph type="dt" sz="half" idx="10"/>
          </p:nvPr>
        </p:nvSpPr>
        <p:spPr/>
        <p:txBody>
          <a:bodyPr/>
          <a:lstStyle/>
          <a:p>
            <a:fld id="{AFAE5B79-A4F3-3043-AF96-49571EC66B66}" type="datetimeFigureOut">
              <a:rPr lang="en-DE" smtClean="0"/>
              <a:t>11/22/2024</a:t>
            </a:fld>
            <a:endParaRPr lang="en-DE"/>
          </a:p>
        </p:txBody>
      </p:sp>
      <p:sp>
        <p:nvSpPr>
          <p:cNvPr id="6" name="Footer Placeholder 5">
            <a:extLst>
              <a:ext uri="{FF2B5EF4-FFF2-40B4-BE49-F238E27FC236}">
                <a16:creationId xmlns:a16="http://schemas.microsoft.com/office/drawing/2014/main" id="{DEEC8927-7841-0D15-6E18-F71038C656C8}"/>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5B0161BB-261D-693E-1DD0-E26D77756DA4}"/>
              </a:ext>
            </a:extLst>
          </p:cNvPr>
          <p:cNvSpPr>
            <a:spLocks noGrp="1"/>
          </p:cNvSpPr>
          <p:nvPr>
            <p:ph type="sldNum" sz="quarter" idx="12"/>
          </p:nvPr>
        </p:nvSpPr>
        <p:spPr/>
        <p:txBody>
          <a:bodyPr/>
          <a:lstStyle/>
          <a:p>
            <a:fld id="{EFFF6BD5-05E4-B94F-A0F5-18AD095119CF}" type="slidenum">
              <a:rPr lang="en-DE" smtClean="0"/>
              <a:t>‹#›</a:t>
            </a:fld>
            <a:endParaRPr lang="en-DE"/>
          </a:p>
        </p:txBody>
      </p:sp>
    </p:spTree>
    <p:extLst>
      <p:ext uri="{BB962C8B-B14F-4D97-AF65-F5344CB8AC3E}">
        <p14:creationId xmlns:p14="http://schemas.microsoft.com/office/powerpoint/2010/main" val="36332257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5D82A-A415-D0A3-E198-A8F5BF40DEB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a:p>
        </p:txBody>
      </p:sp>
      <p:sp>
        <p:nvSpPr>
          <p:cNvPr id="3" name="Picture Placeholder 2">
            <a:extLst>
              <a:ext uri="{FF2B5EF4-FFF2-40B4-BE49-F238E27FC236}">
                <a16:creationId xmlns:a16="http://schemas.microsoft.com/office/drawing/2014/main" id="{9E1A7476-2460-153B-324A-A2C8AA532A0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4" name="Text Placeholder 3">
            <a:extLst>
              <a:ext uri="{FF2B5EF4-FFF2-40B4-BE49-F238E27FC236}">
                <a16:creationId xmlns:a16="http://schemas.microsoft.com/office/drawing/2014/main" id="{2F141BA5-9409-03C6-3255-FEC12CE253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9208E1E-56A0-B6AC-484E-DF636F0E7EFB}"/>
              </a:ext>
            </a:extLst>
          </p:cNvPr>
          <p:cNvSpPr>
            <a:spLocks noGrp="1"/>
          </p:cNvSpPr>
          <p:nvPr>
            <p:ph type="dt" sz="half" idx="10"/>
          </p:nvPr>
        </p:nvSpPr>
        <p:spPr/>
        <p:txBody>
          <a:bodyPr/>
          <a:lstStyle/>
          <a:p>
            <a:fld id="{AFAE5B79-A4F3-3043-AF96-49571EC66B66}" type="datetimeFigureOut">
              <a:rPr lang="en-DE" smtClean="0"/>
              <a:t>11/22/2024</a:t>
            </a:fld>
            <a:endParaRPr lang="en-DE"/>
          </a:p>
        </p:txBody>
      </p:sp>
      <p:sp>
        <p:nvSpPr>
          <p:cNvPr id="6" name="Footer Placeholder 5">
            <a:extLst>
              <a:ext uri="{FF2B5EF4-FFF2-40B4-BE49-F238E27FC236}">
                <a16:creationId xmlns:a16="http://schemas.microsoft.com/office/drawing/2014/main" id="{08C698C5-B2D6-A0B7-7705-3DC623B0659E}"/>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99DAC6DC-4C13-284C-E166-83465E6D1B69}"/>
              </a:ext>
            </a:extLst>
          </p:cNvPr>
          <p:cNvSpPr>
            <a:spLocks noGrp="1"/>
          </p:cNvSpPr>
          <p:nvPr>
            <p:ph type="sldNum" sz="quarter" idx="12"/>
          </p:nvPr>
        </p:nvSpPr>
        <p:spPr/>
        <p:txBody>
          <a:bodyPr/>
          <a:lstStyle/>
          <a:p>
            <a:fld id="{EFFF6BD5-05E4-B94F-A0F5-18AD095119CF}" type="slidenum">
              <a:rPr lang="en-DE" smtClean="0"/>
              <a:t>‹#›</a:t>
            </a:fld>
            <a:endParaRPr lang="en-DE"/>
          </a:p>
        </p:txBody>
      </p:sp>
    </p:spTree>
    <p:extLst>
      <p:ext uri="{BB962C8B-B14F-4D97-AF65-F5344CB8AC3E}">
        <p14:creationId xmlns:p14="http://schemas.microsoft.com/office/powerpoint/2010/main" val="1210278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C6EE41F-4AC9-A07A-1D5F-CB4079D5541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a:p>
        </p:txBody>
      </p:sp>
      <p:sp>
        <p:nvSpPr>
          <p:cNvPr id="3" name="Text Placeholder 2">
            <a:extLst>
              <a:ext uri="{FF2B5EF4-FFF2-40B4-BE49-F238E27FC236}">
                <a16:creationId xmlns:a16="http://schemas.microsoft.com/office/drawing/2014/main" id="{06FE6D68-62BF-4BCF-961A-52FA9E7CA0D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a:p>
        </p:txBody>
      </p:sp>
      <p:sp>
        <p:nvSpPr>
          <p:cNvPr id="4" name="Date Placeholder 3">
            <a:extLst>
              <a:ext uri="{FF2B5EF4-FFF2-40B4-BE49-F238E27FC236}">
                <a16:creationId xmlns:a16="http://schemas.microsoft.com/office/drawing/2014/main" id="{F46F8275-429D-5340-2CA3-C791CBD0CE7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FAE5B79-A4F3-3043-AF96-49571EC66B66}" type="datetimeFigureOut">
              <a:rPr lang="en-DE" smtClean="0"/>
              <a:t>11/22/2024</a:t>
            </a:fld>
            <a:endParaRPr/>
          </a:p>
        </p:txBody>
      </p:sp>
      <p:sp>
        <p:nvSpPr>
          <p:cNvPr id="5" name="Footer Placeholder 4">
            <a:extLst>
              <a:ext uri="{FF2B5EF4-FFF2-40B4-BE49-F238E27FC236}">
                <a16:creationId xmlns:a16="http://schemas.microsoft.com/office/drawing/2014/main" id="{3CF6BA6B-4FDD-C863-77FE-F13BC226B6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a:p>
        </p:txBody>
      </p:sp>
      <p:sp>
        <p:nvSpPr>
          <p:cNvPr id="6" name="Slide Number Placeholder 5">
            <a:extLst>
              <a:ext uri="{FF2B5EF4-FFF2-40B4-BE49-F238E27FC236}">
                <a16:creationId xmlns:a16="http://schemas.microsoft.com/office/drawing/2014/main" id="{7874C219-A787-463A-9CEE-6FBD6B59F50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FFF6BD5-05E4-B94F-A0F5-18AD095119CF}" type="slidenum">
              <a:rPr lang="en-DE" smtClean="0"/>
              <a:t>‹#›</a:t>
            </a:fld>
            <a:endParaRPr/>
          </a:p>
        </p:txBody>
      </p:sp>
    </p:spTree>
    <p:extLst>
      <p:ext uri="{BB962C8B-B14F-4D97-AF65-F5344CB8AC3E}">
        <p14:creationId xmlns:p14="http://schemas.microsoft.com/office/powerpoint/2010/main" val="3961875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84CA4-A57C-10EB-4D31-04F48882E9FE}"/>
              </a:ext>
            </a:extLst>
          </p:cNvPr>
          <p:cNvSpPr>
            <a:spLocks noGrp="1"/>
          </p:cNvSpPr>
          <p:nvPr>
            <p:ph type="ctrTitle"/>
          </p:nvPr>
        </p:nvSpPr>
        <p:spPr>
          <a:xfrm>
            <a:off x="1439918" y="2319283"/>
            <a:ext cx="9144000" cy="2387600"/>
          </a:xfrm>
        </p:spPr>
        <p:txBody>
          <a:bodyPr>
            <a:normAutofit fontScale="90000"/>
          </a:bodyPr>
          <a:lstStyle/>
          <a:p>
            <a:r>
              <a:rPr lang="en-US" sz="4800" b="1" kern="100" dirty="0">
                <a:solidFill>
                  <a:srgbClr val="353744"/>
                </a:solidFill>
                <a:effectLst/>
                <a:latin typeface="Calibri" panose="020F0502020204030204" pitchFamily="34" charset="0"/>
                <a:ea typeface="Calibri" panose="020F0502020204030204" pitchFamily="34" charset="0"/>
              </a:rPr>
              <a:t>Swiss Post Sorting Centers Package Sorting Performance Analysis and Prediction </a:t>
            </a:r>
            <a:br>
              <a:rPr lang="en-GB" dirty="0">
                <a:effectLst/>
                <a:latin typeface="Helvetica Neue" panose="02000503000000020004" pitchFamily="2" charset="0"/>
              </a:rPr>
            </a:br>
            <a:endParaRPr lang="en-GB" dirty="0"/>
          </a:p>
        </p:txBody>
      </p:sp>
      <p:sp>
        <p:nvSpPr>
          <p:cNvPr id="3" name="Rectangle 4">
            <a:extLst>
              <a:ext uri="{FF2B5EF4-FFF2-40B4-BE49-F238E27FC236}">
                <a16:creationId xmlns:a16="http://schemas.microsoft.com/office/drawing/2014/main" id="{32F55F0F-7450-57F7-B4E1-CAE405AC64A6}"/>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H"/>
          </a:p>
        </p:txBody>
      </p:sp>
      <p:grpSp>
        <p:nvGrpSpPr>
          <p:cNvPr id="4" name="Group 3">
            <a:extLst>
              <a:ext uri="{FF2B5EF4-FFF2-40B4-BE49-F238E27FC236}">
                <a16:creationId xmlns:a16="http://schemas.microsoft.com/office/drawing/2014/main" id="{E09C9DE4-9021-7265-79FB-5364B27AB946}"/>
              </a:ext>
            </a:extLst>
          </p:cNvPr>
          <p:cNvGrpSpPr/>
          <p:nvPr/>
        </p:nvGrpSpPr>
        <p:grpSpPr>
          <a:xfrm>
            <a:off x="69850" y="35560"/>
            <a:ext cx="8717280" cy="733425"/>
            <a:chOff x="0" y="0"/>
            <a:chExt cx="8717642" cy="733897"/>
          </a:xfrm>
        </p:grpSpPr>
        <p:pic>
          <p:nvPicPr>
            <p:cNvPr id="5" name="Picture 4">
              <a:extLst>
                <a:ext uri="{FF2B5EF4-FFF2-40B4-BE49-F238E27FC236}">
                  <a16:creationId xmlns:a16="http://schemas.microsoft.com/office/drawing/2014/main" id="{FF1D0C50-972C-86C0-5A34-F3699E9B0E05}"/>
                </a:ext>
              </a:extLst>
            </p:cNvPr>
            <p:cNvPicPr>
              <a:picLocks noChangeAspect="1"/>
            </p:cNvPicPr>
            <p:nvPr/>
          </p:nvPicPr>
          <p:blipFill>
            <a:blip r:embed="rId2"/>
            <a:stretch>
              <a:fillRect/>
            </a:stretch>
          </p:blipFill>
          <p:spPr>
            <a:xfrm>
              <a:off x="0" y="193899"/>
              <a:ext cx="861300" cy="539998"/>
            </a:xfrm>
            <a:prstGeom prst="rect">
              <a:avLst/>
            </a:prstGeom>
            <a:noFill/>
            <a:ln>
              <a:noFill/>
              <a:prstDash/>
            </a:ln>
          </p:spPr>
        </p:pic>
        <p:sp>
          <p:nvSpPr>
            <p:cNvPr id="6" name="Shape 3034">
              <a:extLst>
                <a:ext uri="{FF2B5EF4-FFF2-40B4-BE49-F238E27FC236}">
                  <a16:creationId xmlns:a16="http://schemas.microsoft.com/office/drawing/2014/main" id="{2C912D85-16AB-2F8F-0229-5B2AFF2D338A}"/>
                </a:ext>
              </a:extLst>
            </p:cNvPr>
            <p:cNvSpPr/>
            <p:nvPr/>
          </p:nvSpPr>
          <p:spPr>
            <a:xfrm>
              <a:off x="790389" y="0"/>
              <a:ext cx="7927253" cy="0"/>
            </a:xfrm>
            <a:custGeom>
              <a:avLst/>
              <a:gdLst>
                <a:gd name="f0" fmla="val w"/>
                <a:gd name="f1" fmla="val h"/>
                <a:gd name="f2" fmla="val 0"/>
                <a:gd name="f3" fmla="val 7926929"/>
                <a:gd name="f4" fmla="*/ f0 1 7926929"/>
                <a:gd name="f5" fmla="*/ f1 1 0"/>
                <a:gd name="f6" fmla="val f2"/>
                <a:gd name="f7" fmla="val f3"/>
                <a:gd name="f8" fmla="+- f6 0 f6"/>
                <a:gd name="f9" fmla="+- f7 0 f6"/>
                <a:gd name="f10" fmla="*/ f9 1 7926929"/>
                <a:gd name="f11" fmla="*/ f8 1 0"/>
                <a:gd name="f12" fmla="*/ 0 1 f10"/>
                <a:gd name="f13" fmla="*/ 7926929 1 f10"/>
                <a:gd name="f14" fmla="*/ 0 1 f11"/>
                <a:gd name="f15" fmla="*/ f12 f4 1"/>
                <a:gd name="f16" fmla="*/ f13 f4 1"/>
                <a:gd name="f17" fmla="*/ f14 f5 1"/>
              </a:gdLst>
              <a:ahLst/>
              <a:cxnLst>
                <a:cxn ang="3cd4">
                  <a:pos x="hc" y="t"/>
                </a:cxn>
                <a:cxn ang="0">
                  <a:pos x="r" y="vc"/>
                </a:cxn>
                <a:cxn ang="cd4">
                  <a:pos x="hc" y="b"/>
                </a:cxn>
                <a:cxn ang="cd2">
                  <a:pos x="l" y="vc"/>
                </a:cxn>
              </a:cxnLst>
              <a:rect l="f15" t="f17" r="f16" b="f17"/>
              <a:pathLst>
                <a:path w="7926929">
                  <a:moveTo>
                    <a:pt x="f2" y="f2"/>
                  </a:moveTo>
                  <a:lnTo>
                    <a:pt x="f3" y="f2"/>
                  </a:lnTo>
                </a:path>
              </a:pathLst>
            </a:custGeom>
            <a:noFill/>
            <a:ln w="95253" cap="flat">
              <a:solidFill>
                <a:srgbClr val="E4003C"/>
              </a:solidFill>
              <a:prstDash val="solid"/>
              <a:miter/>
            </a:ln>
          </p:spPr>
          <p:txBody>
            <a:bodyPr lIns="0" tIns="0" rIns="0" bIns="0"/>
            <a:lstStyle/>
            <a:p>
              <a:endParaRPr lang="en-CH"/>
            </a:p>
          </p:txBody>
        </p:sp>
      </p:grpSp>
      <p:sp>
        <p:nvSpPr>
          <p:cNvPr id="7" name="Rectangle 5">
            <a:extLst>
              <a:ext uri="{FF2B5EF4-FFF2-40B4-BE49-F238E27FC236}">
                <a16:creationId xmlns:a16="http://schemas.microsoft.com/office/drawing/2014/main" id="{5ACCDABC-8D72-E426-6D5E-C79989F67C40}"/>
              </a:ext>
            </a:extLst>
          </p:cNvPr>
          <p:cNvSpPr>
            <a:spLocks noChangeArrowheads="1"/>
          </p:cNvSpPr>
          <p:nvPr/>
        </p:nvSpPr>
        <p:spPr bwMode="auto">
          <a:xfrm>
            <a:off x="-244475"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H"/>
          </a:p>
        </p:txBody>
      </p:sp>
    </p:spTree>
    <p:extLst>
      <p:ext uri="{BB962C8B-B14F-4D97-AF65-F5344CB8AC3E}">
        <p14:creationId xmlns:p14="http://schemas.microsoft.com/office/powerpoint/2010/main" val="3102063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C3120D6-D98A-B00F-BDD9-0AC5BF8DF7DA}"/>
              </a:ext>
            </a:extLst>
          </p:cNvPr>
          <p:cNvSpPr txBox="1">
            <a:spLocks/>
          </p:cNvSpPr>
          <p:nvPr/>
        </p:nvSpPr>
        <p:spPr>
          <a:xfrm>
            <a:off x="0" y="0"/>
            <a:ext cx="12192000" cy="749738"/>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3200" b="1" dirty="0">
                <a:latin typeface="Helvetica Neue" panose="02000503000000020004" pitchFamily="2" charset="0"/>
              </a:rPr>
              <a:t>Descriptive Statistics </a:t>
            </a:r>
            <a:endParaRPr lang="en-GB" sz="3200" b="1" dirty="0"/>
          </a:p>
        </p:txBody>
      </p:sp>
      <p:sp>
        <p:nvSpPr>
          <p:cNvPr id="3" name="Rectangle 4">
            <a:extLst>
              <a:ext uri="{FF2B5EF4-FFF2-40B4-BE49-F238E27FC236}">
                <a16:creationId xmlns:a16="http://schemas.microsoft.com/office/drawing/2014/main" id="{C75502DE-3F3B-95AC-4BE4-727F53FEDB22}"/>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H"/>
          </a:p>
        </p:txBody>
      </p:sp>
      <p:grpSp>
        <p:nvGrpSpPr>
          <p:cNvPr id="6" name="Group 5">
            <a:extLst>
              <a:ext uri="{FF2B5EF4-FFF2-40B4-BE49-F238E27FC236}">
                <a16:creationId xmlns:a16="http://schemas.microsoft.com/office/drawing/2014/main" id="{40A5285D-2AC7-8AC5-D3E7-53F66F88BE97}"/>
              </a:ext>
            </a:extLst>
          </p:cNvPr>
          <p:cNvGrpSpPr/>
          <p:nvPr/>
        </p:nvGrpSpPr>
        <p:grpSpPr>
          <a:xfrm>
            <a:off x="69850" y="35560"/>
            <a:ext cx="8717280" cy="733425"/>
            <a:chOff x="0" y="0"/>
            <a:chExt cx="8717642" cy="733897"/>
          </a:xfrm>
        </p:grpSpPr>
        <p:pic>
          <p:nvPicPr>
            <p:cNvPr id="7" name="Picture 6">
              <a:extLst>
                <a:ext uri="{FF2B5EF4-FFF2-40B4-BE49-F238E27FC236}">
                  <a16:creationId xmlns:a16="http://schemas.microsoft.com/office/drawing/2014/main" id="{4FC3659D-4427-84AD-E394-BBD0CD343610}"/>
                </a:ext>
              </a:extLst>
            </p:cNvPr>
            <p:cNvPicPr>
              <a:picLocks noChangeAspect="1"/>
            </p:cNvPicPr>
            <p:nvPr/>
          </p:nvPicPr>
          <p:blipFill>
            <a:blip r:embed="rId2"/>
            <a:stretch>
              <a:fillRect/>
            </a:stretch>
          </p:blipFill>
          <p:spPr>
            <a:xfrm>
              <a:off x="0" y="193899"/>
              <a:ext cx="861300" cy="539998"/>
            </a:xfrm>
            <a:prstGeom prst="rect">
              <a:avLst/>
            </a:prstGeom>
            <a:noFill/>
            <a:ln>
              <a:noFill/>
              <a:prstDash/>
            </a:ln>
          </p:spPr>
        </p:pic>
        <p:sp>
          <p:nvSpPr>
            <p:cNvPr id="8" name="Shape 3034">
              <a:extLst>
                <a:ext uri="{FF2B5EF4-FFF2-40B4-BE49-F238E27FC236}">
                  <a16:creationId xmlns:a16="http://schemas.microsoft.com/office/drawing/2014/main" id="{4F054DD5-71DA-A096-573B-E2281333AD0C}"/>
                </a:ext>
              </a:extLst>
            </p:cNvPr>
            <p:cNvSpPr/>
            <p:nvPr/>
          </p:nvSpPr>
          <p:spPr>
            <a:xfrm>
              <a:off x="790389" y="0"/>
              <a:ext cx="7927253" cy="0"/>
            </a:xfrm>
            <a:custGeom>
              <a:avLst/>
              <a:gdLst>
                <a:gd name="f0" fmla="val w"/>
                <a:gd name="f1" fmla="val h"/>
                <a:gd name="f2" fmla="val 0"/>
                <a:gd name="f3" fmla="val 7926929"/>
                <a:gd name="f4" fmla="*/ f0 1 7926929"/>
                <a:gd name="f5" fmla="*/ f1 1 0"/>
                <a:gd name="f6" fmla="val f2"/>
                <a:gd name="f7" fmla="val f3"/>
                <a:gd name="f8" fmla="+- f6 0 f6"/>
                <a:gd name="f9" fmla="+- f7 0 f6"/>
                <a:gd name="f10" fmla="*/ f9 1 7926929"/>
                <a:gd name="f11" fmla="*/ f8 1 0"/>
                <a:gd name="f12" fmla="*/ 0 1 f10"/>
                <a:gd name="f13" fmla="*/ 7926929 1 f10"/>
                <a:gd name="f14" fmla="*/ 0 1 f11"/>
                <a:gd name="f15" fmla="*/ f12 f4 1"/>
                <a:gd name="f16" fmla="*/ f13 f4 1"/>
                <a:gd name="f17" fmla="*/ f14 f5 1"/>
              </a:gdLst>
              <a:ahLst/>
              <a:cxnLst>
                <a:cxn ang="3cd4">
                  <a:pos x="hc" y="t"/>
                </a:cxn>
                <a:cxn ang="0">
                  <a:pos x="r" y="vc"/>
                </a:cxn>
                <a:cxn ang="cd4">
                  <a:pos x="hc" y="b"/>
                </a:cxn>
                <a:cxn ang="cd2">
                  <a:pos x="l" y="vc"/>
                </a:cxn>
              </a:cxnLst>
              <a:rect l="f15" t="f17" r="f16" b="f17"/>
              <a:pathLst>
                <a:path w="7926929">
                  <a:moveTo>
                    <a:pt x="f2" y="f2"/>
                  </a:moveTo>
                  <a:lnTo>
                    <a:pt x="f3" y="f2"/>
                  </a:lnTo>
                </a:path>
              </a:pathLst>
            </a:custGeom>
            <a:noFill/>
            <a:ln w="95253" cap="flat">
              <a:solidFill>
                <a:srgbClr val="E4003C"/>
              </a:solidFill>
              <a:prstDash val="solid"/>
              <a:miter/>
            </a:ln>
          </p:spPr>
          <p:txBody>
            <a:bodyPr lIns="0" tIns="0" rIns="0" bIns="0"/>
            <a:lstStyle/>
            <a:p>
              <a:endParaRPr lang="en-CH"/>
            </a:p>
          </p:txBody>
        </p:sp>
      </p:grpSp>
      <p:sp>
        <p:nvSpPr>
          <p:cNvPr id="11" name="Rectangle 5">
            <a:extLst>
              <a:ext uri="{FF2B5EF4-FFF2-40B4-BE49-F238E27FC236}">
                <a16:creationId xmlns:a16="http://schemas.microsoft.com/office/drawing/2014/main" id="{FD521ACC-A56E-808E-70F3-1541615EC190}"/>
              </a:ext>
            </a:extLst>
          </p:cNvPr>
          <p:cNvSpPr>
            <a:spLocks noChangeArrowheads="1"/>
          </p:cNvSpPr>
          <p:nvPr/>
        </p:nvSpPr>
        <p:spPr bwMode="auto">
          <a:xfrm>
            <a:off x="-244475"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H"/>
          </a:p>
        </p:txBody>
      </p:sp>
      <p:pic>
        <p:nvPicPr>
          <p:cNvPr id="2" name="Picture 1" descr="A graph showing a graph of a graph&#10;&#10;Description automatically generated with medium confidence">
            <a:extLst>
              <a:ext uri="{FF2B5EF4-FFF2-40B4-BE49-F238E27FC236}">
                <a16:creationId xmlns:a16="http://schemas.microsoft.com/office/drawing/2014/main" id="{97BCE40A-6953-0EFA-58B6-99347CCE0F84}"/>
              </a:ext>
            </a:extLst>
          </p:cNvPr>
          <p:cNvPicPr>
            <a:picLocks noChangeAspect="1"/>
          </p:cNvPicPr>
          <p:nvPr/>
        </p:nvPicPr>
        <p:blipFill>
          <a:blip r:embed="rId3"/>
          <a:stretch>
            <a:fillRect/>
          </a:stretch>
        </p:blipFill>
        <p:spPr>
          <a:xfrm>
            <a:off x="1620571" y="1550272"/>
            <a:ext cx="7604392" cy="4392105"/>
          </a:xfrm>
          <a:prstGeom prst="rect">
            <a:avLst/>
          </a:prstGeom>
        </p:spPr>
      </p:pic>
    </p:spTree>
    <p:extLst>
      <p:ext uri="{BB962C8B-B14F-4D97-AF65-F5344CB8AC3E}">
        <p14:creationId xmlns:p14="http://schemas.microsoft.com/office/powerpoint/2010/main" val="30606859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C3120D6-D98A-B00F-BDD9-0AC5BF8DF7DA}"/>
              </a:ext>
            </a:extLst>
          </p:cNvPr>
          <p:cNvSpPr txBox="1">
            <a:spLocks/>
          </p:cNvSpPr>
          <p:nvPr/>
        </p:nvSpPr>
        <p:spPr>
          <a:xfrm>
            <a:off x="0" y="0"/>
            <a:ext cx="12192000" cy="749738"/>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3200" b="1" dirty="0">
                <a:latin typeface="Helvetica Neue" panose="02000503000000020004" pitchFamily="2" charset="0"/>
              </a:rPr>
              <a:t>Descriptive Statistics </a:t>
            </a:r>
            <a:endParaRPr lang="en-GB" sz="3200" b="1" dirty="0"/>
          </a:p>
        </p:txBody>
      </p:sp>
      <p:sp>
        <p:nvSpPr>
          <p:cNvPr id="3" name="Rectangle 4">
            <a:extLst>
              <a:ext uri="{FF2B5EF4-FFF2-40B4-BE49-F238E27FC236}">
                <a16:creationId xmlns:a16="http://schemas.microsoft.com/office/drawing/2014/main" id="{C75502DE-3F3B-95AC-4BE4-727F53FEDB22}"/>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H"/>
          </a:p>
        </p:txBody>
      </p:sp>
      <p:grpSp>
        <p:nvGrpSpPr>
          <p:cNvPr id="6" name="Group 5">
            <a:extLst>
              <a:ext uri="{FF2B5EF4-FFF2-40B4-BE49-F238E27FC236}">
                <a16:creationId xmlns:a16="http://schemas.microsoft.com/office/drawing/2014/main" id="{40A5285D-2AC7-8AC5-D3E7-53F66F88BE97}"/>
              </a:ext>
            </a:extLst>
          </p:cNvPr>
          <p:cNvGrpSpPr/>
          <p:nvPr/>
        </p:nvGrpSpPr>
        <p:grpSpPr>
          <a:xfrm>
            <a:off x="69850" y="35560"/>
            <a:ext cx="8717280" cy="733425"/>
            <a:chOff x="0" y="0"/>
            <a:chExt cx="8717642" cy="733897"/>
          </a:xfrm>
        </p:grpSpPr>
        <p:pic>
          <p:nvPicPr>
            <p:cNvPr id="7" name="Picture 6">
              <a:extLst>
                <a:ext uri="{FF2B5EF4-FFF2-40B4-BE49-F238E27FC236}">
                  <a16:creationId xmlns:a16="http://schemas.microsoft.com/office/drawing/2014/main" id="{4FC3659D-4427-84AD-E394-BBD0CD343610}"/>
                </a:ext>
              </a:extLst>
            </p:cNvPr>
            <p:cNvPicPr>
              <a:picLocks noChangeAspect="1"/>
            </p:cNvPicPr>
            <p:nvPr/>
          </p:nvPicPr>
          <p:blipFill>
            <a:blip r:embed="rId2"/>
            <a:stretch>
              <a:fillRect/>
            </a:stretch>
          </p:blipFill>
          <p:spPr>
            <a:xfrm>
              <a:off x="0" y="193899"/>
              <a:ext cx="861300" cy="539998"/>
            </a:xfrm>
            <a:prstGeom prst="rect">
              <a:avLst/>
            </a:prstGeom>
            <a:noFill/>
            <a:ln>
              <a:noFill/>
              <a:prstDash/>
            </a:ln>
          </p:spPr>
        </p:pic>
        <p:sp>
          <p:nvSpPr>
            <p:cNvPr id="8" name="Shape 3034">
              <a:extLst>
                <a:ext uri="{FF2B5EF4-FFF2-40B4-BE49-F238E27FC236}">
                  <a16:creationId xmlns:a16="http://schemas.microsoft.com/office/drawing/2014/main" id="{4F054DD5-71DA-A096-573B-E2281333AD0C}"/>
                </a:ext>
              </a:extLst>
            </p:cNvPr>
            <p:cNvSpPr/>
            <p:nvPr/>
          </p:nvSpPr>
          <p:spPr>
            <a:xfrm>
              <a:off x="790389" y="0"/>
              <a:ext cx="7927253" cy="0"/>
            </a:xfrm>
            <a:custGeom>
              <a:avLst/>
              <a:gdLst>
                <a:gd name="f0" fmla="val w"/>
                <a:gd name="f1" fmla="val h"/>
                <a:gd name="f2" fmla="val 0"/>
                <a:gd name="f3" fmla="val 7926929"/>
                <a:gd name="f4" fmla="*/ f0 1 7926929"/>
                <a:gd name="f5" fmla="*/ f1 1 0"/>
                <a:gd name="f6" fmla="val f2"/>
                <a:gd name="f7" fmla="val f3"/>
                <a:gd name="f8" fmla="+- f6 0 f6"/>
                <a:gd name="f9" fmla="+- f7 0 f6"/>
                <a:gd name="f10" fmla="*/ f9 1 7926929"/>
                <a:gd name="f11" fmla="*/ f8 1 0"/>
                <a:gd name="f12" fmla="*/ 0 1 f10"/>
                <a:gd name="f13" fmla="*/ 7926929 1 f10"/>
                <a:gd name="f14" fmla="*/ 0 1 f11"/>
                <a:gd name="f15" fmla="*/ f12 f4 1"/>
                <a:gd name="f16" fmla="*/ f13 f4 1"/>
                <a:gd name="f17" fmla="*/ f14 f5 1"/>
              </a:gdLst>
              <a:ahLst/>
              <a:cxnLst>
                <a:cxn ang="3cd4">
                  <a:pos x="hc" y="t"/>
                </a:cxn>
                <a:cxn ang="0">
                  <a:pos x="r" y="vc"/>
                </a:cxn>
                <a:cxn ang="cd4">
                  <a:pos x="hc" y="b"/>
                </a:cxn>
                <a:cxn ang="cd2">
                  <a:pos x="l" y="vc"/>
                </a:cxn>
              </a:cxnLst>
              <a:rect l="f15" t="f17" r="f16" b="f17"/>
              <a:pathLst>
                <a:path w="7926929">
                  <a:moveTo>
                    <a:pt x="f2" y="f2"/>
                  </a:moveTo>
                  <a:lnTo>
                    <a:pt x="f3" y="f2"/>
                  </a:lnTo>
                </a:path>
              </a:pathLst>
            </a:custGeom>
            <a:noFill/>
            <a:ln w="95253" cap="flat">
              <a:solidFill>
                <a:srgbClr val="E4003C"/>
              </a:solidFill>
              <a:prstDash val="solid"/>
              <a:miter/>
            </a:ln>
          </p:spPr>
          <p:txBody>
            <a:bodyPr lIns="0" tIns="0" rIns="0" bIns="0"/>
            <a:lstStyle/>
            <a:p>
              <a:endParaRPr lang="en-CH"/>
            </a:p>
          </p:txBody>
        </p:sp>
      </p:grpSp>
      <p:sp>
        <p:nvSpPr>
          <p:cNvPr id="11" name="Rectangle 5">
            <a:extLst>
              <a:ext uri="{FF2B5EF4-FFF2-40B4-BE49-F238E27FC236}">
                <a16:creationId xmlns:a16="http://schemas.microsoft.com/office/drawing/2014/main" id="{FD521ACC-A56E-808E-70F3-1541615EC190}"/>
              </a:ext>
            </a:extLst>
          </p:cNvPr>
          <p:cNvSpPr>
            <a:spLocks noChangeArrowheads="1"/>
          </p:cNvSpPr>
          <p:nvPr/>
        </p:nvSpPr>
        <p:spPr bwMode="auto">
          <a:xfrm>
            <a:off x="-244475"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H"/>
          </a:p>
        </p:txBody>
      </p:sp>
      <p:pic>
        <p:nvPicPr>
          <p:cNvPr id="2" name="Picture 1" descr="A graph showing a number of packages&#10;&#10;Description automatically generated">
            <a:extLst>
              <a:ext uri="{FF2B5EF4-FFF2-40B4-BE49-F238E27FC236}">
                <a16:creationId xmlns:a16="http://schemas.microsoft.com/office/drawing/2014/main" id="{7AA6F5FC-93CE-E497-C839-8D0A25B8342A}"/>
              </a:ext>
            </a:extLst>
          </p:cNvPr>
          <p:cNvPicPr>
            <a:picLocks noChangeAspect="1"/>
          </p:cNvPicPr>
          <p:nvPr/>
        </p:nvPicPr>
        <p:blipFill>
          <a:blip r:embed="rId3"/>
          <a:stretch>
            <a:fillRect/>
          </a:stretch>
        </p:blipFill>
        <p:spPr>
          <a:xfrm>
            <a:off x="1258432" y="1480554"/>
            <a:ext cx="7971293" cy="4717358"/>
          </a:xfrm>
          <a:prstGeom prst="rect">
            <a:avLst/>
          </a:prstGeom>
        </p:spPr>
      </p:pic>
    </p:spTree>
    <p:extLst>
      <p:ext uri="{BB962C8B-B14F-4D97-AF65-F5344CB8AC3E}">
        <p14:creationId xmlns:p14="http://schemas.microsoft.com/office/powerpoint/2010/main" val="17795463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C3120D6-D98A-B00F-BDD9-0AC5BF8DF7DA}"/>
              </a:ext>
            </a:extLst>
          </p:cNvPr>
          <p:cNvSpPr txBox="1">
            <a:spLocks/>
          </p:cNvSpPr>
          <p:nvPr/>
        </p:nvSpPr>
        <p:spPr>
          <a:xfrm>
            <a:off x="0" y="0"/>
            <a:ext cx="12192000" cy="749738"/>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3200" b="1" dirty="0">
                <a:latin typeface="Helvetica Neue" panose="02000503000000020004" pitchFamily="2" charset="0"/>
              </a:rPr>
              <a:t>Descriptive Statistics </a:t>
            </a:r>
            <a:endParaRPr lang="en-GB" sz="3200" b="1" dirty="0"/>
          </a:p>
        </p:txBody>
      </p:sp>
      <p:sp>
        <p:nvSpPr>
          <p:cNvPr id="3" name="Rectangle 4">
            <a:extLst>
              <a:ext uri="{FF2B5EF4-FFF2-40B4-BE49-F238E27FC236}">
                <a16:creationId xmlns:a16="http://schemas.microsoft.com/office/drawing/2014/main" id="{C75502DE-3F3B-95AC-4BE4-727F53FEDB22}"/>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H"/>
          </a:p>
        </p:txBody>
      </p:sp>
      <p:grpSp>
        <p:nvGrpSpPr>
          <p:cNvPr id="6" name="Group 5">
            <a:extLst>
              <a:ext uri="{FF2B5EF4-FFF2-40B4-BE49-F238E27FC236}">
                <a16:creationId xmlns:a16="http://schemas.microsoft.com/office/drawing/2014/main" id="{40A5285D-2AC7-8AC5-D3E7-53F66F88BE97}"/>
              </a:ext>
            </a:extLst>
          </p:cNvPr>
          <p:cNvGrpSpPr/>
          <p:nvPr/>
        </p:nvGrpSpPr>
        <p:grpSpPr>
          <a:xfrm>
            <a:off x="69850" y="35560"/>
            <a:ext cx="8717280" cy="733425"/>
            <a:chOff x="0" y="0"/>
            <a:chExt cx="8717642" cy="733897"/>
          </a:xfrm>
        </p:grpSpPr>
        <p:pic>
          <p:nvPicPr>
            <p:cNvPr id="7" name="Picture 6">
              <a:extLst>
                <a:ext uri="{FF2B5EF4-FFF2-40B4-BE49-F238E27FC236}">
                  <a16:creationId xmlns:a16="http://schemas.microsoft.com/office/drawing/2014/main" id="{4FC3659D-4427-84AD-E394-BBD0CD343610}"/>
                </a:ext>
              </a:extLst>
            </p:cNvPr>
            <p:cNvPicPr>
              <a:picLocks noChangeAspect="1"/>
            </p:cNvPicPr>
            <p:nvPr/>
          </p:nvPicPr>
          <p:blipFill>
            <a:blip r:embed="rId2"/>
            <a:stretch>
              <a:fillRect/>
            </a:stretch>
          </p:blipFill>
          <p:spPr>
            <a:xfrm>
              <a:off x="0" y="193899"/>
              <a:ext cx="861300" cy="539998"/>
            </a:xfrm>
            <a:prstGeom prst="rect">
              <a:avLst/>
            </a:prstGeom>
            <a:noFill/>
            <a:ln>
              <a:noFill/>
              <a:prstDash/>
            </a:ln>
          </p:spPr>
        </p:pic>
        <p:sp>
          <p:nvSpPr>
            <p:cNvPr id="8" name="Shape 3034">
              <a:extLst>
                <a:ext uri="{FF2B5EF4-FFF2-40B4-BE49-F238E27FC236}">
                  <a16:creationId xmlns:a16="http://schemas.microsoft.com/office/drawing/2014/main" id="{4F054DD5-71DA-A096-573B-E2281333AD0C}"/>
                </a:ext>
              </a:extLst>
            </p:cNvPr>
            <p:cNvSpPr/>
            <p:nvPr/>
          </p:nvSpPr>
          <p:spPr>
            <a:xfrm>
              <a:off x="790389" y="0"/>
              <a:ext cx="7927253" cy="0"/>
            </a:xfrm>
            <a:custGeom>
              <a:avLst/>
              <a:gdLst>
                <a:gd name="f0" fmla="val w"/>
                <a:gd name="f1" fmla="val h"/>
                <a:gd name="f2" fmla="val 0"/>
                <a:gd name="f3" fmla="val 7926929"/>
                <a:gd name="f4" fmla="*/ f0 1 7926929"/>
                <a:gd name="f5" fmla="*/ f1 1 0"/>
                <a:gd name="f6" fmla="val f2"/>
                <a:gd name="f7" fmla="val f3"/>
                <a:gd name="f8" fmla="+- f6 0 f6"/>
                <a:gd name="f9" fmla="+- f7 0 f6"/>
                <a:gd name="f10" fmla="*/ f9 1 7926929"/>
                <a:gd name="f11" fmla="*/ f8 1 0"/>
                <a:gd name="f12" fmla="*/ 0 1 f10"/>
                <a:gd name="f13" fmla="*/ 7926929 1 f10"/>
                <a:gd name="f14" fmla="*/ 0 1 f11"/>
                <a:gd name="f15" fmla="*/ f12 f4 1"/>
                <a:gd name="f16" fmla="*/ f13 f4 1"/>
                <a:gd name="f17" fmla="*/ f14 f5 1"/>
              </a:gdLst>
              <a:ahLst/>
              <a:cxnLst>
                <a:cxn ang="3cd4">
                  <a:pos x="hc" y="t"/>
                </a:cxn>
                <a:cxn ang="0">
                  <a:pos x="r" y="vc"/>
                </a:cxn>
                <a:cxn ang="cd4">
                  <a:pos x="hc" y="b"/>
                </a:cxn>
                <a:cxn ang="cd2">
                  <a:pos x="l" y="vc"/>
                </a:cxn>
              </a:cxnLst>
              <a:rect l="f15" t="f17" r="f16" b="f17"/>
              <a:pathLst>
                <a:path w="7926929">
                  <a:moveTo>
                    <a:pt x="f2" y="f2"/>
                  </a:moveTo>
                  <a:lnTo>
                    <a:pt x="f3" y="f2"/>
                  </a:lnTo>
                </a:path>
              </a:pathLst>
            </a:custGeom>
            <a:noFill/>
            <a:ln w="95253" cap="flat">
              <a:solidFill>
                <a:srgbClr val="E4003C"/>
              </a:solidFill>
              <a:prstDash val="solid"/>
              <a:miter/>
            </a:ln>
          </p:spPr>
          <p:txBody>
            <a:bodyPr lIns="0" tIns="0" rIns="0" bIns="0"/>
            <a:lstStyle/>
            <a:p>
              <a:endParaRPr lang="en-CH"/>
            </a:p>
          </p:txBody>
        </p:sp>
      </p:grpSp>
      <p:sp>
        <p:nvSpPr>
          <p:cNvPr id="11" name="Rectangle 5">
            <a:extLst>
              <a:ext uri="{FF2B5EF4-FFF2-40B4-BE49-F238E27FC236}">
                <a16:creationId xmlns:a16="http://schemas.microsoft.com/office/drawing/2014/main" id="{FD521ACC-A56E-808E-70F3-1541615EC190}"/>
              </a:ext>
            </a:extLst>
          </p:cNvPr>
          <p:cNvSpPr>
            <a:spLocks noChangeArrowheads="1"/>
          </p:cNvSpPr>
          <p:nvPr/>
        </p:nvSpPr>
        <p:spPr bwMode="auto">
          <a:xfrm>
            <a:off x="-244475"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H"/>
          </a:p>
        </p:txBody>
      </p:sp>
      <p:pic>
        <p:nvPicPr>
          <p:cNvPr id="9" name="Picture 8">
            <a:extLst>
              <a:ext uri="{FF2B5EF4-FFF2-40B4-BE49-F238E27FC236}">
                <a16:creationId xmlns:a16="http://schemas.microsoft.com/office/drawing/2014/main" id="{6FD13E47-E446-4ED4-143F-03FA4197F639}"/>
              </a:ext>
            </a:extLst>
          </p:cNvPr>
          <p:cNvPicPr>
            <a:picLocks noChangeAspect="1"/>
          </p:cNvPicPr>
          <p:nvPr/>
        </p:nvPicPr>
        <p:blipFill>
          <a:blip r:embed="rId3"/>
          <a:stretch>
            <a:fillRect/>
          </a:stretch>
        </p:blipFill>
        <p:spPr>
          <a:xfrm>
            <a:off x="2656995" y="1355336"/>
            <a:ext cx="6878010" cy="5306165"/>
          </a:xfrm>
          <a:prstGeom prst="rect">
            <a:avLst/>
          </a:prstGeom>
        </p:spPr>
      </p:pic>
    </p:spTree>
    <p:extLst>
      <p:ext uri="{BB962C8B-B14F-4D97-AF65-F5344CB8AC3E}">
        <p14:creationId xmlns:p14="http://schemas.microsoft.com/office/powerpoint/2010/main" val="15996895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C3120D6-D98A-B00F-BDD9-0AC5BF8DF7DA}"/>
              </a:ext>
            </a:extLst>
          </p:cNvPr>
          <p:cNvSpPr txBox="1">
            <a:spLocks/>
          </p:cNvSpPr>
          <p:nvPr/>
        </p:nvSpPr>
        <p:spPr>
          <a:xfrm>
            <a:off x="0" y="0"/>
            <a:ext cx="12192000" cy="749738"/>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3200" b="1" dirty="0">
                <a:latin typeface="Helvetica Neue" panose="02000503000000020004" pitchFamily="2" charset="0"/>
              </a:rPr>
              <a:t>Heat Map</a:t>
            </a:r>
            <a:endParaRPr lang="en-GB" sz="3200" b="1" dirty="0"/>
          </a:p>
        </p:txBody>
      </p:sp>
      <p:sp>
        <p:nvSpPr>
          <p:cNvPr id="3" name="Rectangle 4">
            <a:extLst>
              <a:ext uri="{FF2B5EF4-FFF2-40B4-BE49-F238E27FC236}">
                <a16:creationId xmlns:a16="http://schemas.microsoft.com/office/drawing/2014/main" id="{C75502DE-3F3B-95AC-4BE4-727F53FEDB22}"/>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H"/>
          </a:p>
        </p:txBody>
      </p:sp>
      <p:grpSp>
        <p:nvGrpSpPr>
          <p:cNvPr id="6" name="Group 5">
            <a:extLst>
              <a:ext uri="{FF2B5EF4-FFF2-40B4-BE49-F238E27FC236}">
                <a16:creationId xmlns:a16="http://schemas.microsoft.com/office/drawing/2014/main" id="{40A5285D-2AC7-8AC5-D3E7-53F66F88BE97}"/>
              </a:ext>
            </a:extLst>
          </p:cNvPr>
          <p:cNvGrpSpPr/>
          <p:nvPr/>
        </p:nvGrpSpPr>
        <p:grpSpPr>
          <a:xfrm>
            <a:off x="69850" y="35560"/>
            <a:ext cx="8717280" cy="733425"/>
            <a:chOff x="0" y="0"/>
            <a:chExt cx="8717642" cy="733897"/>
          </a:xfrm>
        </p:grpSpPr>
        <p:pic>
          <p:nvPicPr>
            <p:cNvPr id="7" name="Picture 6">
              <a:extLst>
                <a:ext uri="{FF2B5EF4-FFF2-40B4-BE49-F238E27FC236}">
                  <a16:creationId xmlns:a16="http://schemas.microsoft.com/office/drawing/2014/main" id="{4FC3659D-4427-84AD-E394-BBD0CD343610}"/>
                </a:ext>
              </a:extLst>
            </p:cNvPr>
            <p:cNvPicPr>
              <a:picLocks noChangeAspect="1"/>
            </p:cNvPicPr>
            <p:nvPr/>
          </p:nvPicPr>
          <p:blipFill>
            <a:blip r:embed="rId2"/>
            <a:stretch>
              <a:fillRect/>
            </a:stretch>
          </p:blipFill>
          <p:spPr>
            <a:xfrm>
              <a:off x="0" y="193899"/>
              <a:ext cx="861300" cy="539998"/>
            </a:xfrm>
            <a:prstGeom prst="rect">
              <a:avLst/>
            </a:prstGeom>
            <a:noFill/>
            <a:ln>
              <a:noFill/>
              <a:prstDash/>
            </a:ln>
          </p:spPr>
        </p:pic>
        <p:sp>
          <p:nvSpPr>
            <p:cNvPr id="8" name="Shape 3034">
              <a:extLst>
                <a:ext uri="{FF2B5EF4-FFF2-40B4-BE49-F238E27FC236}">
                  <a16:creationId xmlns:a16="http://schemas.microsoft.com/office/drawing/2014/main" id="{4F054DD5-71DA-A096-573B-E2281333AD0C}"/>
                </a:ext>
              </a:extLst>
            </p:cNvPr>
            <p:cNvSpPr/>
            <p:nvPr/>
          </p:nvSpPr>
          <p:spPr>
            <a:xfrm>
              <a:off x="790389" y="0"/>
              <a:ext cx="7927253" cy="0"/>
            </a:xfrm>
            <a:custGeom>
              <a:avLst/>
              <a:gdLst>
                <a:gd name="f0" fmla="val w"/>
                <a:gd name="f1" fmla="val h"/>
                <a:gd name="f2" fmla="val 0"/>
                <a:gd name="f3" fmla="val 7926929"/>
                <a:gd name="f4" fmla="*/ f0 1 7926929"/>
                <a:gd name="f5" fmla="*/ f1 1 0"/>
                <a:gd name="f6" fmla="val f2"/>
                <a:gd name="f7" fmla="val f3"/>
                <a:gd name="f8" fmla="+- f6 0 f6"/>
                <a:gd name="f9" fmla="+- f7 0 f6"/>
                <a:gd name="f10" fmla="*/ f9 1 7926929"/>
                <a:gd name="f11" fmla="*/ f8 1 0"/>
                <a:gd name="f12" fmla="*/ 0 1 f10"/>
                <a:gd name="f13" fmla="*/ 7926929 1 f10"/>
                <a:gd name="f14" fmla="*/ 0 1 f11"/>
                <a:gd name="f15" fmla="*/ f12 f4 1"/>
                <a:gd name="f16" fmla="*/ f13 f4 1"/>
                <a:gd name="f17" fmla="*/ f14 f5 1"/>
              </a:gdLst>
              <a:ahLst/>
              <a:cxnLst>
                <a:cxn ang="3cd4">
                  <a:pos x="hc" y="t"/>
                </a:cxn>
                <a:cxn ang="0">
                  <a:pos x="r" y="vc"/>
                </a:cxn>
                <a:cxn ang="cd4">
                  <a:pos x="hc" y="b"/>
                </a:cxn>
                <a:cxn ang="cd2">
                  <a:pos x="l" y="vc"/>
                </a:cxn>
              </a:cxnLst>
              <a:rect l="f15" t="f17" r="f16" b="f17"/>
              <a:pathLst>
                <a:path w="7926929">
                  <a:moveTo>
                    <a:pt x="f2" y="f2"/>
                  </a:moveTo>
                  <a:lnTo>
                    <a:pt x="f3" y="f2"/>
                  </a:lnTo>
                </a:path>
              </a:pathLst>
            </a:custGeom>
            <a:noFill/>
            <a:ln w="95253" cap="flat">
              <a:solidFill>
                <a:srgbClr val="E4003C"/>
              </a:solidFill>
              <a:prstDash val="solid"/>
              <a:miter/>
            </a:ln>
          </p:spPr>
          <p:txBody>
            <a:bodyPr lIns="0" tIns="0" rIns="0" bIns="0"/>
            <a:lstStyle/>
            <a:p>
              <a:endParaRPr lang="en-CH"/>
            </a:p>
          </p:txBody>
        </p:sp>
      </p:grpSp>
      <p:sp>
        <p:nvSpPr>
          <p:cNvPr id="11" name="Rectangle 5">
            <a:extLst>
              <a:ext uri="{FF2B5EF4-FFF2-40B4-BE49-F238E27FC236}">
                <a16:creationId xmlns:a16="http://schemas.microsoft.com/office/drawing/2014/main" id="{FD521ACC-A56E-808E-70F3-1541615EC190}"/>
              </a:ext>
            </a:extLst>
          </p:cNvPr>
          <p:cNvSpPr>
            <a:spLocks noChangeArrowheads="1"/>
          </p:cNvSpPr>
          <p:nvPr/>
        </p:nvSpPr>
        <p:spPr bwMode="auto">
          <a:xfrm>
            <a:off x="-244475"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H"/>
          </a:p>
        </p:txBody>
      </p:sp>
      <p:pic>
        <p:nvPicPr>
          <p:cNvPr id="9" name="Picture 8">
            <a:extLst>
              <a:ext uri="{FF2B5EF4-FFF2-40B4-BE49-F238E27FC236}">
                <a16:creationId xmlns:a16="http://schemas.microsoft.com/office/drawing/2014/main" id="{DCCD5774-C90B-F8AF-1149-92F3BFCFC971}"/>
              </a:ext>
            </a:extLst>
          </p:cNvPr>
          <p:cNvPicPr>
            <a:picLocks noChangeAspect="1"/>
          </p:cNvPicPr>
          <p:nvPr/>
        </p:nvPicPr>
        <p:blipFill>
          <a:blip r:embed="rId3"/>
          <a:stretch>
            <a:fillRect/>
          </a:stretch>
        </p:blipFill>
        <p:spPr>
          <a:xfrm>
            <a:off x="2915215" y="1089934"/>
            <a:ext cx="6066559" cy="5396874"/>
          </a:xfrm>
          <a:prstGeom prst="rect">
            <a:avLst/>
          </a:prstGeom>
        </p:spPr>
      </p:pic>
    </p:spTree>
    <p:extLst>
      <p:ext uri="{BB962C8B-B14F-4D97-AF65-F5344CB8AC3E}">
        <p14:creationId xmlns:p14="http://schemas.microsoft.com/office/powerpoint/2010/main" val="2781181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C3120D6-D98A-B00F-BDD9-0AC5BF8DF7DA}"/>
              </a:ext>
            </a:extLst>
          </p:cNvPr>
          <p:cNvSpPr txBox="1">
            <a:spLocks/>
          </p:cNvSpPr>
          <p:nvPr/>
        </p:nvSpPr>
        <p:spPr>
          <a:xfrm>
            <a:off x="0" y="0"/>
            <a:ext cx="12192000" cy="749738"/>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3200" b="1" dirty="0">
                <a:latin typeface="Helvetica Neue" panose="02000503000000020004" pitchFamily="2" charset="0"/>
              </a:rPr>
              <a:t>Random Forest</a:t>
            </a:r>
            <a:endParaRPr lang="en-GB" sz="3200" b="1" dirty="0"/>
          </a:p>
        </p:txBody>
      </p:sp>
      <p:sp>
        <p:nvSpPr>
          <p:cNvPr id="3" name="Rectangle 4">
            <a:extLst>
              <a:ext uri="{FF2B5EF4-FFF2-40B4-BE49-F238E27FC236}">
                <a16:creationId xmlns:a16="http://schemas.microsoft.com/office/drawing/2014/main" id="{C75502DE-3F3B-95AC-4BE4-727F53FEDB22}"/>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H"/>
          </a:p>
        </p:txBody>
      </p:sp>
      <p:grpSp>
        <p:nvGrpSpPr>
          <p:cNvPr id="6" name="Group 5">
            <a:extLst>
              <a:ext uri="{FF2B5EF4-FFF2-40B4-BE49-F238E27FC236}">
                <a16:creationId xmlns:a16="http://schemas.microsoft.com/office/drawing/2014/main" id="{40A5285D-2AC7-8AC5-D3E7-53F66F88BE97}"/>
              </a:ext>
            </a:extLst>
          </p:cNvPr>
          <p:cNvGrpSpPr/>
          <p:nvPr/>
        </p:nvGrpSpPr>
        <p:grpSpPr>
          <a:xfrm>
            <a:off x="69850" y="35560"/>
            <a:ext cx="8717280" cy="733425"/>
            <a:chOff x="0" y="0"/>
            <a:chExt cx="8717642" cy="733897"/>
          </a:xfrm>
        </p:grpSpPr>
        <p:pic>
          <p:nvPicPr>
            <p:cNvPr id="7" name="Picture 6">
              <a:extLst>
                <a:ext uri="{FF2B5EF4-FFF2-40B4-BE49-F238E27FC236}">
                  <a16:creationId xmlns:a16="http://schemas.microsoft.com/office/drawing/2014/main" id="{4FC3659D-4427-84AD-E394-BBD0CD343610}"/>
                </a:ext>
              </a:extLst>
            </p:cNvPr>
            <p:cNvPicPr>
              <a:picLocks noChangeAspect="1"/>
            </p:cNvPicPr>
            <p:nvPr/>
          </p:nvPicPr>
          <p:blipFill>
            <a:blip r:embed="rId2"/>
            <a:stretch>
              <a:fillRect/>
            </a:stretch>
          </p:blipFill>
          <p:spPr>
            <a:xfrm>
              <a:off x="0" y="193899"/>
              <a:ext cx="861300" cy="539998"/>
            </a:xfrm>
            <a:prstGeom prst="rect">
              <a:avLst/>
            </a:prstGeom>
            <a:noFill/>
            <a:ln>
              <a:noFill/>
              <a:prstDash/>
            </a:ln>
          </p:spPr>
        </p:pic>
        <p:sp>
          <p:nvSpPr>
            <p:cNvPr id="8" name="Shape 3034">
              <a:extLst>
                <a:ext uri="{FF2B5EF4-FFF2-40B4-BE49-F238E27FC236}">
                  <a16:creationId xmlns:a16="http://schemas.microsoft.com/office/drawing/2014/main" id="{4F054DD5-71DA-A096-573B-E2281333AD0C}"/>
                </a:ext>
              </a:extLst>
            </p:cNvPr>
            <p:cNvSpPr/>
            <p:nvPr/>
          </p:nvSpPr>
          <p:spPr>
            <a:xfrm>
              <a:off x="790389" y="0"/>
              <a:ext cx="7927253" cy="0"/>
            </a:xfrm>
            <a:custGeom>
              <a:avLst/>
              <a:gdLst>
                <a:gd name="f0" fmla="val w"/>
                <a:gd name="f1" fmla="val h"/>
                <a:gd name="f2" fmla="val 0"/>
                <a:gd name="f3" fmla="val 7926929"/>
                <a:gd name="f4" fmla="*/ f0 1 7926929"/>
                <a:gd name="f5" fmla="*/ f1 1 0"/>
                <a:gd name="f6" fmla="val f2"/>
                <a:gd name="f7" fmla="val f3"/>
                <a:gd name="f8" fmla="+- f6 0 f6"/>
                <a:gd name="f9" fmla="+- f7 0 f6"/>
                <a:gd name="f10" fmla="*/ f9 1 7926929"/>
                <a:gd name="f11" fmla="*/ f8 1 0"/>
                <a:gd name="f12" fmla="*/ 0 1 f10"/>
                <a:gd name="f13" fmla="*/ 7926929 1 f10"/>
                <a:gd name="f14" fmla="*/ 0 1 f11"/>
                <a:gd name="f15" fmla="*/ f12 f4 1"/>
                <a:gd name="f16" fmla="*/ f13 f4 1"/>
                <a:gd name="f17" fmla="*/ f14 f5 1"/>
              </a:gdLst>
              <a:ahLst/>
              <a:cxnLst>
                <a:cxn ang="3cd4">
                  <a:pos x="hc" y="t"/>
                </a:cxn>
                <a:cxn ang="0">
                  <a:pos x="r" y="vc"/>
                </a:cxn>
                <a:cxn ang="cd4">
                  <a:pos x="hc" y="b"/>
                </a:cxn>
                <a:cxn ang="cd2">
                  <a:pos x="l" y="vc"/>
                </a:cxn>
              </a:cxnLst>
              <a:rect l="f15" t="f17" r="f16" b="f17"/>
              <a:pathLst>
                <a:path w="7926929">
                  <a:moveTo>
                    <a:pt x="f2" y="f2"/>
                  </a:moveTo>
                  <a:lnTo>
                    <a:pt x="f3" y="f2"/>
                  </a:lnTo>
                </a:path>
              </a:pathLst>
            </a:custGeom>
            <a:noFill/>
            <a:ln w="95253" cap="flat">
              <a:solidFill>
                <a:srgbClr val="E4003C"/>
              </a:solidFill>
              <a:prstDash val="solid"/>
              <a:miter/>
            </a:ln>
          </p:spPr>
          <p:txBody>
            <a:bodyPr lIns="0" tIns="0" rIns="0" bIns="0"/>
            <a:lstStyle/>
            <a:p>
              <a:endParaRPr lang="en-CH"/>
            </a:p>
          </p:txBody>
        </p:sp>
      </p:grpSp>
      <p:sp>
        <p:nvSpPr>
          <p:cNvPr id="11" name="Rectangle 5">
            <a:extLst>
              <a:ext uri="{FF2B5EF4-FFF2-40B4-BE49-F238E27FC236}">
                <a16:creationId xmlns:a16="http://schemas.microsoft.com/office/drawing/2014/main" id="{FD521ACC-A56E-808E-70F3-1541615EC190}"/>
              </a:ext>
            </a:extLst>
          </p:cNvPr>
          <p:cNvSpPr>
            <a:spLocks noChangeArrowheads="1"/>
          </p:cNvSpPr>
          <p:nvPr/>
        </p:nvSpPr>
        <p:spPr bwMode="auto">
          <a:xfrm>
            <a:off x="-244475"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H"/>
          </a:p>
        </p:txBody>
      </p:sp>
      <p:pic>
        <p:nvPicPr>
          <p:cNvPr id="5" name="Picture 4">
            <a:extLst>
              <a:ext uri="{FF2B5EF4-FFF2-40B4-BE49-F238E27FC236}">
                <a16:creationId xmlns:a16="http://schemas.microsoft.com/office/drawing/2014/main" id="{963DE267-7F98-1705-8621-E12325DE03C4}"/>
              </a:ext>
            </a:extLst>
          </p:cNvPr>
          <p:cNvPicPr>
            <a:picLocks noChangeAspect="1"/>
          </p:cNvPicPr>
          <p:nvPr/>
        </p:nvPicPr>
        <p:blipFill>
          <a:blip r:embed="rId3"/>
          <a:stretch>
            <a:fillRect/>
          </a:stretch>
        </p:blipFill>
        <p:spPr>
          <a:xfrm>
            <a:off x="0" y="857348"/>
            <a:ext cx="12192000" cy="5958114"/>
          </a:xfrm>
          <a:prstGeom prst="rect">
            <a:avLst/>
          </a:prstGeom>
        </p:spPr>
      </p:pic>
    </p:spTree>
    <p:extLst>
      <p:ext uri="{BB962C8B-B14F-4D97-AF65-F5344CB8AC3E}">
        <p14:creationId xmlns:p14="http://schemas.microsoft.com/office/powerpoint/2010/main" val="25710885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C3120D6-D98A-B00F-BDD9-0AC5BF8DF7DA}"/>
              </a:ext>
            </a:extLst>
          </p:cNvPr>
          <p:cNvSpPr txBox="1">
            <a:spLocks/>
          </p:cNvSpPr>
          <p:nvPr/>
        </p:nvSpPr>
        <p:spPr>
          <a:xfrm>
            <a:off x="0" y="0"/>
            <a:ext cx="12192000" cy="749738"/>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3200" b="1" dirty="0">
                <a:latin typeface="Helvetica Neue" panose="02000503000000020004" pitchFamily="2" charset="0"/>
              </a:rPr>
              <a:t>Result of Statistical Tests</a:t>
            </a:r>
            <a:endParaRPr lang="en-GB" sz="3200" b="1" dirty="0"/>
          </a:p>
        </p:txBody>
      </p:sp>
      <p:sp>
        <p:nvSpPr>
          <p:cNvPr id="2" name="Rectangle 4">
            <a:extLst>
              <a:ext uri="{FF2B5EF4-FFF2-40B4-BE49-F238E27FC236}">
                <a16:creationId xmlns:a16="http://schemas.microsoft.com/office/drawing/2014/main" id="{87339EC9-F36E-A1C7-8715-D39200EF470F}"/>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H"/>
          </a:p>
        </p:txBody>
      </p:sp>
      <p:grpSp>
        <p:nvGrpSpPr>
          <p:cNvPr id="3" name="Group 2">
            <a:extLst>
              <a:ext uri="{FF2B5EF4-FFF2-40B4-BE49-F238E27FC236}">
                <a16:creationId xmlns:a16="http://schemas.microsoft.com/office/drawing/2014/main" id="{BB472B39-FED5-7FB4-131A-ECDE5EC7C6A9}"/>
              </a:ext>
            </a:extLst>
          </p:cNvPr>
          <p:cNvGrpSpPr/>
          <p:nvPr/>
        </p:nvGrpSpPr>
        <p:grpSpPr>
          <a:xfrm>
            <a:off x="69850" y="35560"/>
            <a:ext cx="8717280" cy="733425"/>
            <a:chOff x="0" y="0"/>
            <a:chExt cx="8717642" cy="733897"/>
          </a:xfrm>
        </p:grpSpPr>
        <p:pic>
          <p:nvPicPr>
            <p:cNvPr id="5" name="Picture 4">
              <a:extLst>
                <a:ext uri="{FF2B5EF4-FFF2-40B4-BE49-F238E27FC236}">
                  <a16:creationId xmlns:a16="http://schemas.microsoft.com/office/drawing/2014/main" id="{80887591-2BDB-EA0C-41D5-E072B9D32DB2}"/>
                </a:ext>
              </a:extLst>
            </p:cNvPr>
            <p:cNvPicPr>
              <a:picLocks noChangeAspect="1"/>
            </p:cNvPicPr>
            <p:nvPr/>
          </p:nvPicPr>
          <p:blipFill>
            <a:blip r:embed="rId2"/>
            <a:stretch>
              <a:fillRect/>
            </a:stretch>
          </p:blipFill>
          <p:spPr>
            <a:xfrm>
              <a:off x="0" y="193899"/>
              <a:ext cx="861300" cy="539998"/>
            </a:xfrm>
            <a:prstGeom prst="rect">
              <a:avLst/>
            </a:prstGeom>
            <a:noFill/>
            <a:ln>
              <a:noFill/>
              <a:prstDash/>
            </a:ln>
          </p:spPr>
        </p:pic>
        <p:sp>
          <p:nvSpPr>
            <p:cNvPr id="7" name="Shape 3034">
              <a:extLst>
                <a:ext uri="{FF2B5EF4-FFF2-40B4-BE49-F238E27FC236}">
                  <a16:creationId xmlns:a16="http://schemas.microsoft.com/office/drawing/2014/main" id="{C25E9ECB-718D-4BA0-5E65-0D467917FE62}"/>
                </a:ext>
              </a:extLst>
            </p:cNvPr>
            <p:cNvSpPr/>
            <p:nvPr/>
          </p:nvSpPr>
          <p:spPr>
            <a:xfrm>
              <a:off x="790389" y="0"/>
              <a:ext cx="7927253" cy="0"/>
            </a:xfrm>
            <a:custGeom>
              <a:avLst/>
              <a:gdLst>
                <a:gd name="f0" fmla="val w"/>
                <a:gd name="f1" fmla="val h"/>
                <a:gd name="f2" fmla="val 0"/>
                <a:gd name="f3" fmla="val 7926929"/>
                <a:gd name="f4" fmla="*/ f0 1 7926929"/>
                <a:gd name="f5" fmla="*/ f1 1 0"/>
                <a:gd name="f6" fmla="val f2"/>
                <a:gd name="f7" fmla="val f3"/>
                <a:gd name="f8" fmla="+- f6 0 f6"/>
                <a:gd name="f9" fmla="+- f7 0 f6"/>
                <a:gd name="f10" fmla="*/ f9 1 7926929"/>
                <a:gd name="f11" fmla="*/ f8 1 0"/>
                <a:gd name="f12" fmla="*/ 0 1 f10"/>
                <a:gd name="f13" fmla="*/ 7926929 1 f10"/>
                <a:gd name="f14" fmla="*/ 0 1 f11"/>
                <a:gd name="f15" fmla="*/ f12 f4 1"/>
                <a:gd name="f16" fmla="*/ f13 f4 1"/>
                <a:gd name="f17" fmla="*/ f14 f5 1"/>
              </a:gdLst>
              <a:ahLst/>
              <a:cxnLst>
                <a:cxn ang="3cd4">
                  <a:pos x="hc" y="t"/>
                </a:cxn>
                <a:cxn ang="0">
                  <a:pos x="r" y="vc"/>
                </a:cxn>
                <a:cxn ang="cd4">
                  <a:pos x="hc" y="b"/>
                </a:cxn>
                <a:cxn ang="cd2">
                  <a:pos x="l" y="vc"/>
                </a:cxn>
              </a:cxnLst>
              <a:rect l="f15" t="f17" r="f16" b="f17"/>
              <a:pathLst>
                <a:path w="7926929">
                  <a:moveTo>
                    <a:pt x="f2" y="f2"/>
                  </a:moveTo>
                  <a:lnTo>
                    <a:pt x="f3" y="f2"/>
                  </a:lnTo>
                </a:path>
              </a:pathLst>
            </a:custGeom>
            <a:noFill/>
            <a:ln w="95253" cap="flat">
              <a:solidFill>
                <a:srgbClr val="E4003C"/>
              </a:solidFill>
              <a:prstDash val="solid"/>
              <a:miter/>
            </a:ln>
          </p:spPr>
          <p:txBody>
            <a:bodyPr lIns="0" tIns="0" rIns="0" bIns="0"/>
            <a:lstStyle/>
            <a:p>
              <a:endParaRPr lang="en-CH"/>
            </a:p>
          </p:txBody>
        </p:sp>
      </p:grpSp>
      <p:sp>
        <p:nvSpPr>
          <p:cNvPr id="8" name="Rectangle 5">
            <a:extLst>
              <a:ext uri="{FF2B5EF4-FFF2-40B4-BE49-F238E27FC236}">
                <a16:creationId xmlns:a16="http://schemas.microsoft.com/office/drawing/2014/main" id="{357E30E7-836C-8789-4672-1F12EEBF4857}"/>
              </a:ext>
            </a:extLst>
          </p:cNvPr>
          <p:cNvSpPr>
            <a:spLocks noChangeArrowheads="1"/>
          </p:cNvSpPr>
          <p:nvPr/>
        </p:nvSpPr>
        <p:spPr bwMode="auto">
          <a:xfrm>
            <a:off x="-244475"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H"/>
          </a:p>
        </p:txBody>
      </p:sp>
      <p:sp>
        <p:nvSpPr>
          <p:cNvPr id="9" name="TextBox 8">
            <a:extLst>
              <a:ext uri="{FF2B5EF4-FFF2-40B4-BE49-F238E27FC236}">
                <a16:creationId xmlns:a16="http://schemas.microsoft.com/office/drawing/2014/main" id="{9B9E343B-075E-4C32-F0D0-07699B5FAEF8}"/>
              </a:ext>
            </a:extLst>
          </p:cNvPr>
          <p:cNvSpPr txBox="1"/>
          <p:nvPr/>
        </p:nvSpPr>
        <p:spPr>
          <a:xfrm>
            <a:off x="588475" y="1324106"/>
            <a:ext cx="11359050" cy="4538615"/>
          </a:xfrm>
          <a:prstGeom prst="rect">
            <a:avLst/>
          </a:prstGeom>
          <a:noFill/>
        </p:spPr>
        <p:txBody>
          <a:bodyPr wrap="square">
            <a:spAutoFit/>
          </a:bodyPr>
          <a:lstStyle/>
          <a:p>
            <a:pPr marL="450850" marR="19685">
              <a:lnSpc>
                <a:spcPct val="107000"/>
              </a:lnSpc>
              <a:spcAft>
                <a:spcPts val="975"/>
              </a:spcAft>
            </a:pPr>
            <a:r>
              <a:rPr lang="en-US" sz="1600" kern="100" dirty="0">
                <a:solidFill>
                  <a:srgbClr val="353744"/>
                </a:solidFill>
                <a:effectLst/>
                <a:latin typeface="Calibri" panose="020F0502020204030204" pitchFamily="34" charset="0"/>
                <a:ea typeface="Calibri" panose="020F0502020204030204" pitchFamily="34" charset="0"/>
              </a:rPr>
              <a:t>Understanding which features most affect sorting issues provides insights that can be used to improve sorting operations at Swiss Post. Focusing on key factors like shipment size, weight, and station performance will help optimize sorting machine performance and reduce errors.</a:t>
            </a:r>
            <a:endParaRPr lang="en-CH" sz="1600" kern="100" dirty="0">
              <a:solidFill>
                <a:srgbClr val="353744"/>
              </a:solidFill>
              <a:effectLst/>
              <a:latin typeface="Calibri" panose="020F0502020204030204" pitchFamily="34" charset="0"/>
              <a:ea typeface="Calibri" panose="020F0502020204030204" pitchFamily="34" charset="0"/>
            </a:endParaRPr>
          </a:p>
          <a:p>
            <a:pPr marR="19685" lvl="1">
              <a:lnSpc>
                <a:spcPct val="107000"/>
              </a:lnSpc>
              <a:spcAft>
                <a:spcPts val="975"/>
              </a:spcAft>
            </a:pPr>
            <a:r>
              <a:rPr lang="de-CH" sz="1600" b="1" kern="100" dirty="0">
                <a:solidFill>
                  <a:srgbClr val="353744"/>
                </a:solidFill>
                <a:effectLst/>
                <a:latin typeface="Calibri" panose="020F0502020204030204" pitchFamily="34" charset="0"/>
                <a:ea typeface="Calibri" panose="020F0502020204030204" pitchFamily="34" charset="0"/>
              </a:rPr>
              <a:t>Key </a:t>
            </a:r>
            <a:r>
              <a:rPr lang="de-CH" sz="1600" b="1" kern="100" dirty="0" err="1">
                <a:solidFill>
                  <a:srgbClr val="353744"/>
                </a:solidFill>
                <a:effectLst/>
                <a:latin typeface="Calibri" panose="020F0502020204030204" pitchFamily="34" charset="0"/>
                <a:ea typeface="Calibri" panose="020F0502020204030204" pitchFamily="34" charset="0"/>
              </a:rPr>
              <a:t>Findings</a:t>
            </a:r>
            <a:endParaRPr lang="en-CH" sz="1600" kern="100" dirty="0">
              <a:solidFill>
                <a:srgbClr val="353744"/>
              </a:solidFill>
              <a:effectLst/>
              <a:latin typeface="Calibri" panose="020F0502020204030204" pitchFamily="34" charset="0"/>
              <a:ea typeface="Calibri" panose="020F0502020204030204" pitchFamily="34" charset="0"/>
            </a:endParaRPr>
          </a:p>
          <a:p>
            <a:pPr marR="19685" lvl="0">
              <a:lnSpc>
                <a:spcPct val="107000"/>
              </a:lnSpc>
              <a:spcAft>
                <a:spcPts val="975"/>
              </a:spcAft>
              <a:buSzPts val="1000"/>
              <a:tabLst>
                <a:tab pos="457200" algn="l"/>
              </a:tabLst>
            </a:pPr>
            <a:r>
              <a:rPr lang="en-US" sz="1600" b="1" kern="100" dirty="0">
                <a:solidFill>
                  <a:srgbClr val="353744"/>
                </a:solidFill>
                <a:effectLst/>
                <a:latin typeface="Calibri" panose="020F0502020204030204" pitchFamily="34" charset="0"/>
                <a:ea typeface="Calibri" panose="020F0502020204030204" pitchFamily="34" charset="0"/>
              </a:rPr>
              <a:t>Chute Congestion</a:t>
            </a:r>
            <a:r>
              <a:rPr lang="en-US" sz="1600" kern="100" dirty="0">
                <a:solidFill>
                  <a:srgbClr val="353744"/>
                </a:solidFill>
                <a:effectLst/>
                <a:latin typeface="Calibri" panose="020F0502020204030204" pitchFamily="34" charset="0"/>
                <a:ea typeface="Calibri" panose="020F0502020204030204" pitchFamily="34" charset="0"/>
              </a:rPr>
              <a:t>: Certain chutes were identified as potential bottlenecks, handling significantly more packages than others and showing longer processing times. </a:t>
            </a:r>
            <a:r>
              <a:rPr lang="de-CH" sz="1600" kern="100" dirty="0">
                <a:solidFill>
                  <a:srgbClr val="353744"/>
                </a:solidFill>
                <a:effectLst/>
                <a:latin typeface="Calibri" panose="020F0502020204030204" pitchFamily="34" charset="0"/>
                <a:ea typeface="Calibri" panose="020F0502020204030204" pitchFamily="34" charset="0"/>
              </a:rPr>
              <a:t>Managing </a:t>
            </a:r>
            <a:r>
              <a:rPr lang="de-CH" sz="1600" kern="100" dirty="0" err="1">
                <a:solidFill>
                  <a:srgbClr val="353744"/>
                </a:solidFill>
                <a:effectLst/>
                <a:latin typeface="Calibri" panose="020F0502020204030204" pitchFamily="34" charset="0"/>
                <a:ea typeface="Calibri" panose="020F0502020204030204" pitchFamily="34" charset="0"/>
              </a:rPr>
              <a:t>chute</a:t>
            </a:r>
            <a:r>
              <a:rPr lang="de-CH" sz="1600" kern="100" dirty="0">
                <a:solidFill>
                  <a:srgbClr val="353744"/>
                </a:solidFill>
                <a:effectLst/>
                <a:latin typeface="Calibri" panose="020F0502020204030204" pitchFamily="34" charset="0"/>
                <a:ea typeface="Calibri" panose="020F0502020204030204" pitchFamily="34" charset="0"/>
              </a:rPr>
              <a:t> </a:t>
            </a:r>
            <a:r>
              <a:rPr lang="de-CH" sz="1600" kern="100" dirty="0" err="1">
                <a:solidFill>
                  <a:srgbClr val="353744"/>
                </a:solidFill>
                <a:effectLst/>
                <a:latin typeface="Calibri" panose="020F0502020204030204" pitchFamily="34" charset="0"/>
                <a:ea typeface="Calibri" panose="020F0502020204030204" pitchFamily="34" charset="0"/>
              </a:rPr>
              <a:t>congestion</a:t>
            </a:r>
            <a:r>
              <a:rPr lang="de-CH" sz="1600" kern="100" dirty="0">
                <a:solidFill>
                  <a:srgbClr val="353744"/>
                </a:solidFill>
                <a:effectLst/>
                <a:latin typeface="Calibri" panose="020F0502020204030204" pitchFamily="34" charset="0"/>
                <a:ea typeface="Calibri" panose="020F0502020204030204" pitchFamily="34" charset="0"/>
              </a:rPr>
              <a:t> </a:t>
            </a:r>
            <a:r>
              <a:rPr lang="de-CH" sz="1600" kern="100" dirty="0" err="1">
                <a:solidFill>
                  <a:srgbClr val="353744"/>
                </a:solidFill>
                <a:effectLst/>
                <a:latin typeface="Calibri" panose="020F0502020204030204" pitchFamily="34" charset="0"/>
                <a:ea typeface="Calibri" panose="020F0502020204030204" pitchFamily="34" charset="0"/>
              </a:rPr>
              <a:t>is</a:t>
            </a:r>
            <a:r>
              <a:rPr lang="de-CH" sz="1600" kern="100" dirty="0">
                <a:solidFill>
                  <a:srgbClr val="353744"/>
                </a:solidFill>
                <a:effectLst/>
                <a:latin typeface="Calibri" panose="020F0502020204030204" pitchFamily="34" charset="0"/>
                <a:ea typeface="Calibri" panose="020F0502020204030204" pitchFamily="34" charset="0"/>
              </a:rPr>
              <a:t> </a:t>
            </a:r>
            <a:r>
              <a:rPr lang="de-CH" sz="1600" kern="100" dirty="0" err="1">
                <a:solidFill>
                  <a:srgbClr val="353744"/>
                </a:solidFill>
                <a:effectLst/>
                <a:latin typeface="Calibri" panose="020F0502020204030204" pitchFamily="34" charset="0"/>
                <a:ea typeface="Calibri" panose="020F0502020204030204" pitchFamily="34" charset="0"/>
              </a:rPr>
              <a:t>critical</a:t>
            </a:r>
            <a:r>
              <a:rPr lang="de-CH" sz="1600" kern="100" dirty="0">
                <a:solidFill>
                  <a:srgbClr val="353744"/>
                </a:solidFill>
                <a:effectLst/>
                <a:latin typeface="Calibri" panose="020F0502020204030204" pitchFamily="34" charset="0"/>
                <a:ea typeface="Calibri" panose="020F0502020204030204" pitchFamily="34" charset="0"/>
              </a:rPr>
              <a:t> </a:t>
            </a:r>
            <a:r>
              <a:rPr lang="de-CH" sz="1600" kern="100" dirty="0" err="1">
                <a:solidFill>
                  <a:srgbClr val="353744"/>
                </a:solidFill>
                <a:effectLst/>
                <a:latin typeface="Calibri" panose="020F0502020204030204" pitchFamily="34" charset="0"/>
                <a:ea typeface="Calibri" panose="020F0502020204030204" pitchFamily="34" charset="0"/>
              </a:rPr>
              <a:t>to</a:t>
            </a:r>
            <a:r>
              <a:rPr lang="de-CH" sz="1600" kern="100" dirty="0">
                <a:solidFill>
                  <a:srgbClr val="353744"/>
                </a:solidFill>
                <a:effectLst/>
                <a:latin typeface="Calibri" panose="020F0502020204030204" pitchFamily="34" charset="0"/>
                <a:ea typeface="Calibri" panose="020F0502020204030204" pitchFamily="34" charset="0"/>
              </a:rPr>
              <a:t> </a:t>
            </a:r>
            <a:r>
              <a:rPr lang="de-CH" sz="1600" kern="100" dirty="0" err="1">
                <a:solidFill>
                  <a:srgbClr val="353744"/>
                </a:solidFill>
                <a:effectLst/>
                <a:latin typeface="Calibri" panose="020F0502020204030204" pitchFamily="34" charset="0"/>
                <a:ea typeface="Calibri" panose="020F0502020204030204" pitchFamily="34" charset="0"/>
              </a:rPr>
              <a:t>improving</a:t>
            </a:r>
            <a:r>
              <a:rPr lang="de-CH" sz="1600" kern="100" dirty="0">
                <a:solidFill>
                  <a:srgbClr val="353744"/>
                </a:solidFill>
                <a:effectLst/>
                <a:latin typeface="Calibri" panose="020F0502020204030204" pitchFamily="34" charset="0"/>
                <a:ea typeface="Calibri" panose="020F0502020204030204" pitchFamily="34" charset="0"/>
              </a:rPr>
              <a:t> </a:t>
            </a:r>
            <a:r>
              <a:rPr lang="de-CH" sz="1600" kern="100" dirty="0" err="1">
                <a:solidFill>
                  <a:srgbClr val="353744"/>
                </a:solidFill>
                <a:effectLst/>
                <a:latin typeface="Calibri" panose="020F0502020204030204" pitchFamily="34" charset="0"/>
                <a:ea typeface="Calibri" panose="020F0502020204030204" pitchFamily="34" charset="0"/>
              </a:rPr>
              <a:t>overall</a:t>
            </a:r>
            <a:r>
              <a:rPr lang="de-CH" sz="1600" kern="100" dirty="0">
                <a:solidFill>
                  <a:srgbClr val="353744"/>
                </a:solidFill>
                <a:effectLst/>
                <a:latin typeface="Calibri" panose="020F0502020204030204" pitchFamily="34" charset="0"/>
                <a:ea typeface="Calibri" panose="020F0502020204030204" pitchFamily="34" charset="0"/>
              </a:rPr>
              <a:t> </a:t>
            </a:r>
            <a:r>
              <a:rPr lang="de-CH" sz="1600" kern="100" dirty="0" err="1">
                <a:solidFill>
                  <a:srgbClr val="353744"/>
                </a:solidFill>
                <a:effectLst/>
                <a:latin typeface="Calibri" panose="020F0502020204030204" pitchFamily="34" charset="0"/>
                <a:ea typeface="Calibri" panose="020F0502020204030204" pitchFamily="34" charset="0"/>
              </a:rPr>
              <a:t>efficiency</a:t>
            </a:r>
            <a:r>
              <a:rPr lang="de-CH" sz="1600" kern="100" dirty="0">
                <a:solidFill>
                  <a:srgbClr val="353744"/>
                </a:solidFill>
                <a:effectLst/>
                <a:latin typeface="Calibri" panose="020F0502020204030204" pitchFamily="34" charset="0"/>
                <a:ea typeface="Calibri" panose="020F0502020204030204" pitchFamily="34" charset="0"/>
              </a:rPr>
              <a:t>.</a:t>
            </a:r>
            <a:endParaRPr lang="en-CH" sz="1600" kern="100" dirty="0">
              <a:solidFill>
                <a:srgbClr val="353744"/>
              </a:solidFill>
              <a:effectLst/>
              <a:latin typeface="Calibri" panose="020F0502020204030204" pitchFamily="34" charset="0"/>
              <a:ea typeface="Calibri" panose="020F0502020204030204" pitchFamily="34" charset="0"/>
            </a:endParaRPr>
          </a:p>
          <a:p>
            <a:pPr marR="19685" lvl="0">
              <a:lnSpc>
                <a:spcPct val="107000"/>
              </a:lnSpc>
              <a:spcAft>
                <a:spcPts val="975"/>
              </a:spcAft>
              <a:buSzPts val="1000"/>
              <a:tabLst>
                <a:tab pos="457200" algn="l"/>
              </a:tabLst>
            </a:pPr>
            <a:r>
              <a:rPr lang="en-US" sz="1600" b="1" kern="100" dirty="0">
                <a:solidFill>
                  <a:srgbClr val="353744"/>
                </a:solidFill>
                <a:effectLst/>
                <a:latin typeface="Calibri" panose="020F0502020204030204" pitchFamily="34" charset="0"/>
                <a:ea typeface="Calibri" panose="020F0502020204030204" pitchFamily="34" charset="0"/>
              </a:rPr>
              <a:t>Processing Time Variability</a:t>
            </a:r>
            <a:r>
              <a:rPr lang="en-US" sz="1600" kern="100" dirty="0">
                <a:solidFill>
                  <a:srgbClr val="353744"/>
                </a:solidFill>
                <a:effectLst/>
                <a:latin typeface="Calibri" panose="020F0502020204030204" pitchFamily="34" charset="0"/>
                <a:ea typeface="Calibri" panose="020F0502020204030204" pitchFamily="34" charset="0"/>
              </a:rPr>
              <a:t>: There was substantial variability in processing times across shipments. Factors such as shipment dimensions, weight, and chute assignment contributed to this variability.</a:t>
            </a:r>
            <a:endParaRPr lang="en-CH" sz="1600" kern="100" dirty="0">
              <a:solidFill>
                <a:srgbClr val="353744"/>
              </a:solidFill>
              <a:effectLst/>
              <a:latin typeface="Calibri" panose="020F0502020204030204" pitchFamily="34" charset="0"/>
              <a:ea typeface="Calibri" panose="020F0502020204030204" pitchFamily="34" charset="0"/>
            </a:endParaRPr>
          </a:p>
          <a:p>
            <a:pPr marR="19685" lvl="0">
              <a:lnSpc>
                <a:spcPct val="107000"/>
              </a:lnSpc>
              <a:spcAft>
                <a:spcPts val="975"/>
              </a:spcAft>
              <a:buSzPts val="1000"/>
              <a:tabLst>
                <a:tab pos="457200" algn="l"/>
              </a:tabLst>
            </a:pPr>
            <a:r>
              <a:rPr lang="en-US" sz="1600" b="1" kern="100" dirty="0">
                <a:solidFill>
                  <a:srgbClr val="353744"/>
                </a:solidFill>
                <a:effectLst/>
                <a:latin typeface="Calibri" panose="020F0502020204030204" pitchFamily="34" charset="0"/>
                <a:ea typeface="Calibri" panose="020F0502020204030204" pitchFamily="34" charset="0"/>
              </a:rPr>
              <a:t>Data Quality Issues</a:t>
            </a:r>
            <a:r>
              <a:rPr lang="en-US" sz="1600" kern="100" dirty="0">
                <a:solidFill>
                  <a:srgbClr val="353744"/>
                </a:solidFill>
                <a:effectLst/>
                <a:latin typeface="Calibri" panose="020F0502020204030204" pitchFamily="34" charset="0"/>
                <a:ea typeface="Calibri" panose="020F0502020204030204" pitchFamily="34" charset="0"/>
              </a:rPr>
              <a:t>: Several data quality issues, such as missing or inconsistent timestamps, were identified. These issues were addressed to ensure accurate analysis, but continued data quality monitoring is recommended.</a:t>
            </a:r>
            <a:endParaRPr lang="en-CH" sz="1600" kern="100" dirty="0">
              <a:solidFill>
                <a:srgbClr val="353744"/>
              </a:solidFill>
              <a:effectLst/>
              <a:latin typeface="Calibri" panose="020F0502020204030204" pitchFamily="34" charset="0"/>
              <a:ea typeface="Calibri" panose="020F0502020204030204" pitchFamily="34" charset="0"/>
            </a:endParaRPr>
          </a:p>
          <a:p>
            <a:pPr marR="19685" lvl="1">
              <a:lnSpc>
                <a:spcPct val="107000"/>
              </a:lnSpc>
              <a:spcAft>
                <a:spcPts val="975"/>
              </a:spcAft>
            </a:pPr>
            <a:r>
              <a:rPr lang="de-CH" sz="1600" b="1" kern="100" dirty="0">
                <a:solidFill>
                  <a:srgbClr val="353744"/>
                </a:solidFill>
                <a:effectLst/>
                <a:latin typeface="Calibri" panose="020F0502020204030204" pitchFamily="34" charset="0"/>
                <a:ea typeface="Calibri" panose="020F0502020204030204" pitchFamily="34" charset="0"/>
              </a:rPr>
              <a:t>Model </a:t>
            </a:r>
            <a:r>
              <a:rPr lang="de-CH" sz="1600" b="1" kern="100" dirty="0" err="1">
                <a:solidFill>
                  <a:srgbClr val="353744"/>
                </a:solidFill>
                <a:effectLst/>
                <a:latin typeface="Calibri" panose="020F0502020204030204" pitchFamily="34" charset="0"/>
                <a:ea typeface="Calibri" panose="020F0502020204030204" pitchFamily="34" charset="0"/>
              </a:rPr>
              <a:t>Insights</a:t>
            </a:r>
            <a:endParaRPr lang="en-CH" sz="1600" kern="100" dirty="0">
              <a:solidFill>
                <a:srgbClr val="353744"/>
              </a:solidFill>
              <a:effectLst/>
              <a:latin typeface="Calibri" panose="020F0502020204030204" pitchFamily="34" charset="0"/>
              <a:ea typeface="Calibri" panose="020F0502020204030204" pitchFamily="34" charset="0"/>
            </a:endParaRPr>
          </a:p>
          <a:p>
            <a:pPr marR="19685" lvl="0">
              <a:lnSpc>
                <a:spcPct val="107000"/>
              </a:lnSpc>
              <a:spcAft>
                <a:spcPts val="975"/>
              </a:spcAft>
              <a:buSzPts val="1000"/>
              <a:tabLst>
                <a:tab pos="457200" algn="l"/>
              </a:tabLst>
            </a:pPr>
            <a:r>
              <a:rPr lang="en-US" sz="1600" kern="100" dirty="0">
                <a:solidFill>
                  <a:srgbClr val="353744"/>
                </a:solidFill>
                <a:effectLst/>
                <a:latin typeface="Calibri" panose="020F0502020204030204" pitchFamily="34" charset="0"/>
                <a:ea typeface="Calibri" panose="020F0502020204030204" pitchFamily="34" charset="0"/>
              </a:rPr>
              <a:t>The Random Forest model provided insights into the factors most influencing sorting performance, with shipment weight and chute utilization being significant contributors. However, additional factors not captured in the dataset may also play a role in performance variations.</a:t>
            </a:r>
            <a:endParaRPr lang="en-CH" sz="1600" kern="100" dirty="0">
              <a:solidFill>
                <a:srgbClr val="353744"/>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4513191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C3120D6-D98A-B00F-BDD9-0AC5BF8DF7DA}"/>
              </a:ext>
            </a:extLst>
          </p:cNvPr>
          <p:cNvSpPr txBox="1">
            <a:spLocks/>
          </p:cNvSpPr>
          <p:nvPr/>
        </p:nvSpPr>
        <p:spPr>
          <a:xfrm>
            <a:off x="0" y="0"/>
            <a:ext cx="12192000" cy="749738"/>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3200" b="1" dirty="0">
                <a:latin typeface="Helvetica Neue" panose="02000503000000020004" pitchFamily="2" charset="0"/>
              </a:rPr>
              <a:t>Result of Statistical Tests</a:t>
            </a:r>
            <a:endParaRPr lang="en-GB" sz="3200" b="1" dirty="0"/>
          </a:p>
        </p:txBody>
      </p:sp>
      <p:sp>
        <p:nvSpPr>
          <p:cNvPr id="2" name="Rectangle 4">
            <a:extLst>
              <a:ext uri="{FF2B5EF4-FFF2-40B4-BE49-F238E27FC236}">
                <a16:creationId xmlns:a16="http://schemas.microsoft.com/office/drawing/2014/main" id="{87339EC9-F36E-A1C7-8715-D39200EF470F}"/>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H"/>
          </a:p>
        </p:txBody>
      </p:sp>
      <p:grpSp>
        <p:nvGrpSpPr>
          <p:cNvPr id="3" name="Group 2">
            <a:extLst>
              <a:ext uri="{FF2B5EF4-FFF2-40B4-BE49-F238E27FC236}">
                <a16:creationId xmlns:a16="http://schemas.microsoft.com/office/drawing/2014/main" id="{BB472B39-FED5-7FB4-131A-ECDE5EC7C6A9}"/>
              </a:ext>
            </a:extLst>
          </p:cNvPr>
          <p:cNvGrpSpPr/>
          <p:nvPr/>
        </p:nvGrpSpPr>
        <p:grpSpPr>
          <a:xfrm>
            <a:off x="69850" y="35560"/>
            <a:ext cx="8717280" cy="733425"/>
            <a:chOff x="0" y="0"/>
            <a:chExt cx="8717642" cy="733897"/>
          </a:xfrm>
        </p:grpSpPr>
        <p:pic>
          <p:nvPicPr>
            <p:cNvPr id="5" name="Picture 4">
              <a:extLst>
                <a:ext uri="{FF2B5EF4-FFF2-40B4-BE49-F238E27FC236}">
                  <a16:creationId xmlns:a16="http://schemas.microsoft.com/office/drawing/2014/main" id="{80887591-2BDB-EA0C-41D5-E072B9D32DB2}"/>
                </a:ext>
              </a:extLst>
            </p:cNvPr>
            <p:cNvPicPr>
              <a:picLocks noChangeAspect="1"/>
            </p:cNvPicPr>
            <p:nvPr/>
          </p:nvPicPr>
          <p:blipFill>
            <a:blip r:embed="rId2"/>
            <a:stretch>
              <a:fillRect/>
            </a:stretch>
          </p:blipFill>
          <p:spPr>
            <a:xfrm>
              <a:off x="0" y="193899"/>
              <a:ext cx="861300" cy="539998"/>
            </a:xfrm>
            <a:prstGeom prst="rect">
              <a:avLst/>
            </a:prstGeom>
            <a:noFill/>
            <a:ln>
              <a:noFill/>
              <a:prstDash/>
            </a:ln>
          </p:spPr>
        </p:pic>
        <p:sp>
          <p:nvSpPr>
            <p:cNvPr id="7" name="Shape 3034">
              <a:extLst>
                <a:ext uri="{FF2B5EF4-FFF2-40B4-BE49-F238E27FC236}">
                  <a16:creationId xmlns:a16="http://schemas.microsoft.com/office/drawing/2014/main" id="{C25E9ECB-718D-4BA0-5E65-0D467917FE62}"/>
                </a:ext>
              </a:extLst>
            </p:cNvPr>
            <p:cNvSpPr/>
            <p:nvPr/>
          </p:nvSpPr>
          <p:spPr>
            <a:xfrm>
              <a:off x="790389" y="0"/>
              <a:ext cx="7927253" cy="0"/>
            </a:xfrm>
            <a:custGeom>
              <a:avLst/>
              <a:gdLst>
                <a:gd name="f0" fmla="val w"/>
                <a:gd name="f1" fmla="val h"/>
                <a:gd name="f2" fmla="val 0"/>
                <a:gd name="f3" fmla="val 7926929"/>
                <a:gd name="f4" fmla="*/ f0 1 7926929"/>
                <a:gd name="f5" fmla="*/ f1 1 0"/>
                <a:gd name="f6" fmla="val f2"/>
                <a:gd name="f7" fmla="val f3"/>
                <a:gd name="f8" fmla="+- f6 0 f6"/>
                <a:gd name="f9" fmla="+- f7 0 f6"/>
                <a:gd name="f10" fmla="*/ f9 1 7926929"/>
                <a:gd name="f11" fmla="*/ f8 1 0"/>
                <a:gd name="f12" fmla="*/ 0 1 f10"/>
                <a:gd name="f13" fmla="*/ 7926929 1 f10"/>
                <a:gd name="f14" fmla="*/ 0 1 f11"/>
                <a:gd name="f15" fmla="*/ f12 f4 1"/>
                <a:gd name="f16" fmla="*/ f13 f4 1"/>
                <a:gd name="f17" fmla="*/ f14 f5 1"/>
              </a:gdLst>
              <a:ahLst/>
              <a:cxnLst>
                <a:cxn ang="3cd4">
                  <a:pos x="hc" y="t"/>
                </a:cxn>
                <a:cxn ang="0">
                  <a:pos x="r" y="vc"/>
                </a:cxn>
                <a:cxn ang="cd4">
                  <a:pos x="hc" y="b"/>
                </a:cxn>
                <a:cxn ang="cd2">
                  <a:pos x="l" y="vc"/>
                </a:cxn>
              </a:cxnLst>
              <a:rect l="f15" t="f17" r="f16" b="f17"/>
              <a:pathLst>
                <a:path w="7926929">
                  <a:moveTo>
                    <a:pt x="f2" y="f2"/>
                  </a:moveTo>
                  <a:lnTo>
                    <a:pt x="f3" y="f2"/>
                  </a:lnTo>
                </a:path>
              </a:pathLst>
            </a:custGeom>
            <a:noFill/>
            <a:ln w="95253" cap="flat">
              <a:solidFill>
                <a:srgbClr val="E4003C"/>
              </a:solidFill>
              <a:prstDash val="solid"/>
              <a:miter/>
            </a:ln>
          </p:spPr>
          <p:txBody>
            <a:bodyPr lIns="0" tIns="0" rIns="0" bIns="0"/>
            <a:lstStyle/>
            <a:p>
              <a:endParaRPr lang="en-CH"/>
            </a:p>
          </p:txBody>
        </p:sp>
      </p:grpSp>
      <p:sp>
        <p:nvSpPr>
          <p:cNvPr id="8" name="Rectangle 5">
            <a:extLst>
              <a:ext uri="{FF2B5EF4-FFF2-40B4-BE49-F238E27FC236}">
                <a16:creationId xmlns:a16="http://schemas.microsoft.com/office/drawing/2014/main" id="{357E30E7-836C-8789-4672-1F12EEBF4857}"/>
              </a:ext>
            </a:extLst>
          </p:cNvPr>
          <p:cNvSpPr>
            <a:spLocks noChangeArrowheads="1"/>
          </p:cNvSpPr>
          <p:nvPr/>
        </p:nvSpPr>
        <p:spPr bwMode="auto">
          <a:xfrm>
            <a:off x="-244475"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H"/>
          </a:p>
        </p:txBody>
      </p:sp>
      <p:sp>
        <p:nvSpPr>
          <p:cNvPr id="9" name="TextBox 8">
            <a:extLst>
              <a:ext uri="{FF2B5EF4-FFF2-40B4-BE49-F238E27FC236}">
                <a16:creationId xmlns:a16="http://schemas.microsoft.com/office/drawing/2014/main" id="{9B9E343B-075E-4C32-F0D0-07699B5FAEF8}"/>
              </a:ext>
            </a:extLst>
          </p:cNvPr>
          <p:cNvSpPr txBox="1"/>
          <p:nvPr/>
        </p:nvSpPr>
        <p:spPr>
          <a:xfrm>
            <a:off x="588475" y="1695298"/>
            <a:ext cx="11359050" cy="3901709"/>
          </a:xfrm>
          <a:prstGeom prst="rect">
            <a:avLst/>
          </a:prstGeom>
          <a:noFill/>
        </p:spPr>
        <p:txBody>
          <a:bodyPr wrap="square">
            <a:spAutoFit/>
          </a:bodyPr>
          <a:lstStyle/>
          <a:p>
            <a:pPr marR="19685" lvl="1">
              <a:lnSpc>
                <a:spcPct val="107000"/>
              </a:lnSpc>
              <a:spcAft>
                <a:spcPts val="975"/>
              </a:spcAft>
            </a:pPr>
            <a:r>
              <a:rPr lang="de-CH" sz="1600" b="1" kern="100" dirty="0" err="1">
                <a:solidFill>
                  <a:srgbClr val="353744"/>
                </a:solidFill>
                <a:effectLst/>
                <a:latin typeface="Calibri" panose="020F0502020204030204" pitchFamily="34" charset="0"/>
                <a:ea typeface="Calibri" panose="020F0502020204030204" pitchFamily="34" charset="0"/>
              </a:rPr>
              <a:t>Recommendations</a:t>
            </a:r>
            <a:endParaRPr lang="en-CH" sz="1600" kern="100" dirty="0">
              <a:solidFill>
                <a:srgbClr val="353744"/>
              </a:solidFill>
              <a:effectLst/>
              <a:latin typeface="Calibri" panose="020F0502020204030204" pitchFamily="34" charset="0"/>
              <a:ea typeface="Calibri" panose="020F0502020204030204" pitchFamily="34" charset="0"/>
            </a:endParaRPr>
          </a:p>
          <a:p>
            <a:pPr marR="19685" lvl="0">
              <a:lnSpc>
                <a:spcPct val="107000"/>
              </a:lnSpc>
              <a:spcAft>
                <a:spcPts val="975"/>
              </a:spcAft>
              <a:buSzPts val="1000"/>
              <a:tabLst>
                <a:tab pos="457200" algn="l"/>
              </a:tabLst>
            </a:pPr>
            <a:r>
              <a:rPr lang="en-US" sz="1600" b="1" kern="100" dirty="0">
                <a:solidFill>
                  <a:srgbClr val="353744"/>
                </a:solidFill>
                <a:effectLst/>
                <a:latin typeface="Calibri" panose="020F0502020204030204" pitchFamily="34" charset="0"/>
                <a:ea typeface="Calibri" panose="020F0502020204030204" pitchFamily="34" charset="0"/>
              </a:rPr>
              <a:t>Chute Balancing</a:t>
            </a:r>
            <a:r>
              <a:rPr lang="en-US" sz="1600" kern="100" dirty="0">
                <a:solidFill>
                  <a:srgbClr val="353744"/>
                </a:solidFill>
                <a:effectLst/>
                <a:latin typeface="Calibri" panose="020F0502020204030204" pitchFamily="34" charset="0"/>
                <a:ea typeface="Calibri" panose="020F0502020204030204" pitchFamily="34" charset="0"/>
              </a:rPr>
              <a:t>: Implement dynamic chute load balancing to distribute shipments more evenly across available chutes. </a:t>
            </a:r>
            <a:r>
              <a:rPr lang="de-CH" sz="1600" kern="100" dirty="0">
                <a:solidFill>
                  <a:srgbClr val="353744"/>
                </a:solidFill>
                <a:effectLst/>
                <a:latin typeface="Calibri" panose="020F0502020204030204" pitchFamily="34" charset="0"/>
                <a:ea typeface="Calibri" panose="020F0502020204030204" pitchFamily="34" charset="0"/>
              </a:rPr>
              <a:t>This </a:t>
            </a:r>
            <a:r>
              <a:rPr lang="de-CH" sz="1600" kern="100" dirty="0" err="1">
                <a:solidFill>
                  <a:srgbClr val="353744"/>
                </a:solidFill>
                <a:effectLst/>
                <a:latin typeface="Calibri" panose="020F0502020204030204" pitchFamily="34" charset="0"/>
                <a:ea typeface="Calibri" panose="020F0502020204030204" pitchFamily="34" charset="0"/>
              </a:rPr>
              <a:t>would</a:t>
            </a:r>
            <a:r>
              <a:rPr lang="de-CH" sz="1600" kern="100" dirty="0">
                <a:solidFill>
                  <a:srgbClr val="353744"/>
                </a:solidFill>
                <a:effectLst/>
                <a:latin typeface="Calibri" panose="020F0502020204030204" pitchFamily="34" charset="0"/>
                <a:ea typeface="Calibri" panose="020F0502020204030204" pitchFamily="34" charset="0"/>
              </a:rPr>
              <a:t> </a:t>
            </a:r>
            <a:r>
              <a:rPr lang="de-CH" sz="1600" kern="100" dirty="0" err="1">
                <a:solidFill>
                  <a:srgbClr val="353744"/>
                </a:solidFill>
                <a:effectLst/>
                <a:latin typeface="Calibri" panose="020F0502020204030204" pitchFamily="34" charset="0"/>
                <a:ea typeface="Calibri" panose="020F0502020204030204" pitchFamily="34" charset="0"/>
              </a:rPr>
              <a:t>reduce</a:t>
            </a:r>
            <a:r>
              <a:rPr lang="de-CH" sz="1600" kern="100" dirty="0">
                <a:solidFill>
                  <a:srgbClr val="353744"/>
                </a:solidFill>
                <a:effectLst/>
                <a:latin typeface="Calibri" panose="020F0502020204030204" pitchFamily="34" charset="0"/>
                <a:ea typeface="Calibri" panose="020F0502020204030204" pitchFamily="34" charset="0"/>
              </a:rPr>
              <a:t> </a:t>
            </a:r>
            <a:r>
              <a:rPr lang="de-CH" sz="1600" kern="100" dirty="0" err="1">
                <a:solidFill>
                  <a:srgbClr val="353744"/>
                </a:solidFill>
                <a:effectLst/>
                <a:latin typeface="Calibri" panose="020F0502020204030204" pitchFamily="34" charset="0"/>
                <a:ea typeface="Calibri" panose="020F0502020204030204" pitchFamily="34" charset="0"/>
              </a:rPr>
              <a:t>bottlenecks</a:t>
            </a:r>
            <a:r>
              <a:rPr lang="de-CH" sz="1600" kern="100" dirty="0">
                <a:solidFill>
                  <a:srgbClr val="353744"/>
                </a:solidFill>
                <a:effectLst/>
                <a:latin typeface="Calibri" panose="020F0502020204030204" pitchFamily="34" charset="0"/>
                <a:ea typeface="Calibri" panose="020F0502020204030204" pitchFamily="34" charset="0"/>
              </a:rPr>
              <a:t> and </a:t>
            </a:r>
            <a:r>
              <a:rPr lang="de-CH" sz="1600" kern="100" dirty="0" err="1">
                <a:solidFill>
                  <a:srgbClr val="353744"/>
                </a:solidFill>
                <a:effectLst/>
                <a:latin typeface="Calibri" panose="020F0502020204030204" pitchFamily="34" charset="0"/>
                <a:ea typeface="Calibri" panose="020F0502020204030204" pitchFamily="34" charset="0"/>
              </a:rPr>
              <a:t>improve</a:t>
            </a:r>
            <a:r>
              <a:rPr lang="de-CH" sz="1600" kern="100" dirty="0">
                <a:solidFill>
                  <a:srgbClr val="353744"/>
                </a:solidFill>
                <a:effectLst/>
                <a:latin typeface="Calibri" panose="020F0502020204030204" pitchFamily="34" charset="0"/>
                <a:ea typeface="Calibri" panose="020F0502020204030204" pitchFamily="34" charset="0"/>
              </a:rPr>
              <a:t> </a:t>
            </a:r>
            <a:r>
              <a:rPr lang="de-CH" sz="1600" kern="100" dirty="0" err="1">
                <a:solidFill>
                  <a:srgbClr val="353744"/>
                </a:solidFill>
                <a:effectLst/>
                <a:latin typeface="Calibri" panose="020F0502020204030204" pitchFamily="34" charset="0"/>
                <a:ea typeface="Calibri" panose="020F0502020204030204" pitchFamily="34" charset="0"/>
              </a:rPr>
              <a:t>throughput</a:t>
            </a:r>
            <a:r>
              <a:rPr lang="de-CH" sz="1600" kern="100" dirty="0">
                <a:solidFill>
                  <a:srgbClr val="353744"/>
                </a:solidFill>
                <a:effectLst/>
                <a:latin typeface="Calibri" panose="020F0502020204030204" pitchFamily="34" charset="0"/>
                <a:ea typeface="Calibri" panose="020F0502020204030204" pitchFamily="34" charset="0"/>
              </a:rPr>
              <a:t>.</a:t>
            </a:r>
            <a:endParaRPr lang="en-CH" sz="1600" kern="100" dirty="0">
              <a:solidFill>
                <a:srgbClr val="353744"/>
              </a:solidFill>
              <a:effectLst/>
              <a:latin typeface="Calibri" panose="020F0502020204030204" pitchFamily="34" charset="0"/>
              <a:ea typeface="Calibri" panose="020F0502020204030204" pitchFamily="34" charset="0"/>
            </a:endParaRPr>
          </a:p>
          <a:p>
            <a:pPr marR="19685" lvl="0">
              <a:lnSpc>
                <a:spcPct val="107000"/>
              </a:lnSpc>
              <a:spcAft>
                <a:spcPts val="975"/>
              </a:spcAft>
              <a:buSzPts val="1000"/>
              <a:tabLst>
                <a:tab pos="457200" algn="l"/>
              </a:tabLst>
            </a:pPr>
            <a:r>
              <a:rPr lang="en-US" sz="1600" b="1" kern="100" dirty="0">
                <a:solidFill>
                  <a:srgbClr val="353744"/>
                </a:solidFill>
                <a:effectLst/>
                <a:latin typeface="Calibri" panose="020F0502020204030204" pitchFamily="34" charset="0"/>
                <a:ea typeface="Calibri" panose="020F0502020204030204" pitchFamily="34" charset="0"/>
              </a:rPr>
              <a:t>Real-Time Monitoring</a:t>
            </a:r>
            <a:r>
              <a:rPr lang="en-US" sz="1600" kern="100" dirty="0">
                <a:solidFill>
                  <a:srgbClr val="353744"/>
                </a:solidFill>
                <a:effectLst/>
                <a:latin typeface="Calibri" panose="020F0502020204030204" pitchFamily="34" charset="0"/>
                <a:ea typeface="Calibri" panose="020F0502020204030204" pitchFamily="34" charset="0"/>
              </a:rPr>
              <a:t>: Introduce real-time monitoring to detect and address chute congestion before it affects overall performance.</a:t>
            </a:r>
            <a:endParaRPr lang="en-CH" sz="1600" kern="100" dirty="0">
              <a:solidFill>
                <a:srgbClr val="353744"/>
              </a:solidFill>
              <a:effectLst/>
              <a:latin typeface="Calibri" panose="020F0502020204030204" pitchFamily="34" charset="0"/>
              <a:ea typeface="Calibri" panose="020F0502020204030204" pitchFamily="34" charset="0"/>
            </a:endParaRPr>
          </a:p>
          <a:p>
            <a:pPr marR="19685" lvl="0">
              <a:lnSpc>
                <a:spcPct val="107000"/>
              </a:lnSpc>
              <a:spcAft>
                <a:spcPts val="975"/>
              </a:spcAft>
              <a:buSzPts val="1000"/>
              <a:tabLst>
                <a:tab pos="457200" algn="l"/>
              </a:tabLst>
            </a:pPr>
            <a:r>
              <a:rPr lang="en-US" sz="1600" b="1" kern="100" dirty="0">
                <a:solidFill>
                  <a:srgbClr val="353744"/>
                </a:solidFill>
                <a:effectLst/>
                <a:latin typeface="Calibri" panose="020F0502020204030204" pitchFamily="34" charset="0"/>
                <a:ea typeface="Calibri" panose="020F0502020204030204" pitchFamily="34" charset="0"/>
              </a:rPr>
              <a:t>Further Data Collection</a:t>
            </a:r>
            <a:r>
              <a:rPr lang="en-US" sz="1600" kern="100" dirty="0">
                <a:solidFill>
                  <a:srgbClr val="353744"/>
                </a:solidFill>
                <a:effectLst/>
                <a:latin typeface="Calibri" panose="020F0502020204030204" pitchFamily="34" charset="0"/>
                <a:ea typeface="Calibri" panose="020F0502020204030204" pitchFamily="34" charset="0"/>
              </a:rPr>
              <a:t>: Collect additional data on shipment characteristics and operational factors to refine the performance models and improve accuracy.</a:t>
            </a:r>
            <a:endParaRPr lang="en-CH" sz="1600" kern="100" dirty="0">
              <a:solidFill>
                <a:srgbClr val="353744"/>
              </a:solidFill>
              <a:effectLst/>
              <a:latin typeface="Calibri" panose="020F0502020204030204" pitchFamily="34" charset="0"/>
              <a:ea typeface="Calibri" panose="020F0502020204030204" pitchFamily="34" charset="0"/>
            </a:endParaRPr>
          </a:p>
          <a:p>
            <a:pPr marR="19685" lvl="1">
              <a:lnSpc>
                <a:spcPct val="107000"/>
              </a:lnSpc>
              <a:spcAft>
                <a:spcPts val="975"/>
              </a:spcAft>
            </a:pPr>
            <a:r>
              <a:rPr lang="de-CH" sz="1600" b="1" kern="100" dirty="0">
                <a:solidFill>
                  <a:srgbClr val="353744"/>
                </a:solidFill>
                <a:effectLst/>
                <a:latin typeface="Calibri" panose="020F0502020204030204" pitchFamily="34" charset="0"/>
                <a:ea typeface="Calibri" panose="020F0502020204030204" pitchFamily="34" charset="0"/>
              </a:rPr>
              <a:t>Next </a:t>
            </a:r>
            <a:r>
              <a:rPr lang="de-CH" sz="1600" b="1" kern="100" dirty="0" err="1">
                <a:solidFill>
                  <a:srgbClr val="353744"/>
                </a:solidFill>
                <a:effectLst/>
                <a:latin typeface="Calibri" panose="020F0502020204030204" pitchFamily="34" charset="0"/>
                <a:ea typeface="Calibri" panose="020F0502020204030204" pitchFamily="34" charset="0"/>
              </a:rPr>
              <a:t>Steps</a:t>
            </a:r>
            <a:endParaRPr lang="en-CH" sz="1600" kern="100" dirty="0">
              <a:solidFill>
                <a:srgbClr val="353744"/>
              </a:solidFill>
              <a:effectLst/>
              <a:latin typeface="Calibri" panose="020F0502020204030204" pitchFamily="34" charset="0"/>
              <a:ea typeface="Calibri" panose="020F0502020204030204" pitchFamily="34" charset="0"/>
            </a:endParaRPr>
          </a:p>
          <a:p>
            <a:pPr marR="19685" lvl="0">
              <a:lnSpc>
                <a:spcPct val="107000"/>
              </a:lnSpc>
              <a:spcAft>
                <a:spcPts val="975"/>
              </a:spcAft>
              <a:buSzPts val="1000"/>
              <a:tabLst>
                <a:tab pos="457200" algn="l"/>
              </a:tabLst>
            </a:pPr>
            <a:r>
              <a:rPr lang="en-US" sz="1600" kern="100" dirty="0">
                <a:solidFill>
                  <a:srgbClr val="353744"/>
                </a:solidFill>
                <a:effectLst/>
                <a:latin typeface="Calibri" panose="020F0502020204030204" pitchFamily="34" charset="0"/>
                <a:ea typeface="Calibri" panose="020F0502020204030204" pitchFamily="34" charset="0"/>
              </a:rPr>
              <a:t>Continue refining the performance models with updated data and explore additional machine learning techniques to predict sorting center performance under different conditions.</a:t>
            </a:r>
            <a:endParaRPr lang="en-CH" sz="1600" kern="100" dirty="0">
              <a:solidFill>
                <a:srgbClr val="353744"/>
              </a:solidFill>
              <a:effectLst/>
              <a:latin typeface="Calibri" panose="020F0502020204030204" pitchFamily="34" charset="0"/>
              <a:ea typeface="Calibri" panose="020F0502020204030204" pitchFamily="34" charset="0"/>
            </a:endParaRPr>
          </a:p>
          <a:p>
            <a:pPr marR="19685" lvl="0">
              <a:lnSpc>
                <a:spcPct val="107000"/>
              </a:lnSpc>
              <a:spcAft>
                <a:spcPts val="975"/>
              </a:spcAft>
              <a:buSzPts val="1000"/>
              <a:tabLst>
                <a:tab pos="457200" algn="l"/>
              </a:tabLst>
            </a:pPr>
            <a:r>
              <a:rPr lang="en-US" sz="1600" kern="100" dirty="0">
                <a:solidFill>
                  <a:srgbClr val="353744"/>
                </a:solidFill>
                <a:effectLst/>
                <a:latin typeface="Calibri" panose="020F0502020204030204" pitchFamily="34" charset="0"/>
                <a:ea typeface="Calibri" panose="020F0502020204030204" pitchFamily="34" charset="0"/>
              </a:rPr>
              <a:t>Implement operational changes based on the findings and monitor their impact on sorting efficiency.</a:t>
            </a:r>
            <a:endParaRPr lang="en-CH" sz="1600" kern="100" dirty="0">
              <a:solidFill>
                <a:srgbClr val="353744"/>
              </a:solidFill>
              <a:effectLst/>
              <a:latin typeface="Calibri" panose="020F0502020204030204" pitchFamily="34" charset="0"/>
              <a:ea typeface="Calibri" panose="020F0502020204030204" pitchFamily="34" charset="0"/>
            </a:endParaRPr>
          </a:p>
          <a:p>
            <a:endParaRPr lang="en-GB" dirty="0"/>
          </a:p>
        </p:txBody>
      </p:sp>
    </p:spTree>
    <p:extLst>
      <p:ext uri="{BB962C8B-B14F-4D97-AF65-F5344CB8AC3E}">
        <p14:creationId xmlns:p14="http://schemas.microsoft.com/office/powerpoint/2010/main" val="2988860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C3120D6-D98A-B00F-BDD9-0AC5BF8DF7DA}"/>
              </a:ext>
            </a:extLst>
          </p:cNvPr>
          <p:cNvSpPr txBox="1">
            <a:spLocks/>
          </p:cNvSpPr>
          <p:nvPr/>
        </p:nvSpPr>
        <p:spPr>
          <a:xfrm>
            <a:off x="0" y="0"/>
            <a:ext cx="12192000" cy="749738"/>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3200" b="1" dirty="0">
                <a:latin typeface="Helvetica Neue" panose="02000503000000020004" pitchFamily="2" charset="0"/>
              </a:rPr>
              <a:t>Objective</a:t>
            </a:r>
            <a:endParaRPr lang="en-GB" sz="3200" b="1" dirty="0"/>
          </a:p>
        </p:txBody>
      </p:sp>
      <p:sp>
        <p:nvSpPr>
          <p:cNvPr id="10" name="Title 1">
            <a:extLst>
              <a:ext uri="{FF2B5EF4-FFF2-40B4-BE49-F238E27FC236}">
                <a16:creationId xmlns:a16="http://schemas.microsoft.com/office/drawing/2014/main" id="{C87F4A5D-D1D4-F555-64D2-65B520445D66}"/>
              </a:ext>
            </a:extLst>
          </p:cNvPr>
          <p:cNvSpPr txBox="1">
            <a:spLocks/>
          </p:cNvSpPr>
          <p:nvPr/>
        </p:nvSpPr>
        <p:spPr>
          <a:xfrm>
            <a:off x="452673" y="983671"/>
            <a:ext cx="11203299" cy="542331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US" sz="1800" kern="100" dirty="0">
              <a:solidFill>
                <a:srgbClr val="353744"/>
              </a:solidFill>
              <a:effectLst/>
              <a:latin typeface="Calibri" panose="020F0502020204030204" pitchFamily="34" charset="0"/>
              <a:ea typeface="Calibri" panose="020F0502020204030204" pitchFamily="34" charset="0"/>
            </a:endParaRPr>
          </a:p>
          <a:p>
            <a:pPr algn="l"/>
            <a:r>
              <a:rPr lang="en-US" sz="1800" kern="100" dirty="0">
                <a:solidFill>
                  <a:srgbClr val="353744"/>
                </a:solidFill>
                <a:effectLst/>
                <a:latin typeface="Calibri" panose="020F0502020204030204" pitchFamily="34" charset="0"/>
                <a:ea typeface="Calibri" panose="020F0502020204030204" pitchFamily="34" charset="0"/>
              </a:rPr>
              <a:t>The goal of this project is to analyze the postal sorting center's performance by identifying the most influential factors contributing to sorting issues, including shipment attributes (e.g., dimensions, weight, coding stations, and timestamps) as well as chute congestion which we believe have a major impact on overall performance of the center and finally using a model to determine whether overburdened chutes or certain features create bottlenecks that reduce overall system efficiency.</a:t>
            </a:r>
          </a:p>
          <a:p>
            <a:pPr algn="l"/>
            <a:endParaRPr lang="en-US" sz="1800" kern="100" dirty="0">
              <a:solidFill>
                <a:srgbClr val="353744"/>
              </a:solidFill>
              <a:latin typeface="Calibri" panose="020F0502020204030204" pitchFamily="34" charset="0"/>
              <a:ea typeface="Calibri" panose="020F0502020204030204" pitchFamily="34" charset="0"/>
            </a:endParaRPr>
          </a:p>
          <a:p>
            <a:pPr algn="l"/>
            <a:endParaRPr lang="en-CH" sz="1800" kern="100" dirty="0">
              <a:solidFill>
                <a:srgbClr val="353744"/>
              </a:solidFill>
              <a:effectLst/>
              <a:latin typeface="Calibri" panose="020F0502020204030204" pitchFamily="34" charset="0"/>
              <a:ea typeface="Calibri" panose="020F0502020204030204" pitchFamily="34" charset="0"/>
            </a:endParaRPr>
          </a:p>
          <a:p>
            <a:pPr marL="742950" marR="19685" lvl="1" indent="-285750" algn="just">
              <a:lnSpc>
                <a:spcPct val="115000"/>
              </a:lnSpc>
              <a:buFont typeface="+mj-lt"/>
              <a:buAutoNum type="arabicPeriod"/>
            </a:pPr>
            <a:r>
              <a:rPr lang="en-US" sz="1800" b="1" kern="100" dirty="0">
                <a:solidFill>
                  <a:srgbClr val="353744"/>
                </a:solidFill>
                <a:effectLst/>
                <a:latin typeface="Calibri" panose="020F0502020204030204" pitchFamily="34" charset="0"/>
                <a:ea typeface="Calibri" panose="020F0502020204030204" pitchFamily="34" charset="0"/>
              </a:rPr>
              <a:t>Determine Feature Importance</a:t>
            </a:r>
            <a:r>
              <a:rPr lang="en-US" sz="1800" kern="100" dirty="0">
                <a:solidFill>
                  <a:srgbClr val="353744"/>
                </a:solidFill>
                <a:effectLst/>
                <a:latin typeface="Calibri" panose="020F0502020204030204" pitchFamily="34" charset="0"/>
                <a:ea typeface="Calibri" panose="020F0502020204030204" pitchFamily="34" charset="0"/>
              </a:rPr>
              <a:t>: Rank the shipment features by their importance and identify which shipment attributes (e.g., dimensions, weight, coding station) are most influential in causing sorting issues at postal centers. As well Correlation between the features and the impact on performance </a:t>
            </a:r>
            <a:endParaRPr lang="en-CH" sz="1800" kern="100" dirty="0">
              <a:solidFill>
                <a:srgbClr val="353744"/>
              </a:solidFill>
              <a:effectLst/>
              <a:latin typeface="Calibri" panose="020F0502020204030204" pitchFamily="34" charset="0"/>
              <a:ea typeface="Calibri" panose="020F0502020204030204" pitchFamily="34" charset="0"/>
            </a:endParaRPr>
          </a:p>
          <a:p>
            <a:pPr marL="742950" marR="19685" lvl="1" indent="-285750" algn="just">
              <a:lnSpc>
                <a:spcPct val="115000"/>
              </a:lnSpc>
              <a:buFont typeface="+mj-lt"/>
              <a:buAutoNum type="arabicPeriod"/>
            </a:pPr>
            <a:r>
              <a:rPr lang="en-US" sz="1800" b="1" kern="100" dirty="0">
                <a:solidFill>
                  <a:srgbClr val="353744"/>
                </a:solidFill>
                <a:effectLst/>
                <a:latin typeface="Calibri" panose="020F0502020204030204" pitchFamily="34" charset="0"/>
                <a:ea typeface="Calibri" panose="020F0502020204030204" pitchFamily="34" charset="0"/>
              </a:rPr>
              <a:t>Determine chute congestion</a:t>
            </a:r>
            <a:r>
              <a:rPr lang="en-US" sz="1800" kern="100" dirty="0">
                <a:solidFill>
                  <a:srgbClr val="353744"/>
                </a:solidFill>
                <a:effectLst/>
                <a:latin typeface="Calibri" panose="020F0502020204030204" pitchFamily="34" charset="0"/>
                <a:ea typeface="Calibri" panose="020F0502020204030204" pitchFamily="34" charset="0"/>
              </a:rPr>
              <a:t> </a:t>
            </a:r>
            <a:r>
              <a:rPr lang="en-US" sz="1800" b="1" kern="100" dirty="0">
                <a:solidFill>
                  <a:srgbClr val="353744"/>
                </a:solidFill>
                <a:effectLst/>
                <a:latin typeface="Calibri" panose="020F0502020204030204" pitchFamily="34" charset="0"/>
                <a:ea typeface="Calibri" panose="020F0502020204030204" pitchFamily="34" charset="0"/>
              </a:rPr>
              <a:t>impact:</a:t>
            </a:r>
            <a:r>
              <a:rPr lang="en-US" sz="1800" kern="100" dirty="0">
                <a:solidFill>
                  <a:srgbClr val="353744"/>
                </a:solidFill>
                <a:effectLst/>
                <a:latin typeface="Calibri" panose="020F0502020204030204" pitchFamily="34" charset="0"/>
                <a:ea typeface="Calibri" panose="020F0502020204030204" pitchFamily="34" charset="0"/>
              </a:rPr>
              <a:t> Determine whether chutes are handling disproportionately large volumes of packages can create bottlenecks that reduce overall system efficiency</a:t>
            </a:r>
            <a:endParaRPr lang="en-CH" sz="1800" kern="100" dirty="0">
              <a:solidFill>
                <a:srgbClr val="353744"/>
              </a:solidFill>
              <a:effectLst/>
              <a:latin typeface="Calibri" panose="020F0502020204030204" pitchFamily="34" charset="0"/>
              <a:ea typeface="Calibri" panose="020F0502020204030204" pitchFamily="34" charset="0"/>
            </a:endParaRPr>
          </a:p>
          <a:p>
            <a:pPr marL="742950" marR="28575" lvl="1" indent="-285750" algn="just">
              <a:lnSpc>
                <a:spcPct val="115000"/>
              </a:lnSpc>
              <a:spcAft>
                <a:spcPts val="835"/>
              </a:spcAft>
              <a:buFont typeface="+mj-lt"/>
              <a:buAutoNum type="arabicPeriod"/>
            </a:pPr>
            <a:r>
              <a:rPr lang="en-US" sz="1800" b="1" kern="100" dirty="0">
                <a:solidFill>
                  <a:srgbClr val="353744"/>
                </a:solidFill>
                <a:effectLst/>
                <a:latin typeface="Calibri" panose="020F0502020204030204" pitchFamily="34" charset="0"/>
                <a:ea typeface="Calibri" panose="020F0502020204030204" pitchFamily="34" charset="0"/>
              </a:rPr>
              <a:t>Predict Sorting Performance and Issues</a:t>
            </a:r>
            <a:r>
              <a:rPr lang="en-US" sz="1800" kern="100" dirty="0">
                <a:solidFill>
                  <a:srgbClr val="353744"/>
                </a:solidFill>
                <a:effectLst/>
                <a:latin typeface="Calibri" panose="020F0502020204030204" pitchFamily="34" charset="0"/>
                <a:ea typeface="Calibri" panose="020F0502020204030204" pitchFamily="34" charset="0"/>
              </a:rPr>
              <a:t>: Develop a predictive model capable of forecasting sorting issues based on historical shipment data.</a:t>
            </a:r>
            <a:endParaRPr lang="en-CH" sz="1800" kern="100" dirty="0">
              <a:solidFill>
                <a:srgbClr val="353744"/>
              </a:solidFill>
              <a:effectLst/>
              <a:latin typeface="Calibri" panose="020F0502020204030204" pitchFamily="34" charset="0"/>
              <a:ea typeface="Calibri" panose="020F0502020204030204" pitchFamily="34" charset="0"/>
            </a:endParaRPr>
          </a:p>
          <a:p>
            <a:pPr marL="742950" marR="28575" lvl="1" indent="-285750" algn="just">
              <a:lnSpc>
                <a:spcPct val="115000"/>
              </a:lnSpc>
              <a:spcAft>
                <a:spcPts val="835"/>
              </a:spcAft>
              <a:buFont typeface="+mj-lt"/>
              <a:buAutoNum type="arabicPeriod"/>
            </a:pPr>
            <a:r>
              <a:rPr lang="en-US" sz="1800" b="1" kern="100" dirty="0">
                <a:solidFill>
                  <a:srgbClr val="353744"/>
                </a:solidFill>
                <a:effectLst/>
                <a:latin typeface="Calibri" panose="020F0502020204030204" pitchFamily="34" charset="0"/>
                <a:ea typeface="Calibri" panose="020F0502020204030204" pitchFamily="34" charset="0"/>
              </a:rPr>
              <a:t>Generate Actionable Insights</a:t>
            </a:r>
            <a:r>
              <a:rPr lang="en-US" sz="1800" kern="100" dirty="0">
                <a:solidFill>
                  <a:srgbClr val="353744"/>
                </a:solidFill>
                <a:effectLst/>
                <a:latin typeface="Calibri" panose="020F0502020204030204" pitchFamily="34" charset="0"/>
                <a:ea typeface="Calibri" panose="020F0502020204030204" pitchFamily="34" charset="0"/>
              </a:rPr>
              <a:t>: Provide data-driven recommendations for improving chute utilization and enhance overall performance</a:t>
            </a:r>
            <a:endParaRPr lang="en-CH" sz="1800" kern="100" dirty="0">
              <a:solidFill>
                <a:srgbClr val="353744"/>
              </a:solidFill>
              <a:effectLst/>
              <a:latin typeface="Calibri" panose="020F0502020204030204" pitchFamily="34" charset="0"/>
              <a:ea typeface="Calibri" panose="020F0502020204030204" pitchFamily="34" charset="0"/>
            </a:endParaRPr>
          </a:p>
        </p:txBody>
      </p:sp>
      <p:sp>
        <p:nvSpPr>
          <p:cNvPr id="2" name="Rectangle 4">
            <a:extLst>
              <a:ext uri="{FF2B5EF4-FFF2-40B4-BE49-F238E27FC236}">
                <a16:creationId xmlns:a16="http://schemas.microsoft.com/office/drawing/2014/main" id="{87339EC9-F36E-A1C7-8715-D39200EF470F}"/>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H"/>
          </a:p>
        </p:txBody>
      </p:sp>
      <p:grpSp>
        <p:nvGrpSpPr>
          <p:cNvPr id="3" name="Group 2">
            <a:extLst>
              <a:ext uri="{FF2B5EF4-FFF2-40B4-BE49-F238E27FC236}">
                <a16:creationId xmlns:a16="http://schemas.microsoft.com/office/drawing/2014/main" id="{BB472B39-FED5-7FB4-131A-ECDE5EC7C6A9}"/>
              </a:ext>
            </a:extLst>
          </p:cNvPr>
          <p:cNvGrpSpPr/>
          <p:nvPr/>
        </p:nvGrpSpPr>
        <p:grpSpPr>
          <a:xfrm>
            <a:off x="69850" y="35560"/>
            <a:ext cx="8717280" cy="733425"/>
            <a:chOff x="0" y="0"/>
            <a:chExt cx="8717642" cy="733897"/>
          </a:xfrm>
        </p:grpSpPr>
        <p:pic>
          <p:nvPicPr>
            <p:cNvPr id="5" name="Picture 4">
              <a:extLst>
                <a:ext uri="{FF2B5EF4-FFF2-40B4-BE49-F238E27FC236}">
                  <a16:creationId xmlns:a16="http://schemas.microsoft.com/office/drawing/2014/main" id="{80887591-2BDB-EA0C-41D5-E072B9D32DB2}"/>
                </a:ext>
              </a:extLst>
            </p:cNvPr>
            <p:cNvPicPr>
              <a:picLocks noChangeAspect="1"/>
            </p:cNvPicPr>
            <p:nvPr/>
          </p:nvPicPr>
          <p:blipFill>
            <a:blip r:embed="rId2"/>
            <a:stretch>
              <a:fillRect/>
            </a:stretch>
          </p:blipFill>
          <p:spPr>
            <a:xfrm>
              <a:off x="0" y="193899"/>
              <a:ext cx="861300" cy="539998"/>
            </a:xfrm>
            <a:prstGeom prst="rect">
              <a:avLst/>
            </a:prstGeom>
            <a:noFill/>
            <a:ln>
              <a:noFill/>
              <a:prstDash/>
            </a:ln>
          </p:spPr>
        </p:pic>
        <p:sp>
          <p:nvSpPr>
            <p:cNvPr id="7" name="Shape 3034">
              <a:extLst>
                <a:ext uri="{FF2B5EF4-FFF2-40B4-BE49-F238E27FC236}">
                  <a16:creationId xmlns:a16="http://schemas.microsoft.com/office/drawing/2014/main" id="{C25E9ECB-718D-4BA0-5E65-0D467917FE62}"/>
                </a:ext>
              </a:extLst>
            </p:cNvPr>
            <p:cNvSpPr/>
            <p:nvPr/>
          </p:nvSpPr>
          <p:spPr>
            <a:xfrm>
              <a:off x="790389" y="0"/>
              <a:ext cx="7927253" cy="0"/>
            </a:xfrm>
            <a:custGeom>
              <a:avLst/>
              <a:gdLst>
                <a:gd name="f0" fmla="val w"/>
                <a:gd name="f1" fmla="val h"/>
                <a:gd name="f2" fmla="val 0"/>
                <a:gd name="f3" fmla="val 7926929"/>
                <a:gd name="f4" fmla="*/ f0 1 7926929"/>
                <a:gd name="f5" fmla="*/ f1 1 0"/>
                <a:gd name="f6" fmla="val f2"/>
                <a:gd name="f7" fmla="val f3"/>
                <a:gd name="f8" fmla="+- f6 0 f6"/>
                <a:gd name="f9" fmla="+- f7 0 f6"/>
                <a:gd name="f10" fmla="*/ f9 1 7926929"/>
                <a:gd name="f11" fmla="*/ f8 1 0"/>
                <a:gd name="f12" fmla="*/ 0 1 f10"/>
                <a:gd name="f13" fmla="*/ 7926929 1 f10"/>
                <a:gd name="f14" fmla="*/ 0 1 f11"/>
                <a:gd name="f15" fmla="*/ f12 f4 1"/>
                <a:gd name="f16" fmla="*/ f13 f4 1"/>
                <a:gd name="f17" fmla="*/ f14 f5 1"/>
              </a:gdLst>
              <a:ahLst/>
              <a:cxnLst>
                <a:cxn ang="3cd4">
                  <a:pos x="hc" y="t"/>
                </a:cxn>
                <a:cxn ang="0">
                  <a:pos x="r" y="vc"/>
                </a:cxn>
                <a:cxn ang="cd4">
                  <a:pos x="hc" y="b"/>
                </a:cxn>
                <a:cxn ang="cd2">
                  <a:pos x="l" y="vc"/>
                </a:cxn>
              </a:cxnLst>
              <a:rect l="f15" t="f17" r="f16" b="f17"/>
              <a:pathLst>
                <a:path w="7926929">
                  <a:moveTo>
                    <a:pt x="f2" y="f2"/>
                  </a:moveTo>
                  <a:lnTo>
                    <a:pt x="f3" y="f2"/>
                  </a:lnTo>
                </a:path>
              </a:pathLst>
            </a:custGeom>
            <a:noFill/>
            <a:ln w="95253" cap="flat">
              <a:solidFill>
                <a:srgbClr val="E4003C"/>
              </a:solidFill>
              <a:prstDash val="solid"/>
              <a:miter/>
            </a:ln>
          </p:spPr>
          <p:txBody>
            <a:bodyPr lIns="0" tIns="0" rIns="0" bIns="0"/>
            <a:lstStyle/>
            <a:p>
              <a:endParaRPr lang="en-CH"/>
            </a:p>
          </p:txBody>
        </p:sp>
      </p:grpSp>
      <p:sp>
        <p:nvSpPr>
          <p:cNvPr id="8" name="Rectangle 5">
            <a:extLst>
              <a:ext uri="{FF2B5EF4-FFF2-40B4-BE49-F238E27FC236}">
                <a16:creationId xmlns:a16="http://schemas.microsoft.com/office/drawing/2014/main" id="{357E30E7-836C-8789-4672-1F12EEBF4857}"/>
              </a:ext>
            </a:extLst>
          </p:cNvPr>
          <p:cNvSpPr>
            <a:spLocks noChangeArrowheads="1"/>
          </p:cNvSpPr>
          <p:nvPr/>
        </p:nvSpPr>
        <p:spPr bwMode="auto">
          <a:xfrm>
            <a:off x="-244475"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H"/>
          </a:p>
        </p:txBody>
      </p:sp>
    </p:spTree>
    <p:extLst>
      <p:ext uri="{BB962C8B-B14F-4D97-AF65-F5344CB8AC3E}">
        <p14:creationId xmlns:p14="http://schemas.microsoft.com/office/powerpoint/2010/main" val="17250238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C3120D6-D98A-B00F-BDD9-0AC5BF8DF7DA}"/>
              </a:ext>
            </a:extLst>
          </p:cNvPr>
          <p:cNvSpPr txBox="1">
            <a:spLocks/>
          </p:cNvSpPr>
          <p:nvPr/>
        </p:nvSpPr>
        <p:spPr>
          <a:xfrm>
            <a:off x="0" y="0"/>
            <a:ext cx="12192000" cy="749738"/>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3200" b="1" dirty="0">
                <a:latin typeface="Helvetica Neue" panose="02000503000000020004" pitchFamily="2" charset="0"/>
              </a:rPr>
              <a:t>Sorting Process </a:t>
            </a:r>
            <a:endParaRPr lang="en-GB" sz="3200" b="1" dirty="0"/>
          </a:p>
        </p:txBody>
      </p:sp>
      <p:sp>
        <p:nvSpPr>
          <p:cNvPr id="10" name="Title 1">
            <a:extLst>
              <a:ext uri="{FF2B5EF4-FFF2-40B4-BE49-F238E27FC236}">
                <a16:creationId xmlns:a16="http://schemas.microsoft.com/office/drawing/2014/main" id="{C87F4A5D-D1D4-F555-64D2-65B520445D66}"/>
              </a:ext>
            </a:extLst>
          </p:cNvPr>
          <p:cNvSpPr txBox="1">
            <a:spLocks/>
          </p:cNvSpPr>
          <p:nvPr/>
        </p:nvSpPr>
        <p:spPr>
          <a:xfrm>
            <a:off x="452673" y="2507681"/>
            <a:ext cx="11203299" cy="418407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6350" marR="19685" indent="-6350" algn="l">
              <a:lnSpc>
                <a:spcPct val="129000"/>
              </a:lnSpc>
              <a:spcAft>
                <a:spcPts val="1060"/>
              </a:spcAft>
            </a:pPr>
            <a:r>
              <a:rPr lang="en-US" sz="1800" kern="100" dirty="0">
                <a:solidFill>
                  <a:srgbClr val="353744"/>
                </a:solidFill>
                <a:effectLst/>
                <a:latin typeface="Calibri" panose="020F0502020204030204" pitchFamily="34" charset="0"/>
                <a:ea typeface="Calibri" panose="020F0502020204030204" pitchFamily="34" charset="0"/>
              </a:rPr>
              <a:t>A: Shipments </a:t>
            </a:r>
            <a:r>
              <a:rPr lang="en-US" sz="1800" b="1" kern="100" dirty="0">
                <a:solidFill>
                  <a:srgbClr val="353744"/>
                </a:solidFill>
                <a:effectLst/>
                <a:latin typeface="Calibri" panose="020F0502020204030204" pitchFamily="34" charset="0"/>
                <a:ea typeface="Calibri" panose="020F0502020204030204" pitchFamily="34" charset="0"/>
              </a:rPr>
              <a:t>arrive</a:t>
            </a:r>
            <a:r>
              <a:rPr lang="en-US" sz="1800" kern="100" dirty="0">
                <a:solidFill>
                  <a:srgbClr val="353744"/>
                </a:solidFill>
                <a:effectLst/>
                <a:latin typeface="Calibri" panose="020F0502020204030204" pitchFamily="34" charset="0"/>
                <a:ea typeface="Calibri" panose="020F0502020204030204" pitchFamily="34" charset="0"/>
              </a:rPr>
              <a:t> and are delivered to the sorting center, using designated units </a:t>
            </a:r>
            <a:endParaRPr lang="en-CH" sz="1800" kern="100" dirty="0">
              <a:solidFill>
                <a:srgbClr val="353744"/>
              </a:solidFill>
              <a:effectLst/>
              <a:latin typeface="Calibri" panose="020F0502020204030204" pitchFamily="34" charset="0"/>
              <a:ea typeface="Calibri" panose="020F0502020204030204" pitchFamily="34" charset="0"/>
            </a:endParaRPr>
          </a:p>
          <a:p>
            <a:pPr marL="6350" marR="19685" indent="-6350" algn="l">
              <a:lnSpc>
                <a:spcPct val="129000"/>
              </a:lnSpc>
              <a:spcAft>
                <a:spcPts val="1060"/>
              </a:spcAft>
            </a:pPr>
            <a:r>
              <a:rPr lang="en-US" sz="1800" kern="100" dirty="0">
                <a:solidFill>
                  <a:srgbClr val="353744"/>
                </a:solidFill>
                <a:effectLst/>
                <a:latin typeface="Calibri" panose="020F0502020204030204" pitchFamily="34" charset="0"/>
                <a:ea typeface="Calibri" panose="020F0502020204030204" pitchFamily="34" charset="0"/>
              </a:rPr>
              <a:t>B: Shipments are </a:t>
            </a:r>
            <a:r>
              <a:rPr lang="en-US" sz="1800" b="1" kern="100" dirty="0">
                <a:solidFill>
                  <a:srgbClr val="353744"/>
                </a:solidFill>
                <a:effectLst/>
                <a:latin typeface="Calibri" panose="020F0502020204030204" pitchFamily="34" charset="0"/>
                <a:ea typeface="Calibri" panose="020F0502020204030204" pitchFamily="34" charset="0"/>
              </a:rPr>
              <a:t>scanned and transferred</a:t>
            </a:r>
            <a:r>
              <a:rPr lang="en-US" sz="1800" kern="100" dirty="0">
                <a:solidFill>
                  <a:srgbClr val="353744"/>
                </a:solidFill>
                <a:effectLst/>
                <a:latin typeface="Calibri" panose="020F0502020204030204" pitchFamily="34" charset="0"/>
                <a:ea typeface="Calibri" panose="020F0502020204030204" pitchFamily="34" charset="0"/>
              </a:rPr>
              <a:t> to the conveyor belts, where automatic and manual sorting machines determine their route and send them to the appropriate chute based on the destination.  </a:t>
            </a:r>
            <a:endParaRPr lang="en-CH" sz="1800" kern="100" dirty="0">
              <a:solidFill>
                <a:srgbClr val="353744"/>
              </a:solidFill>
              <a:effectLst/>
              <a:latin typeface="Calibri" panose="020F0502020204030204" pitchFamily="34" charset="0"/>
              <a:ea typeface="Calibri" panose="020F0502020204030204" pitchFamily="34" charset="0"/>
            </a:endParaRPr>
          </a:p>
          <a:p>
            <a:pPr marL="6350" marR="19685" indent="-6350" algn="l">
              <a:lnSpc>
                <a:spcPct val="129000"/>
              </a:lnSpc>
              <a:spcAft>
                <a:spcPts val="1060"/>
              </a:spcAft>
            </a:pPr>
            <a:r>
              <a:rPr lang="en-US" sz="1800" kern="100" dirty="0">
                <a:solidFill>
                  <a:srgbClr val="353744"/>
                </a:solidFill>
                <a:effectLst/>
                <a:latin typeface="Calibri" panose="020F0502020204030204" pitchFamily="34" charset="0"/>
                <a:ea typeface="Calibri" panose="020F0502020204030204" pitchFamily="34" charset="0"/>
              </a:rPr>
              <a:t>C: The </a:t>
            </a:r>
            <a:r>
              <a:rPr lang="en-US" sz="1800" b="1" kern="100" dirty="0">
                <a:solidFill>
                  <a:srgbClr val="353744"/>
                </a:solidFill>
                <a:effectLst/>
                <a:latin typeface="Calibri" panose="020F0502020204030204" pitchFamily="34" charset="0"/>
                <a:ea typeface="Calibri" panose="020F0502020204030204" pitchFamily="34" charset="0"/>
              </a:rPr>
              <a:t>chute serves as the output</a:t>
            </a:r>
            <a:r>
              <a:rPr lang="en-US" sz="1800" kern="100" dirty="0">
                <a:solidFill>
                  <a:srgbClr val="353744"/>
                </a:solidFill>
                <a:effectLst/>
                <a:latin typeface="Calibri" panose="020F0502020204030204" pitchFamily="34" charset="0"/>
                <a:ea typeface="Calibri" panose="020F0502020204030204" pitchFamily="34" charset="0"/>
              </a:rPr>
              <a:t> of the sorting machine, directing the parcels to different destinations depending on the ZIP code., one chute can serve several ZIP codes </a:t>
            </a:r>
            <a:endParaRPr lang="en-CH" sz="1800" kern="100" dirty="0">
              <a:solidFill>
                <a:srgbClr val="353744"/>
              </a:solidFill>
              <a:effectLst/>
              <a:latin typeface="Calibri" panose="020F0502020204030204" pitchFamily="34" charset="0"/>
              <a:ea typeface="Calibri" panose="020F0502020204030204" pitchFamily="34" charset="0"/>
            </a:endParaRPr>
          </a:p>
          <a:p>
            <a:pPr marL="6350" marR="19685" indent="-6350" algn="l">
              <a:lnSpc>
                <a:spcPct val="129000"/>
              </a:lnSpc>
              <a:spcAft>
                <a:spcPts val="1060"/>
              </a:spcAft>
            </a:pPr>
            <a:r>
              <a:rPr lang="en-US" sz="1800" kern="100" dirty="0">
                <a:solidFill>
                  <a:srgbClr val="353744"/>
                </a:solidFill>
                <a:effectLst/>
                <a:latin typeface="Calibri" panose="020F0502020204030204" pitchFamily="34" charset="0"/>
                <a:ea typeface="Calibri" panose="020F0502020204030204" pitchFamily="34" charset="0"/>
              </a:rPr>
              <a:t>The center's performance is measured by the number of parcels processed per time frame. Some centers have shown up to a 15% increase in processing efficiency compared to others with similar setups. Further investigation revealed that traffic bottlenecks at certain chutes, which handle significantly higher package volumes, cause an imbalance. This results in a non-normal distribution of packages across the chutes, leading to a noticeable reduction in overall performance.</a:t>
            </a:r>
            <a:endParaRPr lang="en-CH" sz="1800" kern="100" dirty="0">
              <a:solidFill>
                <a:srgbClr val="353744"/>
              </a:solidFill>
              <a:effectLst/>
              <a:latin typeface="Calibri" panose="020F0502020204030204" pitchFamily="34" charset="0"/>
              <a:ea typeface="Calibri" panose="020F0502020204030204" pitchFamily="34" charset="0"/>
            </a:endParaRPr>
          </a:p>
          <a:p>
            <a:pPr marL="6350" marR="19685" indent="-6350" algn="l">
              <a:lnSpc>
                <a:spcPct val="129000"/>
              </a:lnSpc>
              <a:spcAft>
                <a:spcPts val="1060"/>
              </a:spcAft>
            </a:pPr>
            <a:r>
              <a:rPr lang="en-US" sz="1800" kern="100" dirty="0">
                <a:solidFill>
                  <a:srgbClr val="353744"/>
                </a:solidFill>
                <a:effectLst/>
                <a:latin typeface="Calibri" panose="020F0502020204030204" pitchFamily="34" charset="0"/>
                <a:ea typeface="Calibri" panose="020F0502020204030204" pitchFamily="34" charset="0"/>
              </a:rPr>
              <a:t>Our goal is to achieve a balanced, normally distributed flow of packages across all available chutes, which would enhance the sorting rate and improve overall center performance.</a:t>
            </a:r>
            <a:endParaRPr lang="en-CH" sz="1800" kern="100" dirty="0">
              <a:solidFill>
                <a:srgbClr val="353744"/>
              </a:solidFill>
              <a:effectLst/>
              <a:latin typeface="Calibri" panose="020F0502020204030204" pitchFamily="34" charset="0"/>
              <a:ea typeface="Calibri" panose="020F0502020204030204" pitchFamily="34" charset="0"/>
            </a:endParaRPr>
          </a:p>
          <a:p>
            <a:endParaRPr lang="en-GB" sz="2400" dirty="0"/>
          </a:p>
        </p:txBody>
      </p:sp>
      <p:sp>
        <p:nvSpPr>
          <p:cNvPr id="2" name="Rectangle 4">
            <a:extLst>
              <a:ext uri="{FF2B5EF4-FFF2-40B4-BE49-F238E27FC236}">
                <a16:creationId xmlns:a16="http://schemas.microsoft.com/office/drawing/2014/main" id="{87339EC9-F36E-A1C7-8715-D39200EF470F}"/>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H"/>
          </a:p>
        </p:txBody>
      </p:sp>
      <p:grpSp>
        <p:nvGrpSpPr>
          <p:cNvPr id="3" name="Group 2">
            <a:extLst>
              <a:ext uri="{FF2B5EF4-FFF2-40B4-BE49-F238E27FC236}">
                <a16:creationId xmlns:a16="http://schemas.microsoft.com/office/drawing/2014/main" id="{BB472B39-FED5-7FB4-131A-ECDE5EC7C6A9}"/>
              </a:ext>
            </a:extLst>
          </p:cNvPr>
          <p:cNvGrpSpPr/>
          <p:nvPr/>
        </p:nvGrpSpPr>
        <p:grpSpPr>
          <a:xfrm>
            <a:off x="69850" y="35560"/>
            <a:ext cx="8717280" cy="733425"/>
            <a:chOff x="0" y="0"/>
            <a:chExt cx="8717642" cy="733897"/>
          </a:xfrm>
        </p:grpSpPr>
        <p:pic>
          <p:nvPicPr>
            <p:cNvPr id="5" name="Picture 4">
              <a:extLst>
                <a:ext uri="{FF2B5EF4-FFF2-40B4-BE49-F238E27FC236}">
                  <a16:creationId xmlns:a16="http://schemas.microsoft.com/office/drawing/2014/main" id="{80887591-2BDB-EA0C-41D5-E072B9D32DB2}"/>
                </a:ext>
              </a:extLst>
            </p:cNvPr>
            <p:cNvPicPr>
              <a:picLocks noChangeAspect="1"/>
            </p:cNvPicPr>
            <p:nvPr/>
          </p:nvPicPr>
          <p:blipFill>
            <a:blip r:embed="rId2"/>
            <a:stretch>
              <a:fillRect/>
            </a:stretch>
          </p:blipFill>
          <p:spPr>
            <a:xfrm>
              <a:off x="0" y="193899"/>
              <a:ext cx="861300" cy="539998"/>
            </a:xfrm>
            <a:prstGeom prst="rect">
              <a:avLst/>
            </a:prstGeom>
            <a:noFill/>
            <a:ln>
              <a:noFill/>
              <a:prstDash/>
            </a:ln>
          </p:spPr>
        </p:pic>
        <p:sp>
          <p:nvSpPr>
            <p:cNvPr id="7" name="Shape 3034">
              <a:extLst>
                <a:ext uri="{FF2B5EF4-FFF2-40B4-BE49-F238E27FC236}">
                  <a16:creationId xmlns:a16="http://schemas.microsoft.com/office/drawing/2014/main" id="{C25E9ECB-718D-4BA0-5E65-0D467917FE62}"/>
                </a:ext>
              </a:extLst>
            </p:cNvPr>
            <p:cNvSpPr/>
            <p:nvPr/>
          </p:nvSpPr>
          <p:spPr>
            <a:xfrm>
              <a:off x="790389" y="0"/>
              <a:ext cx="7927253" cy="0"/>
            </a:xfrm>
            <a:custGeom>
              <a:avLst/>
              <a:gdLst>
                <a:gd name="f0" fmla="val w"/>
                <a:gd name="f1" fmla="val h"/>
                <a:gd name="f2" fmla="val 0"/>
                <a:gd name="f3" fmla="val 7926929"/>
                <a:gd name="f4" fmla="*/ f0 1 7926929"/>
                <a:gd name="f5" fmla="*/ f1 1 0"/>
                <a:gd name="f6" fmla="val f2"/>
                <a:gd name="f7" fmla="val f3"/>
                <a:gd name="f8" fmla="+- f6 0 f6"/>
                <a:gd name="f9" fmla="+- f7 0 f6"/>
                <a:gd name="f10" fmla="*/ f9 1 7926929"/>
                <a:gd name="f11" fmla="*/ f8 1 0"/>
                <a:gd name="f12" fmla="*/ 0 1 f10"/>
                <a:gd name="f13" fmla="*/ 7926929 1 f10"/>
                <a:gd name="f14" fmla="*/ 0 1 f11"/>
                <a:gd name="f15" fmla="*/ f12 f4 1"/>
                <a:gd name="f16" fmla="*/ f13 f4 1"/>
                <a:gd name="f17" fmla="*/ f14 f5 1"/>
              </a:gdLst>
              <a:ahLst/>
              <a:cxnLst>
                <a:cxn ang="3cd4">
                  <a:pos x="hc" y="t"/>
                </a:cxn>
                <a:cxn ang="0">
                  <a:pos x="r" y="vc"/>
                </a:cxn>
                <a:cxn ang="cd4">
                  <a:pos x="hc" y="b"/>
                </a:cxn>
                <a:cxn ang="cd2">
                  <a:pos x="l" y="vc"/>
                </a:cxn>
              </a:cxnLst>
              <a:rect l="f15" t="f17" r="f16" b="f17"/>
              <a:pathLst>
                <a:path w="7926929">
                  <a:moveTo>
                    <a:pt x="f2" y="f2"/>
                  </a:moveTo>
                  <a:lnTo>
                    <a:pt x="f3" y="f2"/>
                  </a:lnTo>
                </a:path>
              </a:pathLst>
            </a:custGeom>
            <a:noFill/>
            <a:ln w="95253" cap="flat">
              <a:solidFill>
                <a:srgbClr val="E4003C"/>
              </a:solidFill>
              <a:prstDash val="solid"/>
              <a:miter/>
            </a:ln>
          </p:spPr>
          <p:txBody>
            <a:bodyPr lIns="0" tIns="0" rIns="0" bIns="0"/>
            <a:lstStyle/>
            <a:p>
              <a:endParaRPr lang="en-CH"/>
            </a:p>
          </p:txBody>
        </p:sp>
      </p:grpSp>
      <p:sp>
        <p:nvSpPr>
          <p:cNvPr id="8" name="Rectangle 5">
            <a:extLst>
              <a:ext uri="{FF2B5EF4-FFF2-40B4-BE49-F238E27FC236}">
                <a16:creationId xmlns:a16="http://schemas.microsoft.com/office/drawing/2014/main" id="{357E30E7-836C-8789-4672-1F12EEBF4857}"/>
              </a:ext>
            </a:extLst>
          </p:cNvPr>
          <p:cNvSpPr>
            <a:spLocks noChangeArrowheads="1"/>
          </p:cNvSpPr>
          <p:nvPr/>
        </p:nvSpPr>
        <p:spPr bwMode="auto">
          <a:xfrm>
            <a:off x="-244475"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H"/>
          </a:p>
        </p:txBody>
      </p:sp>
    </p:spTree>
    <p:extLst>
      <p:ext uri="{BB962C8B-B14F-4D97-AF65-F5344CB8AC3E}">
        <p14:creationId xmlns:p14="http://schemas.microsoft.com/office/powerpoint/2010/main" val="14334025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C3120D6-D98A-B00F-BDD9-0AC5BF8DF7DA}"/>
              </a:ext>
            </a:extLst>
          </p:cNvPr>
          <p:cNvSpPr txBox="1">
            <a:spLocks/>
          </p:cNvSpPr>
          <p:nvPr/>
        </p:nvSpPr>
        <p:spPr>
          <a:xfrm>
            <a:off x="0" y="0"/>
            <a:ext cx="12192000" cy="749738"/>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3200" b="1" dirty="0">
                <a:latin typeface="Helvetica Neue" panose="02000503000000020004" pitchFamily="2" charset="0"/>
              </a:rPr>
              <a:t>Sorting Process </a:t>
            </a:r>
            <a:endParaRPr lang="en-GB" sz="3200" b="1" dirty="0"/>
          </a:p>
        </p:txBody>
      </p:sp>
      <p:sp>
        <p:nvSpPr>
          <p:cNvPr id="2" name="Rectangle 4">
            <a:extLst>
              <a:ext uri="{FF2B5EF4-FFF2-40B4-BE49-F238E27FC236}">
                <a16:creationId xmlns:a16="http://schemas.microsoft.com/office/drawing/2014/main" id="{87339EC9-F36E-A1C7-8715-D39200EF470F}"/>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H"/>
          </a:p>
        </p:txBody>
      </p:sp>
      <p:grpSp>
        <p:nvGrpSpPr>
          <p:cNvPr id="3" name="Group 2">
            <a:extLst>
              <a:ext uri="{FF2B5EF4-FFF2-40B4-BE49-F238E27FC236}">
                <a16:creationId xmlns:a16="http://schemas.microsoft.com/office/drawing/2014/main" id="{BB472B39-FED5-7FB4-131A-ECDE5EC7C6A9}"/>
              </a:ext>
            </a:extLst>
          </p:cNvPr>
          <p:cNvGrpSpPr/>
          <p:nvPr/>
        </p:nvGrpSpPr>
        <p:grpSpPr>
          <a:xfrm>
            <a:off x="69850" y="35560"/>
            <a:ext cx="8717280" cy="733425"/>
            <a:chOff x="0" y="0"/>
            <a:chExt cx="8717642" cy="733897"/>
          </a:xfrm>
        </p:grpSpPr>
        <p:pic>
          <p:nvPicPr>
            <p:cNvPr id="5" name="Picture 4">
              <a:extLst>
                <a:ext uri="{FF2B5EF4-FFF2-40B4-BE49-F238E27FC236}">
                  <a16:creationId xmlns:a16="http://schemas.microsoft.com/office/drawing/2014/main" id="{80887591-2BDB-EA0C-41D5-E072B9D32DB2}"/>
                </a:ext>
              </a:extLst>
            </p:cNvPr>
            <p:cNvPicPr>
              <a:picLocks noChangeAspect="1"/>
            </p:cNvPicPr>
            <p:nvPr/>
          </p:nvPicPr>
          <p:blipFill>
            <a:blip r:embed="rId2"/>
            <a:stretch>
              <a:fillRect/>
            </a:stretch>
          </p:blipFill>
          <p:spPr>
            <a:xfrm>
              <a:off x="0" y="193899"/>
              <a:ext cx="861300" cy="539998"/>
            </a:xfrm>
            <a:prstGeom prst="rect">
              <a:avLst/>
            </a:prstGeom>
            <a:noFill/>
            <a:ln>
              <a:noFill/>
              <a:prstDash/>
            </a:ln>
          </p:spPr>
        </p:pic>
        <p:sp>
          <p:nvSpPr>
            <p:cNvPr id="7" name="Shape 3034">
              <a:extLst>
                <a:ext uri="{FF2B5EF4-FFF2-40B4-BE49-F238E27FC236}">
                  <a16:creationId xmlns:a16="http://schemas.microsoft.com/office/drawing/2014/main" id="{C25E9ECB-718D-4BA0-5E65-0D467917FE62}"/>
                </a:ext>
              </a:extLst>
            </p:cNvPr>
            <p:cNvSpPr/>
            <p:nvPr/>
          </p:nvSpPr>
          <p:spPr>
            <a:xfrm>
              <a:off x="790389" y="0"/>
              <a:ext cx="7927253" cy="0"/>
            </a:xfrm>
            <a:custGeom>
              <a:avLst/>
              <a:gdLst>
                <a:gd name="f0" fmla="val w"/>
                <a:gd name="f1" fmla="val h"/>
                <a:gd name="f2" fmla="val 0"/>
                <a:gd name="f3" fmla="val 7926929"/>
                <a:gd name="f4" fmla="*/ f0 1 7926929"/>
                <a:gd name="f5" fmla="*/ f1 1 0"/>
                <a:gd name="f6" fmla="val f2"/>
                <a:gd name="f7" fmla="val f3"/>
                <a:gd name="f8" fmla="+- f6 0 f6"/>
                <a:gd name="f9" fmla="+- f7 0 f6"/>
                <a:gd name="f10" fmla="*/ f9 1 7926929"/>
                <a:gd name="f11" fmla="*/ f8 1 0"/>
                <a:gd name="f12" fmla="*/ 0 1 f10"/>
                <a:gd name="f13" fmla="*/ 7926929 1 f10"/>
                <a:gd name="f14" fmla="*/ 0 1 f11"/>
                <a:gd name="f15" fmla="*/ f12 f4 1"/>
                <a:gd name="f16" fmla="*/ f13 f4 1"/>
                <a:gd name="f17" fmla="*/ f14 f5 1"/>
              </a:gdLst>
              <a:ahLst/>
              <a:cxnLst>
                <a:cxn ang="3cd4">
                  <a:pos x="hc" y="t"/>
                </a:cxn>
                <a:cxn ang="0">
                  <a:pos x="r" y="vc"/>
                </a:cxn>
                <a:cxn ang="cd4">
                  <a:pos x="hc" y="b"/>
                </a:cxn>
                <a:cxn ang="cd2">
                  <a:pos x="l" y="vc"/>
                </a:cxn>
              </a:cxnLst>
              <a:rect l="f15" t="f17" r="f16" b="f17"/>
              <a:pathLst>
                <a:path w="7926929">
                  <a:moveTo>
                    <a:pt x="f2" y="f2"/>
                  </a:moveTo>
                  <a:lnTo>
                    <a:pt x="f3" y="f2"/>
                  </a:lnTo>
                </a:path>
              </a:pathLst>
            </a:custGeom>
            <a:noFill/>
            <a:ln w="95253" cap="flat">
              <a:solidFill>
                <a:srgbClr val="E4003C"/>
              </a:solidFill>
              <a:prstDash val="solid"/>
              <a:miter/>
            </a:ln>
          </p:spPr>
          <p:txBody>
            <a:bodyPr lIns="0" tIns="0" rIns="0" bIns="0"/>
            <a:lstStyle/>
            <a:p>
              <a:endParaRPr lang="en-CH"/>
            </a:p>
          </p:txBody>
        </p:sp>
      </p:grpSp>
      <p:sp>
        <p:nvSpPr>
          <p:cNvPr id="8" name="Rectangle 5">
            <a:extLst>
              <a:ext uri="{FF2B5EF4-FFF2-40B4-BE49-F238E27FC236}">
                <a16:creationId xmlns:a16="http://schemas.microsoft.com/office/drawing/2014/main" id="{357E30E7-836C-8789-4672-1F12EEBF4857}"/>
              </a:ext>
            </a:extLst>
          </p:cNvPr>
          <p:cNvSpPr>
            <a:spLocks noChangeArrowheads="1"/>
          </p:cNvSpPr>
          <p:nvPr/>
        </p:nvSpPr>
        <p:spPr bwMode="auto">
          <a:xfrm>
            <a:off x="-244475"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H"/>
          </a:p>
        </p:txBody>
      </p:sp>
      <p:pic>
        <p:nvPicPr>
          <p:cNvPr id="6" name="Picture 5" descr="A diagram of a machine&#10;&#10;Description automatically generated">
            <a:extLst>
              <a:ext uri="{FF2B5EF4-FFF2-40B4-BE49-F238E27FC236}">
                <a16:creationId xmlns:a16="http://schemas.microsoft.com/office/drawing/2014/main" id="{459EF3A0-C592-8188-035F-C54CA85B6AA1}"/>
              </a:ext>
            </a:extLst>
          </p:cNvPr>
          <p:cNvPicPr>
            <a:picLocks noChangeAspect="1"/>
          </p:cNvPicPr>
          <p:nvPr/>
        </p:nvPicPr>
        <p:blipFill>
          <a:blip r:embed="rId3"/>
          <a:stretch>
            <a:fillRect/>
          </a:stretch>
        </p:blipFill>
        <p:spPr>
          <a:xfrm>
            <a:off x="1706630" y="650973"/>
            <a:ext cx="8130102" cy="5708452"/>
          </a:xfrm>
          <a:prstGeom prst="rect">
            <a:avLst/>
          </a:prstGeom>
        </p:spPr>
      </p:pic>
    </p:spTree>
    <p:extLst>
      <p:ext uri="{BB962C8B-B14F-4D97-AF65-F5344CB8AC3E}">
        <p14:creationId xmlns:p14="http://schemas.microsoft.com/office/powerpoint/2010/main" val="22943348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C3120D6-D98A-B00F-BDD9-0AC5BF8DF7DA}"/>
              </a:ext>
            </a:extLst>
          </p:cNvPr>
          <p:cNvSpPr txBox="1">
            <a:spLocks/>
          </p:cNvSpPr>
          <p:nvPr/>
        </p:nvSpPr>
        <p:spPr>
          <a:xfrm>
            <a:off x="0" y="0"/>
            <a:ext cx="12192000" cy="749738"/>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3200" b="1" dirty="0">
                <a:latin typeface="Helvetica Neue" panose="02000503000000020004" pitchFamily="2" charset="0"/>
              </a:rPr>
              <a:t>Overview of provided Data</a:t>
            </a:r>
            <a:endParaRPr lang="en-GB" sz="3200" b="1" dirty="0"/>
          </a:p>
        </p:txBody>
      </p:sp>
      <p:sp>
        <p:nvSpPr>
          <p:cNvPr id="3" name="Rectangle 4">
            <a:extLst>
              <a:ext uri="{FF2B5EF4-FFF2-40B4-BE49-F238E27FC236}">
                <a16:creationId xmlns:a16="http://schemas.microsoft.com/office/drawing/2014/main" id="{C75502DE-3F3B-95AC-4BE4-727F53FEDB22}"/>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H"/>
          </a:p>
        </p:txBody>
      </p:sp>
      <p:grpSp>
        <p:nvGrpSpPr>
          <p:cNvPr id="6" name="Group 5">
            <a:extLst>
              <a:ext uri="{FF2B5EF4-FFF2-40B4-BE49-F238E27FC236}">
                <a16:creationId xmlns:a16="http://schemas.microsoft.com/office/drawing/2014/main" id="{40A5285D-2AC7-8AC5-D3E7-53F66F88BE97}"/>
              </a:ext>
            </a:extLst>
          </p:cNvPr>
          <p:cNvGrpSpPr/>
          <p:nvPr/>
        </p:nvGrpSpPr>
        <p:grpSpPr>
          <a:xfrm>
            <a:off x="69850" y="35560"/>
            <a:ext cx="8717280" cy="733425"/>
            <a:chOff x="0" y="0"/>
            <a:chExt cx="8717642" cy="733897"/>
          </a:xfrm>
        </p:grpSpPr>
        <p:pic>
          <p:nvPicPr>
            <p:cNvPr id="7" name="Picture 6">
              <a:extLst>
                <a:ext uri="{FF2B5EF4-FFF2-40B4-BE49-F238E27FC236}">
                  <a16:creationId xmlns:a16="http://schemas.microsoft.com/office/drawing/2014/main" id="{4FC3659D-4427-84AD-E394-BBD0CD343610}"/>
                </a:ext>
              </a:extLst>
            </p:cNvPr>
            <p:cNvPicPr>
              <a:picLocks noChangeAspect="1"/>
            </p:cNvPicPr>
            <p:nvPr/>
          </p:nvPicPr>
          <p:blipFill>
            <a:blip r:embed="rId2"/>
            <a:stretch>
              <a:fillRect/>
            </a:stretch>
          </p:blipFill>
          <p:spPr>
            <a:xfrm>
              <a:off x="0" y="193899"/>
              <a:ext cx="861300" cy="539998"/>
            </a:xfrm>
            <a:prstGeom prst="rect">
              <a:avLst/>
            </a:prstGeom>
            <a:noFill/>
            <a:ln>
              <a:noFill/>
              <a:prstDash/>
            </a:ln>
          </p:spPr>
        </p:pic>
        <p:sp>
          <p:nvSpPr>
            <p:cNvPr id="8" name="Shape 3034">
              <a:extLst>
                <a:ext uri="{FF2B5EF4-FFF2-40B4-BE49-F238E27FC236}">
                  <a16:creationId xmlns:a16="http://schemas.microsoft.com/office/drawing/2014/main" id="{4F054DD5-71DA-A096-573B-E2281333AD0C}"/>
                </a:ext>
              </a:extLst>
            </p:cNvPr>
            <p:cNvSpPr/>
            <p:nvPr/>
          </p:nvSpPr>
          <p:spPr>
            <a:xfrm>
              <a:off x="790389" y="0"/>
              <a:ext cx="7927253" cy="0"/>
            </a:xfrm>
            <a:custGeom>
              <a:avLst/>
              <a:gdLst>
                <a:gd name="f0" fmla="val w"/>
                <a:gd name="f1" fmla="val h"/>
                <a:gd name="f2" fmla="val 0"/>
                <a:gd name="f3" fmla="val 7926929"/>
                <a:gd name="f4" fmla="*/ f0 1 7926929"/>
                <a:gd name="f5" fmla="*/ f1 1 0"/>
                <a:gd name="f6" fmla="val f2"/>
                <a:gd name="f7" fmla="val f3"/>
                <a:gd name="f8" fmla="+- f6 0 f6"/>
                <a:gd name="f9" fmla="+- f7 0 f6"/>
                <a:gd name="f10" fmla="*/ f9 1 7926929"/>
                <a:gd name="f11" fmla="*/ f8 1 0"/>
                <a:gd name="f12" fmla="*/ 0 1 f10"/>
                <a:gd name="f13" fmla="*/ 7926929 1 f10"/>
                <a:gd name="f14" fmla="*/ 0 1 f11"/>
                <a:gd name="f15" fmla="*/ f12 f4 1"/>
                <a:gd name="f16" fmla="*/ f13 f4 1"/>
                <a:gd name="f17" fmla="*/ f14 f5 1"/>
              </a:gdLst>
              <a:ahLst/>
              <a:cxnLst>
                <a:cxn ang="3cd4">
                  <a:pos x="hc" y="t"/>
                </a:cxn>
                <a:cxn ang="0">
                  <a:pos x="r" y="vc"/>
                </a:cxn>
                <a:cxn ang="cd4">
                  <a:pos x="hc" y="b"/>
                </a:cxn>
                <a:cxn ang="cd2">
                  <a:pos x="l" y="vc"/>
                </a:cxn>
              </a:cxnLst>
              <a:rect l="f15" t="f17" r="f16" b="f17"/>
              <a:pathLst>
                <a:path w="7926929">
                  <a:moveTo>
                    <a:pt x="f2" y="f2"/>
                  </a:moveTo>
                  <a:lnTo>
                    <a:pt x="f3" y="f2"/>
                  </a:lnTo>
                </a:path>
              </a:pathLst>
            </a:custGeom>
            <a:noFill/>
            <a:ln w="95253" cap="flat">
              <a:solidFill>
                <a:srgbClr val="E4003C"/>
              </a:solidFill>
              <a:prstDash val="solid"/>
              <a:miter/>
            </a:ln>
          </p:spPr>
          <p:txBody>
            <a:bodyPr lIns="0" tIns="0" rIns="0" bIns="0"/>
            <a:lstStyle/>
            <a:p>
              <a:endParaRPr lang="en-CH"/>
            </a:p>
          </p:txBody>
        </p:sp>
      </p:grpSp>
      <p:sp>
        <p:nvSpPr>
          <p:cNvPr id="11" name="Rectangle 5">
            <a:extLst>
              <a:ext uri="{FF2B5EF4-FFF2-40B4-BE49-F238E27FC236}">
                <a16:creationId xmlns:a16="http://schemas.microsoft.com/office/drawing/2014/main" id="{FD521ACC-A56E-808E-70F3-1541615EC190}"/>
              </a:ext>
            </a:extLst>
          </p:cNvPr>
          <p:cNvSpPr>
            <a:spLocks noChangeArrowheads="1"/>
          </p:cNvSpPr>
          <p:nvPr/>
        </p:nvSpPr>
        <p:spPr bwMode="auto">
          <a:xfrm>
            <a:off x="-244475"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H"/>
          </a:p>
        </p:txBody>
      </p:sp>
      <p:sp>
        <p:nvSpPr>
          <p:cNvPr id="14" name="TextBox 13">
            <a:extLst>
              <a:ext uri="{FF2B5EF4-FFF2-40B4-BE49-F238E27FC236}">
                <a16:creationId xmlns:a16="http://schemas.microsoft.com/office/drawing/2014/main" id="{DBAD12A7-9886-03E2-9049-FACCD4E35086}"/>
              </a:ext>
            </a:extLst>
          </p:cNvPr>
          <p:cNvSpPr txBox="1"/>
          <p:nvPr/>
        </p:nvSpPr>
        <p:spPr>
          <a:xfrm>
            <a:off x="222256" y="833830"/>
            <a:ext cx="11877674" cy="5895075"/>
          </a:xfrm>
          <a:prstGeom prst="rect">
            <a:avLst/>
          </a:prstGeom>
          <a:noFill/>
        </p:spPr>
        <p:txBody>
          <a:bodyPr wrap="square">
            <a:spAutoFit/>
          </a:bodyPr>
          <a:lstStyle/>
          <a:p>
            <a:pPr marL="6350" marR="19685" indent="-6350">
              <a:lnSpc>
                <a:spcPct val="107000"/>
              </a:lnSpc>
              <a:spcAft>
                <a:spcPts val="975"/>
              </a:spcAft>
            </a:pPr>
            <a:r>
              <a:rPr lang="en-US" sz="1800" kern="100" dirty="0">
                <a:effectLst/>
                <a:latin typeface="Calibri" panose="020F0502020204030204" pitchFamily="34" charset="0"/>
                <a:ea typeface="Calibri" panose="020F0502020204030204" pitchFamily="34" charset="0"/>
              </a:rPr>
              <a:t>The data for this project comes from Swiss Post's shipment sorting system and includes:</a:t>
            </a:r>
            <a:endParaRPr lang="en-CH" sz="1800" kern="100" dirty="0">
              <a:effectLst/>
              <a:latin typeface="Calibri" panose="020F0502020204030204" pitchFamily="34" charset="0"/>
              <a:ea typeface="Calibri" panose="020F0502020204030204" pitchFamily="34" charset="0"/>
            </a:endParaRPr>
          </a:p>
          <a:p>
            <a:pPr marL="342900" marR="19685" lvl="0" indent="-342900">
              <a:lnSpc>
                <a:spcPct val="107000"/>
              </a:lnSpc>
              <a:spcAft>
                <a:spcPts val="975"/>
              </a:spcAft>
              <a:buSzPts val="1000"/>
              <a:buFont typeface="Symbol" panose="05050102010706020507" pitchFamily="18" charset="2"/>
              <a:buChar char=""/>
              <a:tabLst>
                <a:tab pos="457200" algn="l"/>
              </a:tabLst>
            </a:pPr>
            <a:r>
              <a:rPr lang="en-US" sz="1800" b="1" kern="100" dirty="0">
                <a:effectLst/>
                <a:latin typeface="Calibri" panose="020F0502020204030204" pitchFamily="34" charset="0"/>
                <a:ea typeface="Calibri" panose="020F0502020204030204" pitchFamily="34" charset="0"/>
              </a:rPr>
              <a:t>Shipment number</a:t>
            </a:r>
            <a:r>
              <a:rPr lang="en-US" sz="1800" kern="100" dirty="0">
                <a:effectLst/>
                <a:latin typeface="Calibri" panose="020F0502020204030204" pitchFamily="34" charset="0"/>
                <a:ea typeface="Calibri" panose="020F0502020204030204" pitchFamily="34" charset="0"/>
              </a:rPr>
              <a:t> (anonymized) SND_IDENTCODE</a:t>
            </a:r>
            <a:endParaRPr lang="en-CH" sz="1800" kern="100" dirty="0">
              <a:effectLst/>
              <a:latin typeface="Calibri" panose="020F0502020204030204" pitchFamily="34" charset="0"/>
              <a:ea typeface="Calibri" panose="020F0502020204030204" pitchFamily="34" charset="0"/>
            </a:endParaRPr>
          </a:p>
          <a:p>
            <a:pPr marL="342900" marR="19685" lvl="0" indent="-342900">
              <a:lnSpc>
                <a:spcPct val="107000"/>
              </a:lnSpc>
              <a:spcAft>
                <a:spcPts val="975"/>
              </a:spcAft>
              <a:buSzPts val="1000"/>
              <a:buFont typeface="Symbol" panose="05050102010706020507" pitchFamily="18" charset="2"/>
              <a:buChar char=""/>
              <a:tabLst>
                <a:tab pos="457200" algn="l"/>
              </a:tabLst>
            </a:pPr>
            <a:r>
              <a:rPr lang="en-US" sz="1800" b="1" kern="100" dirty="0">
                <a:effectLst/>
                <a:latin typeface="Calibri" panose="020F0502020204030204" pitchFamily="34" charset="0"/>
                <a:ea typeface="Calibri" panose="020F0502020204030204" pitchFamily="34" charset="0"/>
              </a:rPr>
              <a:t>Shipment dimensions</a:t>
            </a:r>
            <a:r>
              <a:rPr lang="en-US" sz="1800" kern="100" dirty="0">
                <a:effectLst/>
                <a:latin typeface="Calibri" panose="020F0502020204030204" pitchFamily="34" charset="0"/>
                <a:ea typeface="Calibri" panose="020F0502020204030204" pitchFamily="34" charset="0"/>
              </a:rPr>
              <a:t>: Length, width, and height (in millimeters) SND_CODS_DIM1, SND_CODS_DIM2, SND_CODS_DIM3</a:t>
            </a:r>
            <a:endParaRPr lang="en-CH" sz="1800" kern="100" dirty="0">
              <a:effectLst/>
              <a:latin typeface="Calibri" panose="020F0502020204030204" pitchFamily="34" charset="0"/>
              <a:ea typeface="Calibri" panose="020F0502020204030204" pitchFamily="34" charset="0"/>
            </a:endParaRPr>
          </a:p>
          <a:p>
            <a:pPr marL="342900" marR="19685" lvl="0" indent="-342900">
              <a:lnSpc>
                <a:spcPct val="107000"/>
              </a:lnSpc>
              <a:spcAft>
                <a:spcPts val="975"/>
              </a:spcAft>
              <a:buSzPts val="1000"/>
              <a:buFont typeface="Symbol" panose="05050102010706020507" pitchFamily="18" charset="2"/>
              <a:buChar char=""/>
              <a:tabLst>
                <a:tab pos="457200" algn="l"/>
              </a:tabLst>
            </a:pPr>
            <a:r>
              <a:rPr lang="en-US" sz="1800" b="1" kern="100" dirty="0">
                <a:effectLst/>
                <a:latin typeface="Calibri" panose="020F0502020204030204" pitchFamily="34" charset="0"/>
                <a:ea typeface="Calibri" panose="020F0502020204030204" pitchFamily="34" charset="0"/>
              </a:rPr>
              <a:t>Shipment weight</a:t>
            </a:r>
            <a:r>
              <a:rPr lang="en-US" sz="1800" kern="100" dirty="0">
                <a:effectLst/>
                <a:latin typeface="Calibri" panose="020F0502020204030204" pitchFamily="34" charset="0"/>
                <a:ea typeface="Calibri" panose="020F0502020204030204" pitchFamily="34" charset="0"/>
              </a:rPr>
              <a:t>: (n grams) SND_GEW</a:t>
            </a:r>
            <a:endParaRPr lang="en-CH" sz="1800" kern="100" dirty="0">
              <a:effectLst/>
              <a:latin typeface="Calibri" panose="020F0502020204030204" pitchFamily="34" charset="0"/>
              <a:ea typeface="Calibri" panose="020F0502020204030204" pitchFamily="34" charset="0"/>
            </a:endParaRPr>
          </a:p>
          <a:p>
            <a:pPr marL="342900" marR="19685" lvl="0" indent="-342900">
              <a:lnSpc>
                <a:spcPct val="107000"/>
              </a:lnSpc>
              <a:spcAft>
                <a:spcPts val="975"/>
              </a:spcAft>
              <a:buSzPts val="1000"/>
              <a:buFont typeface="Symbol" panose="05050102010706020507" pitchFamily="18" charset="2"/>
              <a:buChar char=""/>
              <a:tabLst>
                <a:tab pos="457200" algn="l"/>
              </a:tabLst>
            </a:pPr>
            <a:r>
              <a:rPr lang="en-US" sz="1800" b="1" kern="100" dirty="0">
                <a:effectLst/>
                <a:latin typeface="Calibri" panose="020F0502020204030204" pitchFamily="34" charset="0"/>
                <a:ea typeface="Calibri" panose="020F0502020204030204" pitchFamily="34" charset="0"/>
              </a:rPr>
              <a:t>Scanning timestamps </a:t>
            </a:r>
            <a:r>
              <a:rPr lang="en-US" sz="1800" kern="100" dirty="0">
                <a:effectLst/>
                <a:latin typeface="Calibri" panose="020F0502020204030204" pitchFamily="34" charset="0"/>
                <a:ea typeface="Calibri" panose="020F0502020204030204" pitchFamily="34" charset="0"/>
              </a:rPr>
              <a:t>when the item first scanned in the sorting center CODS_COD_DAT </a:t>
            </a:r>
            <a:endParaRPr lang="en-CH" sz="1800" kern="100" dirty="0">
              <a:effectLst/>
              <a:latin typeface="Calibri" panose="020F0502020204030204" pitchFamily="34" charset="0"/>
              <a:ea typeface="Calibri" panose="020F0502020204030204" pitchFamily="34" charset="0"/>
            </a:endParaRPr>
          </a:p>
          <a:p>
            <a:pPr marL="342900" marR="19685" lvl="0" indent="-342900">
              <a:lnSpc>
                <a:spcPct val="107000"/>
              </a:lnSpc>
              <a:spcAft>
                <a:spcPts val="975"/>
              </a:spcAft>
              <a:buSzPts val="1000"/>
              <a:buFont typeface="Symbol" panose="05050102010706020507" pitchFamily="18" charset="2"/>
              <a:buChar char=""/>
              <a:tabLst>
                <a:tab pos="457200" algn="l"/>
              </a:tabLst>
            </a:pPr>
            <a:r>
              <a:rPr lang="en-US" sz="1800" b="1" kern="100" dirty="0">
                <a:effectLst/>
                <a:latin typeface="Calibri" panose="020F0502020204030204" pitchFamily="34" charset="0"/>
                <a:ea typeface="Calibri" panose="020F0502020204030204" pitchFamily="34" charset="0"/>
              </a:rPr>
              <a:t>Scanner station</a:t>
            </a:r>
            <a:r>
              <a:rPr lang="en-US" sz="1800" kern="100" dirty="0">
                <a:effectLst/>
                <a:latin typeface="Calibri" panose="020F0502020204030204" pitchFamily="34" charset="0"/>
                <a:ea typeface="Calibri" panose="020F0502020204030204" pitchFamily="34" charset="0"/>
              </a:rPr>
              <a:t>: Sorting station identifier CODS_CO_STATION</a:t>
            </a:r>
            <a:endParaRPr lang="en-CH" sz="1800" kern="100" dirty="0">
              <a:effectLst/>
              <a:latin typeface="Calibri" panose="020F0502020204030204" pitchFamily="34" charset="0"/>
              <a:ea typeface="Calibri" panose="020F0502020204030204" pitchFamily="34" charset="0"/>
            </a:endParaRPr>
          </a:p>
          <a:p>
            <a:pPr marL="342900" marR="19685" lvl="0" indent="-342900">
              <a:lnSpc>
                <a:spcPct val="107000"/>
              </a:lnSpc>
              <a:spcAft>
                <a:spcPts val="975"/>
              </a:spcAft>
              <a:buSzPts val="1000"/>
              <a:buFont typeface="Symbol" panose="05050102010706020507" pitchFamily="18" charset="2"/>
              <a:buChar char=""/>
              <a:tabLst>
                <a:tab pos="457200" algn="l"/>
              </a:tabLst>
            </a:pPr>
            <a:r>
              <a:rPr lang="en-US" sz="1800" b="1" kern="100" dirty="0">
                <a:effectLst/>
                <a:latin typeface="Calibri" panose="020F0502020204030204" pitchFamily="34" charset="0"/>
                <a:ea typeface="Calibri" panose="020F0502020204030204" pitchFamily="34" charset="0"/>
              </a:rPr>
              <a:t>Sorting center Number</a:t>
            </a:r>
            <a:r>
              <a:rPr lang="en-US" sz="1800" kern="100" dirty="0">
                <a:effectLst/>
                <a:latin typeface="Calibri" panose="020F0502020204030204" pitchFamily="34" charset="0"/>
                <a:ea typeface="Calibri" panose="020F0502020204030204" pitchFamily="34" charset="0"/>
              </a:rPr>
              <a:t>  </a:t>
            </a:r>
            <a:r>
              <a:rPr lang="en-US" sz="1800" kern="100" dirty="0" err="1">
                <a:effectLst/>
                <a:latin typeface="Calibri" panose="020F0502020204030204" pitchFamily="34" charset="0"/>
                <a:ea typeface="Calibri" panose="020F0502020204030204" pitchFamily="34" charset="0"/>
              </a:rPr>
              <a:t>CODS_ZENT_NR_x</a:t>
            </a:r>
            <a:r>
              <a:rPr lang="en-US" sz="1800" kern="100" dirty="0">
                <a:effectLst/>
                <a:latin typeface="Calibri" panose="020F0502020204030204" pitchFamily="34" charset="0"/>
                <a:ea typeface="Calibri" panose="020F0502020204030204" pitchFamily="34" charset="0"/>
              </a:rPr>
              <a:t>  </a:t>
            </a:r>
            <a:endParaRPr lang="en-CH" sz="1800" kern="100" dirty="0">
              <a:effectLst/>
              <a:latin typeface="Calibri" panose="020F0502020204030204" pitchFamily="34" charset="0"/>
              <a:ea typeface="Calibri" panose="020F0502020204030204" pitchFamily="34" charset="0"/>
            </a:endParaRPr>
          </a:p>
          <a:p>
            <a:pPr marL="342900" marR="19685" lvl="0" indent="-342900">
              <a:lnSpc>
                <a:spcPct val="107000"/>
              </a:lnSpc>
              <a:spcAft>
                <a:spcPts val="975"/>
              </a:spcAft>
              <a:buSzPts val="1000"/>
              <a:buFont typeface="Symbol" panose="05050102010706020507" pitchFamily="18" charset="2"/>
              <a:buChar char=""/>
              <a:tabLst>
                <a:tab pos="457200" algn="l"/>
              </a:tabLst>
            </a:pPr>
            <a:r>
              <a:rPr lang="en-US" sz="1800" b="1" kern="100" dirty="0">
                <a:effectLst/>
                <a:latin typeface="Calibri" panose="020F0502020204030204" pitchFamily="34" charset="0"/>
                <a:ea typeface="Calibri" panose="020F0502020204030204" pitchFamily="34" charset="0"/>
              </a:rPr>
              <a:t>leaving timestamps </a:t>
            </a:r>
            <a:r>
              <a:rPr lang="en-US" sz="1800" kern="100" dirty="0">
                <a:effectLst/>
                <a:latin typeface="Calibri" panose="020F0502020204030204" pitchFamily="34" charset="0"/>
                <a:ea typeface="Calibri" panose="020F0502020204030204" pitchFamily="34" charset="0"/>
              </a:rPr>
              <a:t>when the item left the sorting center chute CODS_LERE_DAT</a:t>
            </a:r>
            <a:endParaRPr lang="en-CH" sz="1800" kern="100" dirty="0">
              <a:effectLst/>
              <a:latin typeface="Calibri" panose="020F0502020204030204" pitchFamily="34" charset="0"/>
              <a:ea typeface="Calibri" panose="020F0502020204030204" pitchFamily="34" charset="0"/>
            </a:endParaRPr>
          </a:p>
          <a:p>
            <a:pPr marL="342900" marR="19685" lvl="0" indent="-342900">
              <a:lnSpc>
                <a:spcPct val="107000"/>
              </a:lnSpc>
              <a:spcAft>
                <a:spcPts val="975"/>
              </a:spcAft>
              <a:buSzPts val="1000"/>
              <a:buFont typeface="Symbol" panose="05050102010706020507" pitchFamily="18" charset="2"/>
              <a:buChar char=""/>
              <a:tabLst>
                <a:tab pos="457200" algn="l"/>
              </a:tabLst>
            </a:pPr>
            <a:r>
              <a:rPr lang="en-US" sz="1800" b="1" kern="100" dirty="0">
                <a:effectLst/>
                <a:latin typeface="Calibri" panose="020F0502020204030204" pitchFamily="34" charset="0"/>
                <a:ea typeface="Calibri" panose="020F0502020204030204" pitchFamily="34" charset="0"/>
              </a:rPr>
              <a:t>chute station</a:t>
            </a:r>
            <a:r>
              <a:rPr lang="en-US" sz="1800" kern="100" dirty="0">
                <a:effectLst/>
                <a:latin typeface="Calibri" panose="020F0502020204030204" pitchFamily="34" charset="0"/>
                <a:ea typeface="Calibri" panose="020F0502020204030204" pitchFamily="34" charset="0"/>
              </a:rPr>
              <a:t> where the item is sent CODS_SD_RUTSCHE</a:t>
            </a:r>
          </a:p>
          <a:p>
            <a:pPr marR="19685" lvl="0">
              <a:lnSpc>
                <a:spcPct val="107000"/>
              </a:lnSpc>
              <a:spcAft>
                <a:spcPts val="975"/>
              </a:spcAft>
              <a:buSzPts val="1000"/>
              <a:tabLst>
                <a:tab pos="457200" algn="l"/>
              </a:tabLst>
            </a:pPr>
            <a:r>
              <a:rPr lang="en-US" kern="100" dirty="0">
                <a:latin typeface="Calibri" panose="020F0502020204030204" pitchFamily="34" charset="0"/>
                <a:ea typeface="Calibri" panose="020F0502020204030204" pitchFamily="34" charset="0"/>
              </a:rPr>
              <a:t>The Engineered Features</a:t>
            </a:r>
          </a:p>
          <a:p>
            <a:pPr marL="342900" marR="19685" lvl="0" indent="-342900">
              <a:lnSpc>
                <a:spcPct val="107000"/>
              </a:lnSpc>
              <a:spcAft>
                <a:spcPts val="975"/>
              </a:spcAft>
              <a:buSzPts val="1000"/>
              <a:buFont typeface="Symbol" panose="05050102010706020507" pitchFamily="18" charset="2"/>
              <a:buChar char=""/>
              <a:tabLst>
                <a:tab pos="457200" algn="l"/>
              </a:tabLst>
            </a:pPr>
            <a:r>
              <a:rPr lang="en-US" sz="1800" b="1" kern="100" dirty="0">
                <a:effectLst/>
                <a:latin typeface="Calibri" panose="020F0502020204030204" pitchFamily="34" charset="0"/>
                <a:ea typeface="Calibri" panose="020F0502020204030204" pitchFamily="34" charset="0"/>
              </a:rPr>
              <a:t>Shipment dimensions SUM</a:t>
            </a:r>
            <a:r>
              <a:rPr lang="en-US" sz="1800" kern="100" dirty="0">
                <a:effectLst/>
                <a:latin typeface="Calibri" panose="020F0502020204030204" pitchFamily="34" charset="0"/>
                <a:ea typeface="Calibri" panose="020F0502020204030204" pitchFamily="34" charset="0"/>
              </a:rPr>
              <a:t>:  </a:t>
            </a:r>
            <a:r>
              <a:rPr lang="en-US" sz="1800" kern="100" dirty="0" err="1">
                <a:effectLst/>
                <a:latin typeface="Calibri" panose="020F0502020204030204" pitchFamily="34" charset="0"/>
                <a:ea typeface="Calibri" panose="020F0502020204030204" pitchFamily="34" charset="0"/>
              </a:rPr>
              <a:t>Length+width+height</a:t>
            </a:r>
            <a:r>
              <a:rPr lang="en-US" sz="1800" kern="100" dirty="0">
                <a:effectLst/>
                <a:latin typeface="Calibri" panose="020F0502020204030204" pitchFamily="34" charset="0"/>
                <a:ea typeface="Calibri" panose="020F0502020204030204" pitchFamily="34" charset="0"/>
              </a:rPr>
              <a:t> 	CODS_DIM_</a:t>
            </a:r>
            <a:r>
              <a:rPr lang="en-GB" sz="1800" kern="100" dirty="0">
                <a:effectLst/>
                <a:latin typeface="Calibri" panose="020F0502020204030204" pitchFamily="34" charset="0"/>
                <a:ea typeface="Calibri" panose="020F0502020204030204" pitchFamily="34" charset="0"/>
              </a:rPr>
              <a:t>SUM  	as they always corelate together </a:t>
            </a:r>
          </a:p>
          <a:p>
            <a:pPr marL="342900" marR="19685" indent="-342900">
              <a:lnSpc>
                <a:spcPct val="107000"/>
              </a:lnSpc>
              <a:spcAft>
                <a:spcPts val="975"/>
              </a:spcAft>
              <a:buSzPts val="1000"/>
              <a:buFont typeface="Symbol" panose="05050102010706020507" pitchFamily="18" charset="2"/>
              <a:buChar char=""/>
              <a:tabLst>
                <a:tab pos="457200" algn="l"/>
              </a:tabLst>
            </a:pPr>
            <a:r>
              <a:rPr lang="en-GB" sz="1800" b="1" kern="100" dirty="0">
                <a:effectLst/>
                <a:latin typeface="Calibri" panose="020F0502020204030204" pitchFamily="34" charset="0"/>
                <a:ea typeface="Calibri" panose="020F0502020204030204" pitchFamily="34" charset="0"/>
              </a:rPr>
              <a:t>Processing Time : </a:t>
            </a:r>
            <a:r>
              <a:rPr lang="en-GB" b="1" dirty="0">
                <a:effectLst/>
                <a:latin typeface="Consolas" panose="020B0609020204030204" pitchFamily="49" charset="0"/>
              </a:rPr>
              <a:t>the processing time </a:t>
            </a:r>
            <a:r>
              <a:rPr lang="en-US" sz="1800" b="1" kern="100" dirty="0" err="1">
                <a:effectLst/>
                <a:latin typeface="Calibri" panose="020F0502020204030204" pitchFamily="34" charset="0"/>
                <a:ea typeface="Calibri" panose="020F0502020204030204" pitchFamily="34" charset="0"/>
              </a:rPr>
              <a:t>processing_time_minutes</a:t>
            </a:r>
            <a:r>
              <a:rPr lang="en-US" sz="1800" b="1" kern="100" dirty="0">
                <a:effectLst/>
                <a:latin typeface="Calibri" panose="020F0502020204030204" pitchFamily="34" charset="0"/>
                <a:ea typeface="Calibri" panose="020F0502020204030204" pitchFamily="34" charset="0"/>
              </a:rPr>
              <a:t> = entry time – leaving time </a:t>
            </a:r>
            <a:endParaRPr lang="en-GB" b="0" dirty="0">
              <a:effectLst/>
              <a:latin typeface="Consolas" panose="020B0609020204030204" pitchFamily="49" charset="0"/>
            </a:endParaRPr>
          </a:p>
          <a:p>
            <a:pPr marL="342900" marR="19685" indent="-342900">
              <a:lnSpc>
                <a:spcPct val="107000"/>
              </a:lnSpc>
              <a:spcAft>
                <a:spcPts val="975"/>
              </a:spcAft>
              <a:buSzPts val="1000"/>
              <a:buFont typeface="Symbol" panose="05050102010706020507" pitchFamily="18" charset="2"/>
              <a:buChar char=""/>
              <a:tabLst>
                <a:tab pos="457200" algn="l"/>
              </a:tabLst>
            </a:pPr>
            <a:r>
              <a:rPr lang="en-GB" sz="1800" kern="100" dirty="0">
                <a:effectLst/>
                <a:latin typeface="Calibri" panose="020F0502020204030204" pitchFamily="34" charset="0"/>
                <a:ea typeface="Calibri" panose="020F0502020204030204" pitchFamily="34" charset="0"/>
              </a:rPr>
              <a:t> </a:t>
            </a:r>
            <a:r>
              <a:rPr lang="en-US" sz="1800" b="1" kern="100" dirty="0">
                <a:effectLst/>
                <a:latin typeface="Calibri" panose="020F0502020204030204" pitchFamily="34" charset="0"/>
                <a:ea typeface="Calibri" panose="020F0502020204030204" pitchFamily="34" charset="0"/>
              </a:rPr>
              <a:t>S</a:t>
            </a:r>
            <a:r>
              <a:rPr lang="en-GB" sz="1800" b="1" kern="100" dirty="0" err="1">
                <a:effectLst/>
                <a:latin typeface="Calibri" panose="020F0502020204030204" pitchFamily="34" charset="0"/>
                <a:ea typeface="Calibri" panose="020F0502020204030204" pitchFamily="34" charset="0"/>
              </a:rPr>
              <a:t>orting</a:t>
            </a:r>
            <a:r>
              <a:rPr lang="en-GB" sz="1800" b="1" kern="100" dirty="0">
                <a:effectLst/>
                <a:latin typeface="Calibri" panose="020F0502020204030204" pitchFamily="34" charset="0"/>
                <a:ea typeface="Calibri" panose="020F0502020204030204" pitchFamily="34" charset="0"/>
              </a:rPr>
              <a:t> Performance : </a:t>
            </a:r>
            <a:r>
              <a:rPr lang="en-GB" b="1" dirty="0">
                <a:effectLst/>
                <a:latin typeface="Consolas" panose="020B0609020204030204" pitchFamily="49" charset="0"/>
              </a:rPr>
              <a:t>the processing time if longer than 10 min its performance issue 1 else 0</a:t>
            </a:r>
            <a:endParaRPr lang="en-GB" b="0" dirty="0">
              <a:effectLst/>
              <a:latin typeface="Consolas" panose="020B0609020204030204" pitchFamily="49" charset="0"/>
            </a:endParaRPr>
          </a:p>
          <a:p>
            <a:pPr marL="342900" marR="19685" indent="-342900">
              <a:lnSpc>
                <a:spcPct val="107000"/>
              </a:lnSpc>
              <a:spcAft>
                <a:spcPts val="975"/>
              </a:spcAft>
              <a:buSzPts val="1000"/>
              <a:buFont typeface="Symbol" panose="05050102010706020507" pitchFamily="18" charset="2"/>
              <a:buChar char=""/>
              <a:tabLst>
                <a:tab pos="457200" algn="l"/>
              </a:tabLst>
            </a:pPr>
            <a:r>
              <a:rPr lang="en-GB" sz="1800" b="1" kern="100" dirty="0">
                <a:effectLst/>
                <a:latin typeface="Calibri" panose="020F0502020204030204" pitchFamily="34" charset="0"/>
                <a:ea typeface="Calibri" panose="020F0502020204030204" pitchFamily="34" charset="0"/>
              </a:rPr>
              <a:t>Minute counter : </a:t>
            </a:r>
            <a:r>
              <a:rPr lang="en-GB" b="1" dirty="0">
                <a:effectLst/>
                <a:latin typeface="Consolas" panose="020B0609020204030204" pitchFamily="49" charset="0"/>
              </a:rPr>
              <a:t>the time package leaving </a:t>
            </a:r>
            <a:r>
              <a:rPr lang="en-GB" b="1" dirty="0" err="1">
                <a:effectLst/>
                <a:latin typeface="Consolas" panose="020B0609020204030204" pitchFamily="49" charset="0"/>
              </a:rPr>
              <a:t>Center</a:t>
            </a:r>
            <a:r>
              <a:rPr lang="en-GB" b="1" dirty="0">
                <a:effectLst/>
                <a:latin typeface="Consolas" panose="020B0609020204030204" pitchFamily="49" charset="0"/>
              </a:rPr>
              <a:t> </a:t>
            </a:r>
            <a:r>
              <a:rPr lang="en-US" sz="1800" b="1" kern="100" dirty="0">
                <a:effectLst/>
                <a:latin typeface="Calibri" panose="020F0502020204030204" pitchFamily="34" charset="0"/>
                <a:ea typeface="Calibri" panose="020F0502020204030204" pitchFamily="34" charset="0"/>
              </a:rPr>
              <a:t>as counter from 01.01.2024</a:t>
            </a:r>
            <a:endParaRPr lang="en-GB" sz="1800" kern="1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6087884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C3120D6-D98A-B00F-BDD9-0AC5BF8DF7DA}"/>
              </a:ext>
            </a:extLst>
          </p:cNvPr>
          <p:cNvSpPr txBox="1">
            <a:spLocks/>
          </p:cNvSpPr>
          <p:nvPr/>
        </p:nvSpPr>
        <p:spPr>
          <a:xfrm>
            <a:off x="0" y="0"/>
            <a:ext cx="12192000" cy="749738"/>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3200" b="1" dirty="0">
                <a:latin typeface="Helvetica Neue" panose="02000503000000020004" pitchFamily="2" charset="0"/>
              </a:rPr>
              <a:t>Overview of provided Data</a:t>
            </a:r>
            <a:endParaRPr lang="en-GB" sz="3200" b="1" dirty="0"/>
          </a:p>
        </p:txBody>
      </p:sp>
      <p:sp>
        <p:nvSpPr>
          <p:cNvPr id="3" name="Rectangle 4">
            <a:extLst>
              <a:ext uri="{FF2B5EF4-FFF2-40B4-BE49-F238E27FC236}">
                <a16:creationId xmlns:a16="http://schemas.microsoft.com/office/drawing/2014/main" id="{C75502DE-3F3B-95AC-4BE4-727F53FEDB22}"/>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H"/>
          </a:p>
        </p:txBody>
      </p:sp>
      <p:grpSp>
        <p:nvGrpSpPr>
          <p:cNvPr id="6" name="Group 5">
            <a:extLst>
              <a:ext uri="{FF2B5EF4-FFF2-40B4-BE49-F238E27FC236}">
                <a16:creationId xmlns:a16="http://schemas.microsoft.com/office/drawing/2014/main" id="{40A5285D-2AC7-8AC5-D3E7-53F66F88BE97}"/>
              </a:ext>
            </a:extLst>
          </p:cNvPr>
          <p:cNvGrpSpPr/>
          <p:nvPr/>
        </p:nvGrpSpPr>
        <p:grpSpPr>
          <a:xfrm>
            <a:off x="69850" y="35560"/>
            <a:ext cx="8717280" cy="733425"/>
            <a:chOff x="0" y="0"/>
            <a:chExt cx="8717642" cy="733897"/>
          </a:xfrm>
        </p:grpSpPr>
        <p:pic>
          <p:nvPicPr>
            <p:cNvPr id="7" name="Picture 6">
              <a:extLst>
                <a:ext uri="{FF2B5EF4-FFF2-40B4-BE49-F238E27FC236}">
                  <a16:creationId xmlns:a16="http://schemas.microsoft.com/office/drawing/2014/main" id="{4FC3659D-4427-84AD-E394-BBD0CD343610}"/>
                </a:ext>
              </a:extLst>
            </p:cNvPr>
            <p:cNvPicPr>
              <a:picLocks noChangeAspect="1"/>
            </p:cNvPicPr>
            <p:nvPr/>
          </p:nvPicPr>
          <p:blipFill>
            <a:blip r:embed="rId2"/>
            <a:stretch>
              <a:fillRect/>
            </a:stretch>
          </p:blipFill>
          <p:spPr>
            <a:xfrm>
              <a:off x="0" y="193899"/>
              <a:ext cx="861300" cy="539998"/>
            </a:xfrm>
            <a:prstGeom prst="rect">
              <a:avLst/>
            </a:prstGeom>
            <a:noFill/>
            <a:ln>
              <a:noFill/>
              <a:prstDash/>
            </a:ln>
          </p:spPr>
        </p:pic>
        <p:sp>
          <p:nvSpPr>
            <p:cNvPr id="8" name="Shape 3034">
              <a:extLst>
                <a:ext uri="{FF2B5EF4-FFF2-40B4-BE49-F238E27FC236}">
                  <a16:creationId xmlns:a16="http://schemas.microsoft.com/office/drawing/2014/main" id="{4F054DD5-71DA-A096-573B-E2281333AD0C}"/>
                </a:ext>
              </a:extLst>
            </p:cNvPr>
            <p:cNvSpPr/>
            <p:nvPr/>
          </p:nvSpPr>
          <p:spPr>
            <a:xfrm>
              <a:off x="790389" y="0"/>
              <a:ext cx="7927253" cy="0"/>
            </a:xfrm>
            <a:custGeom>
              <a:avLst/>
              <a:gdLst>
                <a:gd name="f0" fmla="val w"/>
                <a:gd name="f1" fmla="val h"/>
                <a:gd name="f2" fmla="val 0"/>
                <a:gd name="f3" fmla="val 7926929"/>
                <a:gd name="f4" fmla="*/ f0 1 7926929"/>
                <a:gd name="f5" fmla="*/ f1 1 0"/>
                <a:gd name="f6" fmla="val f2"/>
                <a:gd name="f7" fmla="val f3"/>
                <a:gd name="f8" fmla="+- f6 0 f6"/>
                <a:gd name="f9" fmla="+- f7 0 f6"/>
                <a:gd name="f10" fmla="*/ f9 1 7926929"/>
                <a:gd name="f11" fmla="*/ f8 1 0"/>
                <a:gd name="f12" fmla="*/ 0 1 f10"/>
                <a:gd name="f13" fmla="*/ 7926929 1 f10"/>
                <a:gd name="f14" fmla="*/ 0 1 f11"/>
                <a:gd name="f15" fmla="*/ f12 f4 1"/>
                <a:gd name="f16" fmla="*/ f13 f4 1"/>
                <a:gd name="f17" fmla="*/ f14 f5 1"/>
              </a:gdLst>
              <a:ahLst/>
              <a:cxnLst>
                <a:cxn ang="3cd4">
                  <a:pos x="hc" y="t"/>
                </a:cxn>
                <a:cxn ang="0">
                  <a:pos x="r" y="vc"/>
                </a:cxn>
                <a:cxn ang="cd4">
                  <a:pos x="hc" y="b"/>
                </a:cxn>
                <a:cxn ang="cd2">
                  <a:pos x="l" y="vc"/>
                </a:cxn>
              </a:cxnLst>
              <a:rect l="f15" t="f17" r="f16" b="f17"/>
              <a:pathLst>
                <a:path w="7926929">
                  <a:moveTo>
                    <a:pt x="f2" y="f2"/>
                  </a:moveTo>
                  <a:lnTo>
                    <a:pt x="f3" y="f2"/>
                  </a:lnTo>
                </a:path>
              </a:pathLst>
            </a:custGeom>
            <a:noFill/>
            <a:ln w="95253" cap="flat">
              <a:solidFill>
                <a:srgbClr val="E4003C"/>
              </a:solidFill>
              <a:prstDash val="solid"/>
              <a:miter/>
            </a:ln>
          </p:spPr>
          <p:txBody>
            <a:bodyPr lIns="0" tIns="0" rIns="0" bIns="0"/>
            <a:lstStyle/>
            <a:p>
              <a:endParaRPr lang="en-CH"/>
            </a:p>
          </p:txBody>
        </p:sp>
      </p:grpSp>
      <p:sp>
        <p:nvSpPr>
          <p:cNvPr id="11" name="Rectangle 5">
            <a:extLst>
              <a:ext uri="{FF2B5EF4-FFF2-40B4-BE49-F238E27FC236}">
                <a16:creationId xmlns:a16="http://schemas.microsoft.com/office/drawing/2014/main" id="{FD521ACC-A56E-808E-70F3-1541615EC190}"/>
              </a:ext>
            </a:extLst>
          </p:cNvPr>
          <p:cNvSpPr>
            <a:spLocks noChangeArrowheads="1"/>
          </p:cNvSpPr>
          <p:nvPr/>
        </p:nvSpPr>
        <p:spPr bwMode="auto">
          <a:xfrm>
            <a:off x="-244475"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H"/>
          </a:p>
        </p:txBody>
      </p:sp>
      <p:graphicFrame>
        <p:nvGraphicFramePr>
          <p:cNvPr id="12" name="Table 11">
            <a:extLst>
              <a:ext uri="{FF2B5EF4-FFF2-40B4-BE49-F238E27FC236}">
                <a16:creationId xmlns:a16="http://schemas.microsoft.com/office/drawing/2014/main" id="{CB5E8045-7CE0-E5FE-5F20-42D7816C9FAE}"/>
              </a:ext>
            </a:extLst>
          </p:cNvPr>
          <p:cNvGraphicFramePr>
            <a:graphicFrameLocks noGrp="1"/>
          </p:cNvGraphicFramePr>
          <p:nvPr>
            <p:extLst>
              <p:ext uri="{D42A27DB-BD31-4B8C-83A1-F6EECF244321}">
                <p14:modId xmlns:p14="http://schemas.microsoft.com/office/powerpoint/2010/main" val="2234397173"/>
              </p:ext>
            </p:extLst>
          </p:nvPr>
        </p:nvGraphicFramePr>
        <p:xfrm>
          <a:off x="748145" y="1190625"/>
          <a:ext cx="10972800" cy="5307156"/>
        </p:xfrm>
        <a:graphic>
          <a:graphicData uri="http://schemas.openxmlformats.org/drawingml/2006/table">
            <a:tbl>
              <a:tblPr firstRow="1" firstCol="1" bandRow="1">
                <a:tableStyleId>{5C22544A-7EE6-4342-B048-85BDC9FD1C3A}</a:tableStyleId>
              </a:tblPr>
              <a:tblGrid>
                <a:gridCol w="2673685">
                  <a:extLst>
                    <a:ext uri="{9D8B030D-6E8A-4147-A177-3AD203B41FA5}">
                      <a16:colId xmlns:a16="http://schemas.microsoft.com/office/drawing/2014/main" val="3710503431"/>
                    </a:ext>
                  </a:extLst>
                </a:gridCol>
                <a:gridCol w="4406232">
                  <a:extLst>
                    <a:ext uri="{9D8B030D-6E8A-4147-A177-3AD203B41FA5}">
                      <a16:colId xmlns:a16="http://schemas.microsoft.com/office/drawing/2014/main" val="2482342991"/>
                    </a:ext>
                  </a:extLst>
                </a:gridCol>
                <a:gridCol w="1582820">
                  <a:extLst>
                    <a:ext uri="{9D8B030D-6E8A-4147-A177-3AD203B41FA5}">
                      <a16:colId xmlns:a16="http://schemas.microsoft.com/office/drawing/2014/main" val="2618075948"/>
                    </a:ext>
                  </a:extLst>
                </a:gridCol>
                <a:gridCol w="2310063">
                  <a:extLst>
                    <a:ext uri="{9D8B030D-6E8A-4147-A177-3AD203B41FA5}">
                      <a16:colId xmlns:a16="http://schemas.microsoft.com/office/drawing/2014/main" val="1753422229"/>
                    </a:ext>
                  </a:extLst>
                </a:gridCol>
              </a:tblGrid>
              <a:tr h="303744">
                <a:tc>
                  <a:txBody>
                    <a:bodyPr/>
                    <a:lstStyle/>
                    <a:p>
                      <a:pPr marL="6350" marR="19685" indent="-6350" algn="ctr">
                        <a:lnSpc>
                          <a:spcPct val="129000"/>
                        </a:lnSpc>
                        <a:spcAft>
                          <a:spcPts val="1060"/>
                        </a:spcAft>
                      </a:pPr>
                      <a:r>
                        <a:rPr lang="de-CH" sz="1600" kern="0" dirty="0">
                          <a:effectLst/>
                        </a:rPr>
                        <a:t>Field Name</a:t>
                      </a:r>
                      <a:endParaRPr lang="en-CH" sz="1600" kern="100" dirty="0">
                        <a:solidFill>
                          <a:srgbClr val="353744"/>
                        </a:solidFill>
                        <a:effectLst/>
                        <a:latin typeface="Calibri" panose="020F0502020204030204" pitchFamily="34" charset="0"/>
                        <a:ea typeface="Calibri" panose="020F0502020204030204" pitchFamily="34" charset="0"/>
                      </a:endParaRPr>
                    </a:p>
                  </a:txBody>
                  <a:tcPr marL="44450" marR="44450" marT="0" marB="0" anchor="ctr"/>
                </a:tc>
                <a:tc>
                  <a:txBody>
                    <a:bodyPr/>
                    <a:lstStyle/>
                    <a:p>
                      <a:pPr marL="6350" marR="19685" indent="-6350" algn="ctr">
                        <a:lnSpc>
                          <a:spcPct val="129000"/>
                        </a:lnSpc>
                        <a:spcAft>
                          <a:spcPts val="1060"/>
                        </a:spcAft>
                      </a:pPr>
                      <a:r>
                        <a:rPr lang="de-CH" sz="1600" kern="0">
                          <a:effectLst/>
                        </a:rPr>
                        <a:t>Description</a:t>
                      </a:r>
                      <a:endParaRPr lang="en-CH" sz="1600" kern="100">
                        <a:solidFill>
                          <a:srgbClr val="353744"/>
                        </a:solidFill>
                        <a:effectLst/>
                        <a:latin typeface="Calibri" panose="020F0502020204030204" pitchFamily="34" charset="0"/>
                        <a:ea typeface="Calibri" panose="020F0502020204030204" pitchFamily="34" charset="0"/>
                      </a:endParaRPr>
                    </a:p>
                  </a:txBody>
                  <a:tcPr marL="44450" marR="44450" marT="0" marB="0" anchor="ctr"/>
                </a:tc>
                <a:tc>
                  <a:txBody>
                    <a:bodyPr/>
                    <a:lstStyle/>
                    <a:p>
                      <a:pPr marL="6350" marR="19685" indent="-6350" algn="ctr">
                        <a:lnSpc>
                          <a:spcPct val="129000"/>
                        </a:lnSpc>
                        <a:spcAft>
                          <a:spcPts val="1060"/>
                        </a:spcAft>
                      </a:pPr>
                      <a:r>
                        <a:rPr lang="de-CH" sz="1600" kern="0">
                          <a:effectLst/>
                        </a:rPr>
                        <a:t>Data Type</a:t>
                      </a:r>
                      <a:endParaRPr lang="en-CH" sz="1600" kern="100">
                        <a:solidFill>
                          <a:srgbClr val="353744"/>
                        </a:solidFill>
                        <a:effectLst/>
                        <a:latin typeface="Calibri" panose="020F0502020204030204" pitchFamily="34" charset="0"/>
                        <a:ea typeface="Calibri" panose="020F0502020204030204" pitchFamily="34" charset="0"/>
                      </a:endParaRPr>
                    </a:p>
                  </a:txBody>
                  <a:tcPr marL="44450" marR="44450" marT="0" marB="0" anchor="ctr"/>
                </a:tc>
                <a:tc>
                  <a:txBody>
                    <a:bodyPr/>
                    <a:lstStyle/>
                    <a:p>
                      <a:pPr marL="6350" marR="19685" indent="-6350" algn="ctr">
                        <a:lnSpc>
                          <a:spcPct val="129000"/>
                        </a:lnSpc>
                        <a:spcAft>
                          <a:spcPts val="1060"/>
                        </a:spcAft>
                      </a:pPr>
                      <a:r>
                        <a:rPr lang="de-CH" sz="1600" kern="0">
                          <a:effectLst/>
                        </a:rPr>
                        <a:t>Example</a:t>
                      </a:r>
                      <a:endParaRPr lang="en-CH" sz="1600" kern="100">
                        <a:solidFill>
                          <a:srgbClr val="353744"/>
                        </a:solidFill>
                        <a:effectLst/>
                        <a:latin typeface="Calibri" panose="020F0502020204030204" pitchFamily="34" charset="0"/>
                        <a:ea typeface="Calibri" panose="020F0502020204030204" pitchFamily="34" charset="0"/>
                      </a:endParaRPr>
                    </a:p>
                  </a:txBody>
                  <a:tcPr marL="44450" marR="44450" marT="0" marB="0" anchor="ctr"/>
                </a:tc>
                <a:extLst>
                  <a:ext uri="{0D108BD9-81ED-4DB2-BD59-A6C34878D82A}">
                    <a16:rowId xmlns:a16="http://schemas.microsoft.com/office/drawing/2014/main" val="1543175429"/>
                  </a:ext>
                </a:extLst>
              </a:tr>
              <a:tr h="631406">
                <a:tc>
                  <a:txBody>
                    <a:bodyPr/>
                    <a:lstStyle/>
                    <a:p>
                      <a:pPr marL="6350" marR="19685" indent="-6350">
                        <a:lnSpc>
                          <a:spcPct val="129000"/>
                        </a:lnSpc>
                        <a:spcAft>
                          <a:spcPts val="1060"/>
                        </a:spcAft>
                      </a:pPr>
                      <a:r>
                        <a:rPr lang="de-CH" sz="1600" kern="0" dirty="0">
                          <a:effectLst/>
                        </a:rPr>
                        <a:t>SND_IDENTCODE</a:t>
                      </a:r>
                      <a:endParaRPr lang="en-CH" sz="1600" kern="100" dirty="0">
                        <a:solidFill>
                          <a:srgbClr val="353744"/>
                        </a:solidFill>
                        <a:effectLst/>
                        <a:latin typeface="Calibri" panose="020F0502020204030204" pitchFamily="34" charset="0"/>
                        <a:ea typeface="Calibri" panose="020F0502020204030204" pitchFamily="34" charset="0"/>
                      </a:endParaRPr>
                    </a:p>
                  </a:txBody>
                  <a:tcPr marL="44450" marR="44450" marT="0" marB="0" anchor="ctr"/>
                </a:tc>
                <a:tc>
                  <a:txBody>
                    <a:bodyPr/>
                    <a:lstStyle/>
                    <a:p>
                      <a:pPr marL="6350" marR="19685" indent="-6350">
                        <a:lnSpc>
                          <a:spcPct val="129000"/>
                        </a:lnSpc>
                        <a:spcAft>
                          <a:spcPts val="1060"/>
                        </a:spcAft>
                      </a:pPr>
                      <a:r>
                        <a:rPr lang="en-US" sz="1600" kern="0" dirty="0">
                          <a:effectLst/>
                        </a:rPr>
                        <a:t>Unique identifier for each shipment (anonymized for privacy)</a:t>
                      </a:r>
                      <a:endParaRPr lang="en-CH" sz="1600" kern="100" dirty="0">
                        <a:solidFill>
                          <a:srgbClr val="353744"/>
                        </a:solidFill>
                        <a:effectLst/>
                        <a:latin typeface="Calibri" panose="020F0502020204030204" pitchFamily="34" charset="0"/>
                        <a:ea typeface="Calibri" panose="020F0502020204030204" pitchFamily="34" charset="0"/>
                      </a:endParaRPr>
                    </a:p>
                  </a:txBody>
                  <a:tcPr marL="44450" marR="44450" marT="0" marB="0" anchor="ctr"/>
                </a:tc>
                <a:tc>
                  <a:txBody>
                    <a:bodyPr/>
                    <a:lstStyle/>
                    <a:p>
                      <a:pPr marL="6350" marR="19685" indent="-6350">
                        <a:lnSpc>
                          <a:spcPct val="129000"/>
                        </a:lnSpc>
                        <a:spcAft>
                          <a:spcPts val="1060"/>
                        </a:spcAft>
                      </a:pPr>
                      <a:r>
                        <a:rPr lang="de-CH" sz="1600" kern="0">
                          <a:effectLst/>
                        </a:rPr>
                        <a:t>String</a:t>
                      </a:r>
                      <a:endParaRPr lang="en-CH" sz="1600" kern="100">
                        <a:solidFill>
                          <a:srgbClr val="353744"/>
                        </a:solidFill>
                        <a:effectLst/>
                        <a:latin typeface="Calibri" panose="020F0502020204030204" pitchFamily="34" charset="0"/>
                        <a:ea typeface="Calibri" panose="020F0502020204030204" pitchFamily="34" charset="0"/>
                      </a:endParaRPr>
                    </a:p>
                  </a:txBody>
                  <a:tcPr marL="44450" marR="44450" marT="0" marB="0" anchor="ctr"/>
                </a:tc>
                <a:tc>
                  <a:txBody>
                    <a:bodyPr/>
                    <a:lstStyle/>
                    <a:p>
                      <a:pPr marL="6350" marR="19685" indent="-6350">
                        <a:lnSpc>
                          <a:spcPct val="129000"/>
                        </a:lnSpc>
                        <a:spcAft>
                          <a:spcPts val="1060"/>
                        </a:spcAft>
                      </a:pPr>
                      <a:r>
                        <a:rPr lang="de-CH" sz="1600" kern="0">
                          <a:effectLst/>
                        </a:rPr>
                        <a:t>A12345</a:t>
                      </a:r>
                      <a:endParaRPr lang="en-CH" sz="1600" kern="100">
                        <a:solidFill>
                          <a:srgbClr val="353744"/>
                        </a:solidFill>
                        <a:effectLst/>
                        <a:latin typeface="Calibri" panose="020F0502020204030204" pitchFamily="34" charset="0"/>
                        <a:ea typeface="Calibri" panose="020F0502020204030204" pitchFamily="34" charset="0"/>
                      </a:endParaRPr>
                    </a:p>
                  </a:txBody>
                  <a:tcPr marL="44450" marR="44450" marT="0" marB="0" anchor="ctr"/>
                </a:tc>
                <a:extLst>
                  <a:ext uri="{0D108BD9-81ED-4DB2-BD59-A6C34878D82A}">
                    <a16:rowId xmlns:a16="http://schemas.microsoft.com/office/drawing/2014/main" val="884631275"/>
                  </a:ext>
                </a:extLst>
              </a:tr>
              <a:tr h="303744">
                <a:tc>
                  <a:txBody>
                    <a:bodyPr/>
                    <a:lstStyle/>
                    <a:p>
                      <a:pPr marL="6350" marR="19685" indent="-6350">
                        <a:lnSpc>
                          <a:spcPct val="129000"/>
                        </a:lnSpc>
                        <a:spcAft>
                          <a:spcPts val="1060"/>
                        </a:spcAft>
                      </a:pPr>
                      <a:r>
                        <a:rPr lang="de-CH" sz="1600" kern="0">
                          <a:effectLst/>
                        </a:rPr>
                        <a:t>SND_CODS_DIM1</a:t>
                      </a:r>
                      <a:endParaRPr lang="en-CH" sz="1600" kern="100">
                        <a:solidFill>
                          <a:srgbClr val="353744"/>
                        </a:solidFill>
                        <a:effectLst/>
                        <a:latin typeface="Calibri" panose="020F0502020204030204" pitchFamily="34" charset="0"/>
                        <a:ea typeface="Calibri" panose="020F0502020204030204" pitchFamily="34" charset="0"/>
                      </a:endParaRPr>
                    </a:p>
                  </a:txBody>
                  <a:tcPr marL="44450" marR="44450" marT="0" marB="0" anchor="ctr"/>
                </a:tc>
                <a:tc>
                  <a:txBody>
                    <a:bodyPr/>
                    <a:lstStyle/>
                    <a:p>
                      <a:pPr marL="6350" marR="19685" indent="-6350">
                        <a:lnSpc>
                          <a:spcPct val="129000"/>
                        </a:lnSpc>
                        <a:spcAft>
                          <a:spcPts val="1060"/>
                        </a:spcAft>
                      </a:pPr>
                      <a:r>
                        <a:rPr lang="en-US" sz="1600" kern="0" dirty="0">
                          <a:effectLst/>
                        </a:rPr>
                        <a:t>Length of the shipment in millimeters</a:t>
                      </a:r>
                      <a:endParaRPr lang="en-CH" sz="1600" kern="100" dirty="0">
                        <a:solidFill>
                          <a:srgbClr val="353744"/>
                        </a:solidFill>
                        <a:effectLst/>
                        <a:latin typeface="Calibri" panose="020F0502020204030204" pitchFamily="34" charset="0"/>
                        <a:ea typeface="Calibri" panose="020F0502020204030204" pitchFamily="34" charset="0"/>
                      </a:endParaRPr>
                    </a:p>
                  </a:txBody>
                  <a:tcPr marL="44450" marR="44450" marT="0" marB="0" anchor="ctr"/>
                </a:tc>
                <a:tc>
                  <a:txBody>
                    <a:bodyPr/>
                    <a:lstStyle/>
                    <a:p>
                      <a:pPr marL="6350" marR="19685" indent="-6350">
                        <a:lnSpc>
                          <a:spcPct val="129000"/>
                        </a:lnSpc>
                        <a:spcAft>
                          <a:spcPts val="1060"/>
                        </a:spcAft>
                      </a:pPr>
                      <a:r>
                        <a:rPr lang="de-CH" sz="1600" kern="0">
                          <a:effectLst/>
                        </a:rPr>
                        <a:t>Integer</a:t>
                      </a:r>
                      <a:endParaRPr lang="en-CH" sz="1600" kern="100">
                        <a:solidFill>
                          <a:srgbClr val="353744"/>
                        </a:solidFill>
                        <a:effectLst/>
                        <a:latin typeface="Calibri" panose="020F0502020204030204" pitchFamily="34" charset="0"/>
                        <a:ea typeface="Calibri" panose="020F0502020204030204" pitchFamily="34" charset="0"/>
                      </a:endParaRPr>
                    </a:p>
                  </a:txBody>
                  <a:tcPr marL="44450" marR="44450" marT="0" marB="0" anchor="ctr"/>
                </a:tc>
                <a:tc>
                  <a:txBody>
                    <a:bodyPr/>
                    <a:lstStyle/>
                    <a:p>
                      <a:pPr marL="6350" marR="19685" indent="-6350" algn="r">
                        <a:lnSpc>
                          <a:spcPct val="129000"/>
                        </a:lnSpc>
                        <a:spcAft>
                          <a:spcPts val="1060"/>
                        </a:spcAft>
                      </a:pPr>
                      <a:r>
                        <a:rPr lang="de-CH" sz="1600" kern="0">
                          <a:effectLst/>
                        </a:rPr>
                        <a:t>300</a:t>
                      </a:r>
                      <a:endParaRPr lang="en-CH" sz="1600" kern="100">
                        <a:solidFill>
                          <a:srgbClr val="353744"/>
                        </a:solidFill>
                        <a:effectLst/>
                        <a:latin typeface="Calibri" panose="020F0502020204030204" pitchFamily="34" charset="0"/>
                        <a:ea typeface="Calibri" panose="020F0502020204030204" pitchFamily="34" charset="0"/>
                      </a:endParaRPr>
                    </a:p>
                  </a:txBody>
                  <a:tcPr marL="44450" marR="44450" marT="0" marB="0" anchor="ctr"/>
                </a:tc>
                <a:extLst>
                  <a:ext uri="{0D108BD9-81ED-4DB2-BD59-A6C34878D82A}">
                    <a16:rowId xmlns:a16="http://schemas.microsoft.com/office/drawing/2014/main" val="1652452596"/>
                  </a:ext>
                </a:extLst>
              </a:tr>
              <a:tr h="303744">
                <a:tc>
                  <a:txBody>
                    <a:bodyPr/>
                    <a:lstStyle/>
                    <a:p>
                      <a:pPr marL="6350" marR="19685" indent="-6350">
                        <a:lnSpc>
                          <a:spcPct val="129000"/>
                        </a:lnSpc>
                        <a:spcAft>
                          <a:spcPts val="1060"/>
                        </a:spcAft>
                      </a:pPr>
                      <a:r>
                        <a:rPr lang="de-CH" sz="1600" kern="0">
                          <a:effectLst/>
                        </a:rPr>
                        <a:t>SND_CODS_DIM2</a:t>
                      </a:r>
                      <a:endParaRPr lang="en-CH" sz="1600" kern="100">
                        <a:solidFill>
                          <a:srgbClr val="353744"/>
                        </a:solidFill>
                        <a:effectLst/>
                        <a:latin typeface="Calibri" panose="020F0502020204030204" pitchFamily="34" charset="0"/>
                        <a:ea typeface="Calibri" panose="020F0502020204030204" pitchFamily="34" charset="0"/>
                      </a:endParaRPr>
                    </a:p>
                  </a:txBody>
                  <a:tcPr marL="44450" marR="44450" marT="0" marB="0" anchor="ctr"/>
                </a:tc>
                <a:tc>
                  <a:txBody>
                    <a:bodyPr/>
                    <a:lstStyle/>
                    <a:p>
                      <a:pPr marL="6350" marR="19685" indent="-6350">
                        <a:lnSpc>
                          <a:spcPct val="129000"/>
                        </a:lnSpc>
                        <a:spcAft>
                          <a:spcPts val="1060"/>
                        </a:spcAft>
                      </a:pPr>
                      <a:r>
                        <a:rPr lang="en-US" sz="1600" kern="0" dirty="0">
                          <a:effectLst/>
                        </a:rPr>
                        <a:t>Width of the shipment in millimeters</a:t>
                      </a:r>
                      <a:endParaRPr lang="en-CH" sz="1600" kern="100" dirty="0">
                        <a:solidFill>
                          <a:srgbClr val="353744"/>
                        </a:solidFill>
                        <a:effectLst/>
                        <a:latin typeface="Calibri" panose="020F0502020204030204" pitchFamily="34" charset="0"/>
                        <a:ea typeface="Calibri" panose="020F0502020204030204" pitchFamily="34" charset="0"/>
                      </a:endParaRPr>
                    </a:p>
                  </a:txBody>
                  <a:tcPr marL="44450" marR="44450" marT="0" marB="0" anchor="ctr"/>
                </a:tc>
                <a:tc>
                  <a:txBody>
                    <a:bodyPr/>
                    <a:lstStyle/>
                    <a:p>
                      <a:pPr marL="6350" marR="19685" indent="-6350">
                        <a:lnSpc>
                          <a:spcPct val="129000"/>
                        </a:lnSpc>
                        <a:spcAft>
                          <a:spcPts val="1060"/>
                        </a:spcAft>
                      </a:pPr>
                      <a:r>
                        <a:rPr lang="de-CH" sz="1600" kern="0">
                          <a:effectLst/>
                        </a:rPr>
                        <a:t>Integer</a:t>
                      </a:r>
                      <a:endParaRPr lang="en-CH" sz="1600" kern="100">
                        <a:solidFill>
                          <a:srgbClr val="353744"/>
                        </a:solidFill>
                        <a:effectLst/>
                        <a:latin typeface="Calibri" panose="020F0502020204030204" pitchFamily="34" charset="0"/>
                        <a:ea typeface="Calibri" panose="020F0502020204030204" pitchFamily="34" charset="0"/>
                      </a:endParaRPr>
                    </a:p>
                  </a:txBody>
                  <a:tcPr marL="44450" marR="44450" marT="0" marB="0" anchor="ctr"/>
                </a:tc>
                <a:tc>
                  <a:txBody>
                    <a:bodyPr/>
                    <a:lstStyle/>
                    <a:p>
                      <a:pPr marL="6350" marR="19685" indent="-6350" algn="r">
                        <a:lnSpc>
                          <a:spcPct val="129000"/>
                        </a:lnSpc>
                        <a:spcAft>
                          <a:spcPts val="1060"/>
                        </a:spcAft>
                      </a:pPr>
                      <a:r>
                        <a:rPr lang="de-CH" sz="1600" kern="0">
                          <a:effectLst/>
                        </a:rPr>
                        <a:t>150</a:t>
                      </a:r>
                      <a:endParaRPr lang="en-CH" sz="1600" kern="100">
                        <a:solidFill>
                          <a:srgbClr val="353744"/>
                        </a:solidFill>
                        <a:effectLst/>
                        <a:latin typeface="Calibri" panose="020F0502020204030204" pitchFamily="34" charset="0"/>
                        <a:ea typeface="Calibri" panose="020F0502020204030204" pitchFamily="34" charset="0"/>
                      </a:endParaRPr>
                    </a:p>
                  </a:txBody>
                  <a:tcPr marL="44450" marR="44450" marT="0" marB="0" anchor="ctr"/>
                </a:tc>
                <a:extLst>
                  <a:ext uri="{0D108BD9-81ED-4DB2-BD59-A6C34878D82A}">
                    <a16:rowId xmlns:a16="http://schemas.microsoft.com/office/drawing/2014/main" val="976622156"/>
                  </a:ext>
                </a:extLst>
              </a:tr>
              <a:tr h="303744">
                <a:tc>
                  <a:txBody>
                    <a:bodyPr/>
                    <a:lstStyle/>
                    <a:p>
                      <a:pPr marL="6350" marR="19685" indent="-6350">
                        <a:lnSpc>
                          <a:spcPct val="129000"/>
                        </a:lnSpc>
                        <a:spcAft>
                          <a:spcPts val="1060"/>
                        </a:spcAft>
                      </a:pPr>
                      <a:r>
                        <a:rPr lang="de-CH" sz="1600" kern="0">
                          <a:effectLst/>
                        </a:rPr>
                        <a:t>SND_CODS_DIM3</a:t>
                      </a:r>
                      <a:endParaRPr lang="en-CH" sz="1600" kern="100">
                        <a:solidFill>
                          <a:srgbClr val="353744"/>
                        </a:solidFill>
                        <a:effectLst/>
                        <a:latin typeface="Calibri" panose="020F0502020204030204" pitchFamily="34" charset="0"/>
                        <a:ea typeface="Calibri" panose="020F0502020204030204" pitchFamily="34" charset="0"/>
                      </a:endParaRPr>
                    </a:p>
                  </a:txBody>
                  <a:tcPr marL="44450" marR="44450" marT="0" marB="0" anchor="ctr"/>
                </a:tc>
                <a:tc>
                  <a:txBody>
                    <a:bodyPr/>
                    <a:lstStyle/>
                    <a:p>
                      <a:pPr marL="6350" marR="19685" indent="-6350">
                        <a:lnSpc>
                          <a:spcPct val="129000"/>
                        </a:lnSpc>
                        <a:spcAft>
                          <a:spcPts val="1060"/>
                        </a:spcAft>
                      </a:pPr>
                      <a:r>
                        <a:rPr lang="en-US" sz="1600" kern="0" dirty="0">
                          <a:effectLst/>
                        </a:rPr>
                        <a:t>Height of the shipment in millimeters</a:t>
                      </a:r>
                      <a:endParaRPr lang="en-CH" sz="1600" kern="100" dirty="0">
                        <a:solidFill>
                          <a:srgbClr val="353744"/>
                        </a:solidFill>
                        <a:effectLst/>
                        <a:latin typeface="Calibri" panose="020F0502020204030204" pitchFamily="34" charset="0"/>
                        <a:ea typeface="Calibri" panose="020F0502020204030204" pitchFamily="34" charset="0"/>
                      </a:endParaRPr>
                    </a:p>
                  </a:txBody>
                  <a:tcPr marL="44450" marR="44450" marT="0" marB="0" anchor="ctr"/>
                </a:tc>
                <a:tc>
                  <a:txBody>
                    <a:bodyPr/>
                    <a:lstStyle/>
                    <a:p>
                      <a:pPr marL="6350" marR="19685" indent="-6350">
                        <a:lnSpc>
                          <a:spcPct val="129000"/>
                        </a:lnSpc>
                        <a:spcAft>
                          <a:spcPts val="1060"/>
                        </a:spcAft>
                      </a:pPr>
                      <a:r>
                        <a:rPr lang="de-CH" sz="1600" kern="0">
                          <a:effectLst/>
                        </a:rPr>
                        <a:t>Integer</a:t>
                      </a:r>
                      <a:endParaRPr lang="en-CH" sz="1600" kern="100">
                        <a:solidFill>
                          <a:srgbClr val="353744"/>
                        </a:solidFill>
                        <a:effectLst/>
                        <a:latin typeface="Calibri" panose="020F0502020204030204" pitchFamily="34" charset="0"/>
                        <a:ea typeface="Calibri" panose="020F0502020204030204" pitchFamily="34" charset="0"/>
                      </a:endParaRPr>
                    </a:p>
                  </a:txBody>
                  <a:tcPr marL="44450" marR="44450" marT="0" marB="0" anchor="ctr"/>
                </a:tc>
                <a:tc>
                  <a:txBody>
                    <a:bodyPr/>
                    <a:lstStyle/>
                    <a:p>
                      <a:pPr marL="6350" marR="19685" indent="-6350" algn="r">
                        <a:lnSpc>
                          <a:spcPct val="129000"/>
                        </a:lnSpc>
                        <a:spcAft>
                          <a:spcPts val="1060"/>
                        </a:spcAft>
                      </a:pPr>
                      <a:r>
                        <a:rPr lang="de-CH" sz="1600" kern="0">
                          <a:effectLst/>
                        </a:rPr>
                        <a:t>50</a:t>
                      </a:r>
                      <a:endParaRPr lang="en-CH" sz="1600" kern="100">
                        <a:solidFill>
                          <a:srgbClr val="353744"/>
                        </a:solidFill>
                        <a:effectLst/>
                        <a:latin typeface="Calibri" panose="020F0502020204030204" pitchFamily="34" charset="0"/>
                        <a:ea typeface="Calibri" panose="020F0502020204030204" pitchFamily="34" charset="0"/>
                      </a:endParaRPr>
                    </a:p>
                  </a:txBody>
                  <a:tcPr marL="44450" marR="44450" marT="0" marB="0" anchor="ctr"/>
                </a:tc>
                <a:extLst>
                  <a:ext uri="{0D108BD9-81ED-4DB2-BD59-A6C34878D82A}">
                    <a16:rowId xmlns:a16="http://schemas.microsoft.com/office/drawing/2014/main" val="4007734886"/>
                  </a:ext>
                </a:extLst>
              </a:tr>
              <a:tr h="303744">
                <a:tc>
                  <a:txBody>
                    <a:bodyPr/>
                    <a:lstStyle/>
                    <a:p>
                      <a:pPr marL="6350" marR="19685" indent="-6350">
                        <a:lnSpc>
                          <a:spcPct val="129000"/>
                        </a:lnSpc>
                        <a:spcAft>
                          <a:spcPts val="1060"/>
                        </a:spcAft>
                      </a:pPr>
                      <a:r>
                        <a:rPr lang="de-CH" sz="1600" kern="0">
                          <a:effectLst/>
                        </a:rPr>
                        <a:t>SND_GEW</a:t>
                      </a:r>
                      <a:endParaRPr lang="en-CH" sz="1600" kern="100">
                        <a:solidFill>
                          <a:srgbClr val="353744"/>
                        </a:solidFill>
                        <a:effectLst/>
                        <a:latin typeface="Calibri" panose="020F0502020204030204" pitchFamily="34" charset="0"/>
                        <a:ea typeface="Calibri" panose="020F0502020204030204" pitchFamily="34" charset="0"/>
                      </a:endParaRPr>
                    </a:p>
                  </a:txBody>
                  <a:tcPr marL="44450" marR="44450" marT="0" marB="0" anchor="ctr"/>
                </a:tc>
                <a:tc>
                  <a:txBody>
                    <a:bodyPr/>
                    <a:lstStyle/>
                    <a:p>
                      <a:pPr marL="6350" marR="19685" indent="-6350">
                        <a:lnSpc>
                          <a:spcPct val="129000"/>
                        </a:lnSpc>
                        <a:spcAft>
                          <a:spcPts val="1060"/>
                        </a:spcAft>
                      </a:pPr>
                      <a:r>
                        <a:rPr lang="en-US" sz="1600" kern="0" dirty="0">
                          <a:effectLst/>
                        </a:rPr>
                        <a:t>Weight of the shipment in grams</a:t>
                      </a:r>
                      <a:endParaRPr lang="en-CH" sz="1600" kern="100" dirty="0">
                        <a:solidFill>
                          <a:srgbClr val="353744"/>
                        </a:solidFill>
                        <a:effectLst/>
                        <a:latin typeface="Calibri" panose="020F0502020204030204" pitchFamily="34" charset="0"/>
                        <a:ea typeface="Calibri" panose="020F0502020204030204" pitchFamily="34" charset="0"/>
                      </a:endParaRPr>
                    </a:p>
                  </a:txBody>
                  <a:tcPr marL="44450" marR="44450" marT="0" marB="0" anchor="ctr"/>
                </a:tc>
                <a:tc>
                  <a:txBody>
                    <a:bodyPr/>
                    <a:lstStyle/>
                    <a:p>
                      <a:pPr marL="6350" marR="19685" indent="-6350">
                        <a:lnSpc>
                          <a:spcPct val="129000"/>
                        </a:lnSpc>
                        <a:spcAft>
                          <a:spcPts val="1060"/>
                        </a:spcAft>
                      </a:pPr>
                      <a:r>
                        <a:rPr lang="de-CH" sz="1600" kern="0">
                          <a:effectLst/>
                        </a:rPr>
                        <a:t>Integer</a:t>
                      </a:r>
                      <a:endParaRPr lang="en-CH" sz="1600" kern="100">
                        <a:solidFill>
                          <a:srgbClr val="353744"/>
                        </a:solidFill>
                        <a:effectLst/>
                        <a:latin typeface="Calibri" panose="020F0502020204030204" pitchFamily="34" charset="0"/>
                        <a:ea typeface="Calibri" panose="020F0502020204030204" pitchFamily="34" charset="0"/>
                      </a:endParaRPr>
                    </a:p>
                  </a:txBody>
                  <a:tcPr marL="44450" marR="44450" marT="0" marB="0" anchor="ctr"/>
                </a:tc>
                <a:tc>
                  <a:txBody>
                    <a:bodyPr/>
                    <a:lstStyle/>
                    <a:p>
                      <a:pPr marL="6350" marR="19685" indent="-6350" algn="r">
                        <a:lnSpc>
                          <a:spcPct val="129000"/>
                        </a:lnSpc>
                        <a:spcAft>
                          <a:spcPts val="1060"/>
                        </a:spcAft>
                      </a:pPr>
                      <a:r>
                        <a:rPr lang="de-CH" sz="1600" kern="0">
                          <a:effectLst/>
                        </a:rPr>
                        <a:t>1000</a:t>
                      </a:r>
                      <a:endParaRPr lang="en-CH" sz="1600" kern="100">
                        <a:solidFill>
                          <a:srgbClr val="353744"/>
                        </a:solidFill>
                        <a:effectLst/>
                        <a:latin typeface="Calibri" panose="020F0502020204030204" pitchFamily="34" charset="0"/>
                        <a:ea typeface="Calibri" panose="020F0502020204030204" pitchFamily="34" charset="0"/>
                      </a:endParaRPr>
                    </a:p>
                  </a:txBody>
                  <a:tcPr marL="44450" marR="44450" marT="0" marB="0" anchor="ctr"/>
                </a:tc>
                <a:extLst>
                  <a:ext uri="{0D108BD9-81ED-4DB2-BD59-A6C34878D82A}">
                    <a16:rowId xmlns:a16="http://schemas.microsoft.com/office/drawing/2014/main" val="532081775"/>
                  </a:ext>
                </a:extLst>
              </a:tr>
              <a:tr h="631406">
                <a:tc>
                  <a:txBody>
                    <a:bodyPr/>
                    <a:lstStyle/>
                    <a:p>
                      <a:pPr marL="6350" marR="19685" indent="-6350">
                        <a:lnSpc>
                          <a:spcPct val="129000"/>
                        </a:lnSpc>
                        <a:spcAft>
                          <a:spcPts val="1060"/>
                        </a:spcAft>
                      </a:pPr>
                      <a:r>
                        <a:rPr lang="de-CH" sz="1600" kern="0">
                          <a:effectLst/>
                        </a:rPr>
                        <a:t>CODS_COD_DAT</a:t>
                      </a:r>
                      <a:endParaRPr lang="en-CH" sz="1600" kern="100">
                        <a:solidFill>
                          <a:srgbClr val="353744"/>
                        </a:solidFill>
                        <a:effectLst/>
                        <a:latin typeface="Calibri" panose="020F0502020204030204" pitchFamily="34" charset="0"/>
                        <a:ea typeface="Calibri" panose="020F0502020204030204" pitchFamily="34" charset="0"/>
                      </a:endParaRPr>
                    </a:p>
                  </a:txBody>
                  <a:tcPr marL="44450" marR="44450" marT="0" marB="0" anchor="ctr"/>
                </a:tc>
                <a:tc>
                  <a:txBody>
                    <a:bodyPr/>
                    <a:lstStyle/>
                    <a:p>
                      <a:pPr marL="6350" marR="19685" indent="-6350">
                        <a:lnSpc>
                          <a:spcPct val="129000"/>
                        </a:lnSpc>
                        <a:spcAft>
                          <a:spcPts val="1060"/>
                        </a:spcAft>
                      </a:pPr>
                      <a:r>
                        <a:rPr lang="en-US" sz="1600" kern="0" dirty="0">
                          <a:effectLst/>
                        </a:rPr>
                        <a:t>Timestamp indicating when the shipment was scanned into the sorting center</a:t>
                      </a:r>
                      <a:endParaRPr lang="en-CH" sz="1600" kern="100" dirty="0">
                        <a:solidFill>
                          <a:srgbClr val="353744"/>
                        </a:solidFill>
                        <a:effectLst/>
                        <a:latin typeface="Calibri" panose="020F0502020204030204" pitchFamily="34" charset="0"/>
                        <a:ea typeface="Calibri" panose="020F0502020204030204" pitchFamily="34" charset="0"/>
                      </a:endParaRPr>
                    </a:p>
                  </a:txBody>
                  <a:tcPr marL="44450" marR="44450" marT="0" marB="0" anchor="ctr"/>
                </a:tc>
                <a:tc>
                  <a:txBody>
                    <a:bodyPr/>
                    <a:lstStyle/>
                    <a:p>
                      <a:pPr marL="6350" marR="19685" indent="-6350">
                        <a:lnSpc>
                          <a:spcPct val="129000"/>
                        </a:lnSpc>
                        <a:spcAft>
                          <a:spcPts val="1060"/>
                        </a:spcAft>
                      </a:pPr>
                      <a:r>
                        <a:rPr lang="de-CH" sz="1600" kern="0" dirty="0" err="1">
                          <a:effectLst/>
                        </a:rPr>
                        <a:t>Datetime</a:t>
                      </a:r>
                      <a:endParaRPr lang="en-CH" sz="1600" kern="100" dirty="0">
                        <a:solidFill>
                          <a:srgbClr val="353744"/>
                        </a:solidFill>
                        <a:effectLst/>
                        <a:latin typeface="Calibri" panose="020F0502020204030204" pitchFamily="34" charset="0"/>
                        <a:ea typeface="Calibri" panose="020F0502020204030204" pitchFamily="34" charset="0"/>
                      </a:endParaRPr>
                    </a:p>
                  </a:txBody>
                  <a:tcPr marL="44450" marR="44450" marT="0" marB="0" anchor="ctr"/>
                </a:tc>
                <a:tc>
                  <a:txBody>
                    <a:bodyPr/>
                    <a:lstStyle/>
                    <a:p>
                      <a:pPr marL="6350" marR="19685" indent="-6350" algn="r">
                        <a:lnSpc>
                          <a:spcPct val="129000"/>
                        </a:lnSpc>
                        <a:spcAft>
                          <a:spcPts val="1060"/>
                        </a:spcAft>
                      </a:pPr>
                      <a:r>
                        <a:rPr lang="de-CH" sz="1600" kern="0">
                          <a:effectLst/>
                        </a:rPr>
                        <a:t>15.01.2023 08:32</a:t>
                      </a:r>
                      <a:endParaRPr lang="en-CH" sz="1600" kern="100">
                        <a:solidFill>
                          <a:srgbClr val="353744"/>
                        </a:solidFill>
                        <a:effectLst/>
                        <a:latin typeface="Calibri" panose="020F0502020204030204" pitchFamily="34" charset="0"/>
                        <a:ea typeface="Calibri" panose="020F0502020204030204" pitchFamily="34" charset="0"/>
                      </a:endParaRPr>
                    </a:p>
                  </a:txBody>
                  <a:tcPr marL="44450" marR="44450" marT="0" marB="0" anchor="ctr"/>
                </a:tc>
                <a:extLst>
                  <a:ext uri="{0D108BD9-81ED-4DB2-BD59-A6C34878D82A}">
                    <a16:rowId xmlns:a16="http://schemas.microsoft.com/office/drawing/2014/main" val="527567937"/>
                  </a:ext>
                </a:extLst>
              </a:tr>
              <a:tr h="631406">
                <a:tc>
                  <a:txBody>
                    <a:bodyPr/>
                    <a:lstStyle/>
                    <a:p>
                      <a:pPr marL="6350" marR="19685" indent="-6350">
                        <a:lnSpc>
                          <a:spcPct val="129000"/>
                        </a:lnSpc>
                        <a:spcAft>
                          <a:spcPts val="1060"/>
                        </a:spcAft>
                      </a:pPr>
                      <a:r>
                        <a:rPr lang="de-CH" sz="1600" kern="0">
                          <a:effectLst/>
                        </a:rPr>
                        <a:t>CODS_LERE_DAT</a:t>
                      </a:r>
                      <a:endParaRPr lang="en-CH" sz="1600" kern="100">
                        <a:solidFill>
                          <a:srgbClr val="353744"/>
                        </a:solidFill>
                        <a:effectLst/>
                        <a:latin typeface="Calibri" panose="020F0502020204030204" pitchFamily="34" charset="0"/>
                        <a:ea typeface="Calibri" panose="020F0502020204030204" pitchFamily="34" charset="0"/>
                      </a:endParaRPr>
                    </a:p>
                  </a:txBody>
                  <a:tcPr marL="44450" marR="44450" marT="0" marB="0" anchor="ctr"/>
                </a:tc>
                <a:tc>
                  <a:txBody>
                    <a:bodyPr/>
                    <a:lstStyle/>
                    <a:p>
                      <a:pPr marL="6350" marR="19685" indent="-6350">
                        <a:lnSpc>
                          <a:spcPct val="129000"/>
                        </a:lnSpc>
                        <a:spcAft>
                          <a:spcPts val="1060"/>
                        </a:spcAft>
                      </a:pPr>
                      <a:r>
                        <a:rPr lang="en-US" sz="1600" kern="0">
                          <a:effectLst/>
                        </a:rPr>
                        <a:t>Timestamp indicating when the shipment left the sorting center</a:t>
                      </a:r>
                      <a:endParaRPr lang="en-CH" sz="1600" kern="100">
                        <a:solidFill>
                          <a:srgbClr val="353744"/>
                        </a:solidFill>
                        <a:effectLst/>
                        <a:latin typeface="Calibri" panose="020F0502020204030204" pitchFamily="34" charset="0"/>
                        <a:ea typeface="Calibri" panose="020F0502020204030204" pitchFamily="34" charset="0"/>
                      </a:endParaRPr>
                    </a:p>
                  </a:txBody>
                  <a:tcPr marL="44450" marR="44450" marT="0" marB="0" anchor="ctr"/>
                </a:tc>
                <a:tc>
                  <a:txBody>
                    <a:bodyPr/>
                    <a:lstStyle/>
                    <a:p>
                      <a:pPr marL="6350" marR="19685" indent="-6350">
                        <a:lnSpc>
                          <a:spcPct val="129000"/>
                        </a:lnSpc>
                        <a:spcAft>
                          <a:spcPts val="1060"/>
                        </a:spcAft>
                      </a:pPr>
                      <a:r>
                        <a:rPr lang="de-CH" sz="1600" kern="0" dirty="0" err="1">
                          <a:effectLst/>
                        </a:rPr>
                        <a:t>Datetime</a:t>
                      </a:r>
                      <a:endParaRPr lang="en-CH" sz="1600" kern="100" dirty="0">
                        <a:solidFill>
                          <a:srgbClr val="353744"/>
                        </a:solidFill>
                        <a:effectLst/>
                        <a:latin typeface="Calibri" panose="020F0502020204030204" pitchFamily="34" charset="0"/>
                        <a:ea typeface="Calibri" panose="020F0502020204030204" pitchFamily="34" charset="0"/>
                      </a:endParaRPr>
                    </a:p>
                  </a:txBody>
                  <a:tcPr marL="44450" marR="44450" marT="0" marB="0" anchor="ctr"/>
                </a:tc>
                <a:tc>
                  <a:txBody>
                    <a:bodyPr/>
                    <a:lstStyle/>
                    <a:p>
                      <a:pPr marL="6350" marR="19685" indent="-6350" algn="r">
                        <a:lnSpc>
                          <a:spcPct val="129000"/>
                        </a:lnSpc>
                        <a:spcAft>
                          <a:spcPts val="1060"/>
                        </a:spcAft>
                      </a:pPr>
                      <a:r>
                        <a:rPr lang="de-CH" sz="1600" kern="0" dirty="0">
                          <a:effectLst/>
                        </a:rPr>
                        <a:t>15.01.2023 09:45</a:t>
                      </a:r>
                      <a:endParaRPr lang="en-CH" sz="1600" kern="100" dirty="0">
                        <a:solidFill>
                          <a:srgbClr val="353744"/>
                        </a:solidFill>
                        <a:effectLst/>
                        <a:latin typeface="Calibri" panose="020F0502020204030204" pitchFamily="34" charset="0"/>
                        <a:ea typeface="Calibri" panose="020F0502020204030204" pitchFamily="34" charset="0"/>
                      </a:endParaRPr>
                    </a:p>
                  </a:txBody>
                  <a:tcPr marL="44450" marR="44450" marT="0" marB="0" anchor="ctr"/>
                </a:tc>
                <a:extLst>
                  <a:ext uri="{0D108BD9-81ED-4DB2-BD59-A6C34878D82A}">
                    <a16:rowId xmlns:a16="http://schemas.microsoft.com/office/drawing/2014/main" val="2560599522"/>
                  </a:ext>
                </a:extLst>
              </a:tr>
              <a:tr h="631406">
                <a:tc>
                  <a:txBody>
                    <a:bodyPr/>
                    <a:lstStyle/>
                    <a:p>
                      <a:pPr marL="6350" marR="19685" indent="-6350">
                        <a:lnSpc>
                          <a:spcPct val="129000"/>
                        </a:lnSpc>
                        <a:spcAft>
                          <a:spcPts val="1060"/>
                        </a:spcAft>
                      </a:pPr>
                      <a:r>
                        <a:rPr lang="de-CH" sz="1600" kern="0">
                          <a:effectLst/>
                        </a:rPr>
                        <a:t>CODS_CO_STATION</a:t>
                      </a:r>
                      <a:endParaRPr lang="en-CH" sz="1600" kern="100">
                        <a:solidFill>
                          <a:srgbClr val="353744"/>
                        </a:solidFill>
                        <a:effectLst/>
                        <a:latin typeface="Calibri" panose="020F0502020204030204" pitchFamily="34" charset="0"/>
                        <a:ea typeface="Calibri" panose="020F0502020204030204" pitchFamily="34" charset="0"/>
                      </a:endParaRPr>
                    </a:p>
                  </a:txBody>
                  <a:tcPr marL="44450" marR="44450" marT="0" marB="0" anchor="ctr"/>
                </a:tc>
                <a:tc>
                  <a:txBody>
                    <a:bodyPr/>
                    <a:lstStyle/>
                    <a:p>
                      <a:pPr marL="6350" marR="19685" indent="-6350">
                        <a:lnSpc>
                          <a:spcPct val="129000"/>
                        </a:lnSpc>
                        <a:spcAft>
                          <a:spcPts val="1060"/>
                        </a:spcAft>
                      </a:pPr>
                      <a:r>
                        <a:rPr lang="en-US" sz="1600" kern="0">
                          <a:effectLst/>
                        </a:rPr>
                        <a:t>Station or scanner ID at which the shipment was processed</a:t>
                      </a:r>
                      <a:endParaRPr lang="en-CH" sz="1600" kern="100">
                        <a:solidFill>
                          <a:srgbClr val="353744"/>
                        </a:solidFill>
                        <a:effectLst/>
                        <a:latin typeface="Calibri" panose="020F0502020204030204" pitchFamily="34" charset="0"/>
                        <a:ea typeface="Calibri" panose="020F0502020204030204" pitchFamily="34" charset="0"/>
                      </a:endParaRPr>
                    </a:p>
                  </a:txBody>
                  <a:tcPr marL="44450" marR="44450" marT="0" marB="0" anchor="ctr"/>
                </a:tc>
                <a:tc>
                  <a:txBody>
                    <a:bodyPr/>
                    <a:lstStyle/>
                    <a:p>
                      <a:pPr marL="6350" marR="19685" indent="-6350">
                        <a:lnSpc>
                          <a:spcPct val="129000"/>
                        </a:lnSpc>
                        <a:spcAft>
                          <a:spcPts val="1060"/>
                        </a:spcAft>
                      </a:pPr>
                      <a:r>
                        <a:rPr lang="de-CH" sz="1600" kern="0">
                          <a:effectLst/>
                        </a:rPr>
                        <a:t>String</a:t>
                      </a:r>
                      <a:endParaRPr lang="en-CH" sz="1600" kern="100">
                        <a:solidFill>
                          <a:srgbClr val="353744"/>
                        </a:solidFill>
                        <a:effectLst/>
                        <a:latin typeface="Calibri" panose="020F0502020204030204" pitchFamily="34" charset="0"/>
                        <a:ea typeface="Calibri" panose="020F0502020204030204" pitchFamily="34" charset="0"/>
                      </a:endParaRPr>
                    </a:p>
                  </a:txBody>
                  <a:tcPr marL="44450" marR="44450" marT="0" marB="0" anchor="ctr"/>
                </a:tc>
                <a:tc>
                  <a:txBody>
                    <a:bodyPr/>
                    <a:lstStyle/>
                    <a:p>
                      <a:pPr marL="6350" marR="19685" indent="-6350">
                        <a:lnSpc>
                          <a:spcPct val="129000"/>
                        </a:lnSpc>
                        <a:spcAft>
                          <a:spcPts val="1060"/>
                        </a:spcAft>
                      </a:pPr>
                      <a:r>
                        <a:rPr lang="de-CH" sz="1600" kern="0" dirty="0">
                          <a:effectLst/>
                        </a:rPr>
                        <a:t>STATION01</a:t>
                      </a:r>
                      <a:endParaRPr lang="en-CH" sz="1600" kern="100" dirty="0">
                        <a:solidFill>
                          <a:srgbClr val="353744"/>
                        </a:solidFill>
                        <a:effectLst/>
                        <a:latin typeface="Calibri" panose="020F0502020204030204" pitchFamily="34" charset="0"/>
                        <a:ea typeface="Calibri" panose="020F0502020204030204" pitchFamily="34" charset="0"/>
                      </a:endParaRPr>
                    </a:p>
                  </a:txBody>
                  <a:tcPr marL="44450" marR="44450" marT="0" marB="0" anchor="ctr"/>
                </a:tc>
                <a:extLst>
                  <a:ext uri="{0D108BD9-81ED-4DB2-BD59-A6C34878D82A}">
                    <a16:rowId xmlns:a16="http://schemas.microsoft.com/office/drawing/2014/main" val="515306685"/>
                  </a:ext>
                </a:extLst>
              </a:tr>
              <a:tr h="631406">
                <a:tc>
                  <a:txBody>
                    <a:bodyPr/>
                    <a:lstStyle/>
                    <a:p>
                      <a:pPr marL="6350" marR="19685" indent="-6350">
                        <a:lnSpc>
                          <a:spcPct val="129000"/>
                        </a:lnSpc>
                        <a:spcAft>
                          <a:spcPts val="1060"/>
                        </a:spcAft>
                      </a:pPr>
                      <a:r>
                        <a:rPr lang="de-CH" sz="1600" kern="0">
                          <a:effectLst/>
                        </a:rPr>
                        <a:t>CODS_SD_RUTSCHE</a:t>
                      </a:r>
                      <a:endParaRPr lang="en-CH" sz="1600" kern="100">
                        <a:solidFill>
                          <a:srgbClr val="353744"/>
                        </a:solidFill>
                        <a:effectLst/>
                        <a:latin typeface="Calibri" panose="020F0502020204030204" pitchFamily="34" charset="0"/>
                        <a:ea typeface="Calibri" panose="020F0502020204030204" pitchFamily="34" charset="0"/>
                      </a:endParaRPr>
                    </a:p>
                  </a:txBody>
                  <a:tcPr marL="44450" marR="44450" marT="0" marB="0" anchor="ctr"/>
                </a:tc>
                <a:tc>
                  <a:txBody>
                    <a:bodyPr/>
                    <a:lstStyle/>
                    <a:p>
                      <a:pPr marL="6350" marR="19685" indent="-6350">
                        <a:lnSpc>
                          <a:spcPct val="129000"/>
                        </a:lnSpc>
                        <a:spcAft>
                          <a:spcPts val="1060"/>
                        </a:spcAft>
                      </a:pPr>
                      <a:r>
                        <a:rPr lang="en-US" sz="1600" kern="0">
                          <a:effectLst/>
                        </a:rPr>
                        <a:t>Chute identifier where the package was routed for further processing</a:t>
                      </a:r>
                      <a:endParaRPr lang="en-CH" sz="1600" kern="100">
                        <a:solidFill>
                          <a:srgbClr val="353744"/>
                        </a:solidFill>
                        <a:effectLst/>
                        <a:latin typeface="Calibri" panose="020F0502020204030204" pitchFamily="34" charset="0"/>
                        <a:ea typeface="Calibri" panose="020F0502020204030204" pitchFamily="34" charset="0"/>
                      </a:endParaRPr>
                    </a:p>
                  </a:txBody>
                  <a:tcPr marL="44450" marR="44450" marT="0" marB="0" anchor="ctr"/>
                </a:tc>
                <a:tc>
                  <a:txBody>
                    <a:bodyPr/>
                    <a:lstStyle/>
                    <a:p>
                      <a:pPr marL="6350" marR="19685" indent="-6350">
                        <a:lnSpc>
                          <a:spcPct val="129000"/>
                        </a:lnSpc>
                        <a:spcAft>
                          <a:spcPts val="1060"/>
                        </a:spcAft>
                      </a:pPr>
                      <a:r>
                        <a:rPr lang="de-CH" sz="1600" kern="0">
                          <a:effectLst/>
                        </a:rPr>
                        <a:t>String</a:t>
                      </a:r>
                      <a:endParaRPr lang="en-CH" sz="1600" kern="100">
                        <a:solidFill>
                          <a:srgbClr val="353744"/>
                        </a:solidFill>
                        <a:effectLst/>
                        <a:latin typeface="Calibri" panose="020F0502020204030204" pitchFamily="34" charset="0"/>
                        <a:ea typeface="Calibri" panose="020F0502020204030204" pitchFamily="34" charset="0"/>
                      </a:endParaRPr>
                    </a:p>
                  </a:txBody>
                  <a:tcPr marL="44450" marR="44450" marT="0" marB="0" anchor="ctr"/>
                </a:tc>
                <a:tc>
                  <a:txBody>
                    <a:bodyPr/>
                    <a:lstStyle/>
                    <a:p>
                      <a:pPr marL="6350" marR="19685" indent="-6350">
                        <a:lnSpc>
                          <a:spcPct val="129000"/>
                        </a:lnSpc>
                        <a:spcAft>
                          <a:spcPts val="1060"/>
                        </a:spcAft>
                      </a:pPr>
                      <a:r>
                        <a:rPr lang="de-CH" sz="1600" kern="0" dirty="0">
                          <a:effectLst/>
                        </a:rPr>
                        <a:t>CHUTE10</a:t>
                      </a:r>
                      <a:endParaRPr lang="en-CH" sz="1600" kern="100" dirty="0">
                        <a:solidFill>
                          <a:srgbClr val="353744"/>
                        </a:solidFill>
                        <a:effectLst/>
                        <a:latin typeface="Calibri" panose="020F0502020204030204" pitchFamily="34" charset="0"/>
                        <a:ea typeface="Calibri" panose="020F0502020204030204" pitchFamily="34" charset="0"/>
                      </a:endParaRPr>
                    </a:p>
                  </a:txBody>
                  <a:tcPr marL="44450" marR="44450" marT="0" marB="0" anchor="ctr"/>
                </a:tc>
                <a:extLst>
                  <a:ext uri="{0D108BD9-81ED-4DB2-BD59-A6C34878D82A}">
                    <a16:rowId xmlns:a16="http://schemas.microsoft.com/office/drawing/2014/main" val="945855270"/>
                  </a:ext>
                </a:extLst>
              </a:tr>
              <a:tr h="631406">
                <a:tc>
                  <a:txBody>
                    <a:bodyPr/>
                    <a:lstStyle/>
                    <a:p>
                      <a:pPr marL="6350" marR="19685" indent="-6350">
                        <a:lnSpc>
                          <a:spcPct val="129000"/>
                        </a:lnSpc>
                        <a:spcAft>
                          <a:spcPts val="1060"/>
                        </a:spcAft>
                      </a:pPr>
                      <a:r>
                        <a:rPr lang="de-CH" sz="1600" kern="0">
                          <a:effectLst/>
                        </a:rPr>
                        <a:t>processing_time_minutes</a:t>
                      </a:r>
                      <a:endParaRPr lang="en-CH" sz="1600" kern="100">
                        <a:solidFill>
                          <a:srgbClr val="353744"/>
                        </a:solidFill>
                        <a:effectLst/>
                        <a:latin typeface="Calibri" panose="020F0502020204030204" pitchFamily="34" charset="0"/>
                        <a:ea typeface="Calibri" panose="020F0502020204030204" pitchFamily="34" charset="0"/>
                      </a:endParaRPr>
                    </a:p>
                  </a:txBody>
                  <a:tcPr marL="44450" marR="44450" marT="0" marB="0" anchor="ctr"/>
                </a:tc>
                <a:tc>
                  <a:txBody>
                    <a:bodyPr/>
                    <a:lstStyle/>
                    <a:p>
                      <a:pPr marL="6350" marR="19685" indent="-6350">
                        <a:lnSpc>
                          <a:spcPct val="129000"/>
                        </a:lnSpc>
                        <a:spcAft>
                          <a:spcPts val="1060"/>
                        </a:spcAft>
                      </a:pPr>
                      <a:r>
                        <a:rPr lang="en-US" sz="1600" kern="0">
                          <a:effectLst/>
                        </a:rPr>
                        <a:t>Calculated field representing the time taken to process a shipment in minutes</a:t>
                      </a:r>
                      <a:endParaRPr lang="en-CH" sz="1600" kern="100">
                        <a:solidFill>
                          <a:srgbClr val="353744"/>
                        </a:solidFill>
                        <a:effectLst/>
                        <a:latin typeface="Calibri" panose="020F0502020204030204" pitchFamily="34" charset="0"/>
                        <a:ea typeface="Calibri" panose="020F0502020204030204" pitchFamily="34" charset="0"/>
                      </a:endParaRPr>
                    </a:p>
                  </a:txBody>
                  <a:tcPr marL="44450" marR="44450" marT="0" marB="0" anchor="ctr"/>
                </a:tc>
                <a:tc>
                  <a:txBody>
                    <a:bodyPr/>
                    <a:lstStyle/>
                    <a:p>
                      <a:pPr marL="6350" marR="19685" indent="-6350">
                        <a:lnSpc>
                          <a:spcPct val="129000"/>
                        </a:lnSpc>
                        <a:spcAft>
                          <a:spcPts val="1060"/>
                        </a:spcAft>
                      </a:pPr>
                      <a:r>
                        <a:rPr lang="de-CH" sz="1600" kern="0">
                          <a:effectLst/>
                        </a:rPr>
                        <a:t>Float</a:t>
                      </a:r>
                      <a:endParaRPr lang="en-CH" sz="1600" kern="100">
                        <a:solidFill>
                          <a:srgbClr val="353744"/>
                        </a:solidFill>
                        <a:effectLst/>
                        <a:latin typeface="Calibri" panose="020F0502020204030204" pitchFamily="34" charset="0"/>
                        <a:ea typeface="Calibri" panose="020F0502020204030204" pitchFamily="34" charset="0"/>
                      </a:endParaRPr>
                    </a:p>
                  </a:txBody>
                  <a:tcPr marL="44450" marR="44450" marT="0" marB="0" anchor="ctr"/>
                </a:tc>
                <a:tc>
                  <a:txBody>
                    <a:bodyPr/>
                    <a:lstStyle/>
                    <a:p>
                      <a:pPr marL="6350" marR="19685" indent="-6350" algn="r">
                        <a:lnSpc>
                          <a:spcPct val="129000"/>
                        </a:lnSpc>
                        <a:spcAft>
                          <a:spcPts val="1060"/>
                        </a:spcAft>
                      </a:pPr>
                      <a:r>
                        <a:rPr lang="de-CH" sz="1600" kern="0" dirty="0">
                          <a:effectLst/>
                        </a:rPr>
                        <a:t>73.5</a:t>
                      </a:r>
                      <a:endParaRPr lang="en-CH" sz="1600" kern="100" dirty="0">
                        <a:solidFill>
                          <a:srgbClr val="353744"/>
                        </a:solidFill>
                        <a:effectLst/>
                        <a:latin typeface="Calibri" panose="020F0502020204030204" pitchFamily="34" charset="0"/>
                        <a:ea typeface="Calibri" panose="020F0502020204030204" pitchFamily="34" charset="0"/>
                      </a:endParaRPr>
                    </a:p>
                  </a:txBody>
                  <a:tcPr marL="44450" marR="44450" marT="0" marB="0" anchor="ctr"/>
                </a:tc>
                <a:extLst>
                  <a:ext uri="{0D108BD9-81ED-4DB2-BD59-A6C34878D82A}">
                    <a16:rowId xmlns:a16="http://schemas.microsoft.com/office/drawing/2014/main" val="1404808016"/>
                  </a:ext>
                </a:extLst>
              </a:tr>
            </a:tbl>
          </a:graphicData>
        </a:graphic>
      </p:graphicFrame>
      <p:sp>
        <p:nvSpPr>
          <p:cNvPr id="13" name="Rectangle 1">
            <a:extLst>
              <a:ext uri="{FF2B5EF4-FFF2-40B4-BE49-F238E27FC236}">
                <a16:creationId xmlns:a16="http://schemas.microsoft.com/office/drawing/2014/main" id="{313D1A21-F678-B8BC-ABA1-54EB44BF753C}"/>
              </a:ext>
            </a:extLst>
          </p:cNvPr>
          <p:cNvSpPr>
            <a:spLocks noChangeArrowheads="1"/>
          </p:cNvSpPr>
          <p:nvPr/>
        </p:nvSpPr>
        <p:spPr bwMode="auto">
          <a:xfrm>
            <a:off x="2838450" y="24161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H"/>
          </a:p>
        </p:txBody>
      </p:sp>
    </p:spTree>
    <p:extLst>
      <p:ext uri="{BB962C8B-B14F-4D97-AF65-F5344CB8AC3E}">
        <p14:creationId xmlns:p14="http://schemas.microsoft.com/office/powerpoint/2010/main" val="38839002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C3120D6-D98A-B00F-BDD9-0AC5BF8DF7DA}"/>
              </a:ext>
            </a:extLst>
          </p:cNvPr>
          <p:cNvSpPr txBox="1">
            <a:spLocks/>
          </p:cNvSpPr>
          <p:nvPr/>
        </p:nvSpPr>
        <p:spPr>
          <a:xfrm>
            <a:off x="0" y="0"/>
            <a:ext cx="12192000" cy="749738"/>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3200" b="1" dirty="0">
                <a:latin typeface="Helvetica Neue" panose="02000503000000020004" pitchFamily="2" charset="0"/>
              </a:rPr>
              <a:t>Overview of provided Data</a:t>
            </a:r>
            <a:endParaRPr lang="en-GB" sz="3200" b="1" dirty="0"/>
          </a:p>
        </p:txBody>
      </p:sp>
      <p:sp>
        <p:nvSpPr>
          <p:cNvPr id="3" name="Rectangle 4">
            <a:extLst>
              <a:ext uri="{FF2B5EF4-FFF2-40B4-BE49-F238E27FC236}">
                <a16:creationId xmlns:a16="http://schemas.microsoft.com/office/drawing/2014/main" id="{C75502DE-3F3B-95AC-4BE4-727F53FEDB22}"/>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H"/>
          </a:p>
        </p:txBody>
      </p:sp>
      <p:grpSp>
        <p:nvGrpSpPr>
          <p:cNvPr id="6" name="Group 5">
            <a:extLst>
              <a:ext uri="{FF2B5EF4-FFF2-40B4-BE49-F238E27FC236}">
                <a16:creationId xmlns:a16="http://schemas.microsoft.com/office/drawing/2014/main" id="{40A5285D-2AC7-8AC5-D3E7-53F66F88BE97}"/>
              </a:ext>
            </a:extLst>
          </p:cNvPr>
          <p:cNvGrpSpPr/>
          <p:nvPr/>
        </p:nvGrpSpPr>
        <p:grpSpPr>
          <a:xfrm>
            <a:off x="69850" y="35560"/>
            <a:ext cx="8717280" cy="733425"/>
            <a:chOff x="0" y="0"/>
            <a:chExt cx="8717642" cy="733897"/>
          </a:xfrm>
        </p:grpSpPr>
        <p:pic>
          <p:nvPicPr>
            <p:cNvPr id="7" name="Picture 6">
              <a:extLst>
                <a:ext uri="{FF2B5EF4-FFF2-40B4-BE49-F238E27FC236}">
                  <a16:creationId xmlns:a16="http://schemas.microsoft.com/office/drawing/2014/main" id="{4FC3659D-4427-84AD-E394-BBD0CD343610}"/>
                </a:ext>
              </a:extLst>
            </p:cNvPr>
            <p:cNvPicPr>
              <a:picLocks noChangeAspect="1"/>
            </p:cNvPicPr>
            <p:nvPr/>
          </p:nvPicPr>
          <p:blipFill>
            <a:blip r:embed="rId2"/>
            <a:stretch>
              <a:fillRect/>
            </a:stretch>
          </p:blipFill>
          <p:spPr>
            <a:xfrm>
              <a:off x="0" y="193899"/>
              <a:ext cx="861300" cy="539998"/>
            </a:xfrm>
            <a:prstGeom prst="rect">
              <a:avLst/>
            </a:prstGeom>
            <a:noFill/>
            <a:ln>
              <a:noFill/>
              <a:prstDash/>
            </a:ln>
          </p:spPr>
        </p:pic>
        <p:sp>
          <p:nvSpPr>
            <p:cNvPr id="8" name="Shape 3034">
              <a:extLst>
                <a:ext uri="{FF2B5EF4-FFF2-40B4-BE49-F238E27FC236}">
                  <a16:creationId xmlns:a16="http://schemas.microsoft.com/office/drawing/2014/main" id="{4F054DD5-71DA-A096-573B-E2281333AD0C}"/>
                </a:ext>
              </a:extLst>
            </p:cNvPr>
            <p:cNvSpPr/>
            <p:nvPr/>
          </p:nvSpPr>
          <p:spPr>
            <a:xfrm>
              <a:off x="790389" y="0"/>
              <a:ext cx="7927253" cy="0"/>
            </a:xfrm>
            <a:custGeom>
              <a:avLst/>
              <a:gdLst>
                <a:gd name="f0" fmla="val w"/>
                <a:gd name="f1" fmla="val h"/>
                <a:gd name="f2" fmla="val 0"/>
                <a:gd name="f3" fmla="val 7926929"/>
                <a:gd name="f4" fmla="*/ f0 1 7926929"/>
                <a:gd name="f5" fmla="*/ f1 1 0"/>
                <a:gd name="f6" fmla="val f2"/>
                <a:gd name="f7" fmla="val f3"/>
                <a:gd name="f8" fmla="+- f6 0 f6"/>
                <a:gd name="f9" fmla="+- f7 0 f6"/>
                <a:gd name="f10" fmla="*/ f9 1 7926929"/>
                <a:gd name="f11" fmla="*/ f8 1 0"/>
                <a:gd name="f12" fmla="*/ 0 1 f10"/>
                <a:gd name="f13" fmla="*/ 7926929 1 f10"/>
                <a:gd name="f14" fmla="*/ 0 1 f11"/>
                <a:gd name="f15" fmla="*/ f12 f4 1"/>
                <a:gd name="f16" fmla="*/ f13 f4 1"/>
                <a:gd name="f17" fmla="*/ f14 f5 1"/>
              </a:gdLst>
              <a:ahLst/>
              <a:cxnLst>
                <a:cxn ang="3cd4">
                  <a:pos x="hc" y="t"/>
                </a:cxn>
                <a:cxn ang="0">
                  <a:pos x="r" y="vc"/>
                </a:cxn>
                <a:cxn ang="cd4">
                  <a:pos x="hc" y="b"/>
                </a:cxn>
                <a:cxn ang="cd2">
                  <a:pos x="l" y="vc"/>
                </a:cxn>
              </a:cxnLst>
              <a:rect l="f15" t="f17" r="f16" b="f17"/>
              <a:pathLst>
                <a:path w="7926929">
                  <a:moveTo>
                    <a:pt x="f2" y="f2"/>
                  </a:moveTo>
                  <a:lnTo>
                    <a:pt x="f3" y="f2"/>
                  </a:lnTo>
                </a:path>
              </a:pathLst>
            </a:custGeom>
            <a:noFill/>
            <a:ln w="95253" cap="flat">
              <a:solidFill>
                <a:srgbClr val="E4003C"/>
              </a:solidFill>
              <a:prstDash val="solid"/>
              <a:miter/>
            </a:ln>
          </p:spPr>
          <p:txBody>
            <a:bodyPr lIns="0" tIns="0" rIns="0" bIns="0"/>
            <a:lstStyle/>
            <a:p>
              <a:endParaRPr lang="en-CH"/>
            </a:p>
          </p:txBody>
        </p:sp>
      </p:grpSp>
      <p:sp>
        <p:nvSpPr>
          <p:cNvPr id="11" name="Rectangle 5">
            <a:extLst>
              <a:ext uri="{FF2B5EF4-FFF2-40B4-BE49-F238E27FC236}">
                <a16:creationId xmlns:a16="http://schemas.microsoft.com/office/drawing/2014/main" id="{FD521ACC-A56E-808E-70F3-1541615EC190}"/>
              </a:ext>
            </a:extLst>
          </p:cNvPr>
          <p:cNvSpPr>
            <a:spLocks noChangeArrowheads="1"/>
          </p:cNvSpPr>
          <p:nvPr/>
        </p:nvSpPr>
        <p:spPr bwMode="auto">
          <a:xfrm>
            <a:off x="-244475"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H"/>
          </a:p>
        </p:txBody>
      </p:sp>
      <p:pic>
        <p:nvPicPr>
          <p:cNvPr id="5" name="Picture 4">
            <a:extLst>
              <a:ext uri="{FF2B5EF4-FFF2-40B4-BE49-F238E27FC236}">
                <a16:creationId xmlns:a16="http://schemas.microsoft.com/office/drawing/2014/main" id="{EF3B5AF8-A204-1A06-8742-3E096BBBBBAA}"/>
              </a:ext>
            </a:extLst>
          </p:cNvPr>
          <p:cNvPicPr>
            <a:picLocks noChangeAspect="1"/>
          </p:cNvPicPr>
          <p:nvPr/>
        </p:nvPicPr>
        <p:blipFill>
          <a:blip r:embed="rId3"/>
          <a:stretch>
            <a:fillRect/>
          </a:stretch>
        </p:blipFill>
        <p:spPr>
          <a:xfrm>
            <a:off x="180107" y="1226185"/>
            <a:ext cx="11637818" cy="4565015"/>
          </a:xfrm>
          <a:prstGeom prst="rect">
            <a:avLst/>
          </a:prstGeom>
        </p:spPr>
      </p:pic>
      <p:sp>
        <p:nvSpPr>
          <p:cNvPr id="13" name="Rectangle 1">
            <a:extLst>
              <a:ext uri="{FF2B5EF4-FFF2-40B4-BE49-F238E27FC236}">
                <a16:creationId xmlns:a16="http://schemas.microsoft.com/office/drawing/2014/main" id="{313D1A21-F678-B8BC-ABA1-54EB44BF753C}"/>
              </a:ext>
            </a:extLst>
          </p:cNvPr>
          <p:cNvSpPr>
            <a:spLocks noChangeArrowheads="1"/>
          </p:cNvSpPr>
          <p:nvPr/>
        </p:nvSpPr>
        <p:spPr bwMode="auto">
          <a:xfrm>
            <a:off x="2838450" y="24161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H"/>
          </a:p>
        </p:txBody>
      </p:sp>
    </p:spTree>
    <p:extLst>
      <p:ext uri="{BB962C8B-B14F-4D97-AF65-F5344CB8AC3E}">
        <p14:creationId xmlns:p14="http://schemas.microsoft.com/office/powerpoint/2010/main" val="35012241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C3120D6-D98A-B00F-BDD9-0AC5BF8DF7DA}"/>
              </a:ext>
            </a:extLst>
          </p:cNvPr>
          <p:cNvSpPr txBox="1">
            <a:spLocks/>
          </p:cNvSpPr>
          <p:nvPr/>
        </p:nvSpPr>
        <p:spPr>
          <a:xfrm>
            <a:off x="0" y="0"/>
            <a:ext cx="12192000" cy="749738"/>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3200" b="1" dirty="0">
                <a:latin typeface="Helvetica Neue" panose="02000503000000020004" pitchFamily="2" charset="0"/>
              </a:rPr>
              <a:t>Overview of provided Data</a:t>
            </a:r>
            <a:endParaRPr lang="en-GB" sz="3200" b="1" dirty="0"/>
          </a:p>
        </p:txBody>
      </p:sp>
      <p:sp>
        <p:nvSpPr>
          <p:cNvPr id="3" name="Rectangle 4">
            <a:extLst>
              <a:ext uri="{FF2B5EF4-FFF2-40B4-BE49-F238E27FC236}">
                <a16:creationId xmlns:a16="http://schemas.microsoft.com/office/drawing/2014/main" id="{C75502DE-3F3B-95AC-4BE4-727F53FEDB22}"/>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H"/>
          </a:p>
        </p:txBody>
      </p:sp>
      <p:grpSp>
        <p:nvGrpSpPr>
          <p:cNvPr id="6" name="Group 5">
            <a:extLst>
              <a:ext uri="{FF2B5EF4-FFF2-40B4-BE49-F238E27FC236}">
                <a16:creationId xmlns:a16="http://schemas.microsoft.com/office/drawing/2014/main" id="{40A5285D-2AC7-8AC5-D3E7-53F66F88BE97}"/>
              </a:ext>
            </a:extLst>
          </p:cNvPr>
          <p:cNvGrpSpPr/>
          <p:nvPr/>
        </p:nvGrpSpPr>
        <p:grpSpPr>
          <a:xfrm>
            <a:off x="69850" y="35560"/>
            <a:ext cx="8717280" cy="733425"/>
            <a:chOff x="0" y="0"/>
            <a:chExt cx="8717642" cy="733897"/>
          </a:xfrm>
        </p:grpSpPr>
        <p:pic>
          <p:nvPicPr>
            <p:cNvPr id="7" name="Picture 6">
              <a:extLst>
                <a:ext uri="{FF2B5EF4-FFF2-40B4-BE49-F238E27FC236}">
                  <a16:creationId xmlns:a16="http://schemas.microsoft.com/office/drawing/2014/main" id="{4FC3659D-4427-84AD-E394-BBD0CD343610}"/>
                </a:ext>
              </a:extLst>
            </p:cNvPr>
            <p:cNvPicPr>
              <a:picLocks noChangeAspect="1"/>
            </p:cNvPicPr>
            <p:nvPr/>
          </p:nvPicPr>
          <p:blipFill>
            <a:blip r:embed="rId2"/>
            <a:stretch>
              <a:fillRect/>
            </a:stretch>
          </p:blipFill>
          <p:spPr>
            <a:xfrm>
              <a:off x="0" y="193899"/>
              <a:ext cx="861300" cy="539998"/>
            </a:xfrm>
            <a:prstGeom prst="rect">
              <a:avLst/>
            </a:prstGeom>
            <a:noFill/>
            <a:ln>
              <a:noFill/>
              <a:prstDash/>
            </a:ln>
          </p:spPr>
        </p:pic>
        <p:sp>
          <p:nvSpPr>
            <p:cNvPr id="8" name="Shape 3034">
              <a:extLst>
                <a:ext uri="{FF2B5EF4-FFF2-40B4-BE49-F238E27FC236}">
                  <a16:creationId xmlns:a16="http://schemas.microsoft.com/office/drawing/2014/main" id="{4F054DD5-71DA-A096-573B-E2281333AD0C}"/>
                </a:ext>
              </a:extLst>
            </p:cNvPr>
            <p:cNvSpPr/>
            <p:nvPr/>
          </p:nvSpPr>
          <p:spPr>
            <a:xfrm>
              <a:off x="790389" y="0"/>
              <a:ext cx="7927253" cy="0"/>
            </a:xfrm>
            <a:custGeom>
              <a:avLst/>
              <a:gdLst>
                <a:gd name="f0" fmla="val w"/>
                <a:gd name="f1" fmla="val h"/>
                <a:gd name="f2" fmla="val 0"/>
                <a:gd name="f3" fmla="val 7926929"/>
                <a:gd name="f4" fmla="*/ f0 1 7926929"/>
                <a:gd name="f5" fmla="*/ f1 1 0"/>
                <a:gd name="f6" fmla="val f2"/>
                <a:gd name="f7" fmla="val f3"/>
                <a:gd name="f8" fmla="+- f6 0 f6"/>
                <a:gd name="f9" fmla="+- f7 0 f6"/>
                <a:gd name="f10" fmla="*/ f9 1 7926929"/>
                <a:gd name="f11" fmla="*/ f8 1 0"/>
                <a:gd name="f12" fmla="*/ 0 1 f10"/>
                <a:gd name="f13" fmla="*/ 7926929 1 f10"/>
                <a:gd name="f14" fmla="*/ 0 1 f11"/>
                <a:gd name="f15" fmla="*/ f12 f4 1"/>
                <a:gd name="f16" fmla="*/ f13 f4 1"/>
                <a:gd name="f17" fmla="*/ f14 f5 1"/>
              </a:gdLst>
              <a:ahLst/>
              <a:cxnLst>
                <a:cxn ang="3cd4">
                  <a:pos x="hc" y="t"/>
                </a:cxn>
                <a:cxn ang="0">
                  <a:pos x="r" y="vc"/>
                </a:cxn>
                <a:cxn ang="cd4">
                  <a:pos x="hc" y="b"/>
                </a:cxn>
                <a:cxn ang="cd2">
                  <a:pos x="l" y="vc"/>
                </a:cxn>
              </a:cxnLst>
              <a:rect l="f15" t="f17" r="f16" b="f17"/>
              <a:pathLst>
                <a:path w="7926929">
                  <a:moveTo>
                    <a:pt x="f2" y="f2"/>
                  </a:moveTo>
                  <a:lnTo>
                    <a:pt x="f3" y="f2"/>
                  </a:lnTo>
                </a:path>
              </a:pathLst>
            </a:custGeom>
            <a:noFill/>
            <a:ln w="95253" cap="flat">
              <a:solidFill>
                <a:srgbClr val="E4003C"/>
              </a:solidFill>
              <a:prstDash val="solid"/>
              <a:miter/>
            </a:ln>
          </p:spPr>
          <p:txBody>
            <a:bodyPr lIns="0" tIns="0" rIns="0" bIns="0"/>
            <a:lstStyle/>
            <a:p>
              <a:endParaRPr lang="en-CH"/>
            </a:p>
          </p:txBody>
        </p:sp>
      </p:grpSp>
      <p:sp>
        <p:nvSpPr>
          <p:cNvPr id="11" name="Rectangle 5">
            <a:extLst>
              <a:ext uri="{FF2B5EF4-FFF2-40B4-BE49-F238E27FC236}">
                <a16:creationId xmlns:a16="http://schemas.microsoft.com/office/drawing/2014/main" id="{FD521ACC-A56E-808E-70F3-1541615EC190}"/>
              </a:ext>
            </a:extLst>
          </p:cNvPr>
          <p:cNvSpPr>
            <a:spLocks noChangeArrowheads="1"/>
          </p:cNvSpPr>
          <p:nvPr/>
        </p:nvSpPr>
        <p:spPr bwMode="auto">
          <a:xfrm>
            <a:off x="-244475"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H"/>
          </a:p>
        </p:txBody>
      </p:sp>
      <p:pic>
        <p:nvPicPr>
          <p:cNvPr id="2" name="Picture 1" descr="A screenshot of a computer&#10;&#10;Description automatically generated">
            <a:extLst>
              <a:ext uri="{FF2B5EF4-FFF2-40B4-BE49-F238E27FC236}">
                <a16:creationId xmlns:a16="http://schemas.microsoft.com/office/drawing/2014/main" id="{29A26765-089D-D37A-DEAA-1C4DEDD3A235}"/>
              </a:ext>
            </a:extLst>
          </p:cNvPr>
          <p:cNvPicPr>
            <a:picLocks noChangeAspect="1"/>
          </p:cNvPicPr>
          <p:nvPr/>
        </p:nvPicPr>
        <p:blipFill>
          <a:blip r:embed="rId3"/>
          <a:stretch>
            <a:fillRect/>
          </a:stretch>
        </p:blipFill>
        <p:spPr>
          <a:xfrm>
            <a:off x="6212464" y="977604"/>
            <a:ext cx="5591692" cy="2451396"/>
          </a:xfrm>
          <a:prstGeom prst="rect">
            <a:avLst/>
          </a:prstGeom>
        </p:spPr>
      </p:pic>
      <p:pic>
        <p:nvPicPr>
          <p:cNvPr id="10" name="Picture 9">
            <a:extLst>
              <a:ext uri="{FF2B5EF4-FFF2-40B4-BE49-F238E27FC236}">
                <a16:creationId xmlns:a16="http://schemas.microsoft.com/office/drawing/2014/main" id="{1470864B-F0D9-B18A-B27B-2FD6763CE3D2}"/>
              </a:ext>
            </a:extLst>
          </p:cNvPr>
          <p:cNvPicPr>
            <a:picLocks noChangeAspect="1"/>
          </p:cNvPicPr>
          <p:nvPr/>
        </p:nvPicPr>
        <p:blipFill>
          <a:blip r:embed="rId4"/>
          <a:stretch>
            <a:fillRect/>
          </a:stretch>
        </p:blipFill>
        <p:spPr>
          <a:xfrm>
            <a:off x="900546" y="930974"/>
            <a:ext cx="5195454" cy="5817281"/>
          </a:xfrm>
          <a:prstGeom prst="rect">
            <a:avLst/>
          </a:prstGeom>
        </p:spPr>
      </p:pic>
      <p:pic>
        <p:nvPicPr>
          <p:cNvPr id="13" name="Picture 12">
            <a:extLst>
              <a:ext uri="{FF2B5EF4-FFF2-40B4-BE49-F238E27FC236}">
                <a16:creationId xmlns:a16="http://schemas.microsoft.com/office/drawing/2014/main" id="{8F3DCEB1-7FB8-7ABA-F9B8-BED562E41223}"/>
              </a:ext>
            </a:extLst>
          </p:cNvPr>
          <p:cNvPicPr>
            <a:picLocks noChangeAspect="1"/>
          </p:cNvPicPr>
          <p:nvPr/>
        </p:nvPicPr>
        <p:blipFill>
          <a:blip r:embed="rId5"/>
          <a:stretch>
            <a:fillRect/>
          </a:stretch>
        </p:blipFill>
        <p:spPr>
          <a:xfrm>
            <a:off x="6864354" y="3795093"/>
            <a:ext cx="2833828" cy="2953162"/>
          </a:xfrm>
          <a:prstGeom prst="rect">
            <a:avLst/>
          </a:prstGeom>
        </p:spPr>
      </p:pic>
    </p:spTree>
    <p:extLst>
      <p:ext uri="{BB962C8B-B14F-4D97-AF65-F5344CB8AC3E}">
        <p14:creationId xmlns:p14="http://schemas.microsoft.com/office/powerpoint/2010/main" val="10348614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C3120D6-D98A-B00F-BDD9-0AC5BF8DF7DA}"/>
              </a:ext>
            </a:extLst>
          </p:cNvPr>
          <p:cNvSpPr txBox="1">
            <a:spLocks/>
          </p:cNvSpPr>
          <p:nvPr/>
        </p:nvSpPr>
        <p:spPr>
          <a:xfrm>
            <a:off x="0" y="0"/>
            <a:ext cx="12192000" cy="749738"/>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3200" b="1" dirty="0">
                <a:latin typeface="Helvetica Neue" panose="02000503000000020004" pitchFamily="2" charset="0"/>
              </a:rPr>
              <a:t>Descriptive Statistics </a:t>
            </a:r>
            <a:endParaRPr lang="en-GB" sz="3200" b="1" dirty="0"/>
          </a:p>
        </p:txBody>
      </p:sp>
      <p:sp>
        <p:nvSpPr>
          <p:cNvPr id="3" name="Rectangle 4">
            <a:extLst>
              <a:ext uri="{FF2B5EF4-FFF2-40B4-BE49-F238E27FC236}">
                <a16:creationId xmlns:a16="http://schemas.microsoft.com/office/drawing/2014/main" id="{C75502DE-3F3B-95AC-4BE4-727F53FEDB22}"/>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H"/>
          </a:p>
        </p:txBody>
      </p:sp>
      <p:grpSp>
        <p:nvGrpSpPr>
          <p:cNvPr id="6" name="Group 5">
            <a:extLst>
              <a:ext uri="{FF2B5EF4-FFF2-40B4-BE49-F238E27FC236}">
                <a16:creationId xmlns:a16="http://schemas.microsoft.com/office/drawing/2014/main" id="{40A5285D-2AC7-8AC5-D3E7-53F66F88BE97}"/>
              </a:ext>
            </a:extLst>
          </p:cNvPr>
          <p:cNvGrpSpPr/>
          <p:nvPr/>
        </p:nvGrpSpPr>
        <p:grpSpPr>
          <a:xfrm>
            <a:off x="69850" y="35560"/>
            <a:ext cx="8717280" cy="733425"/>
            <a:chOff x="0" y="0"/>
            <a:chExt cx="8717642" cy="733897"/>
          </a:xfrm>
        </p:grpSpPr>
        <p:pic>
          <p:nvPicPr>
            <p:cNvPr id="7" name="Picture 6">
              <a:extLst>
                <a:ext uri="{FF2B5EF4-FFF2-40B4-BE49-F238E27FC236}">
                  <a16:creationId xmlns:a16="http://schemas.microsoft.com/office/drawing/2014/main" id="{4FC3659D-4427-84AD-E394-BBD0CD343610}"/>
                </a:ext>
              </a:extLst>
            </p:cNvPr>
            <p:cNvPicPr>
              <a:picLocks noChangeAspect="1"/>
            </p:cNvPicPr>
            <p:nvPr/>
          </p:nvPicPr>
          <p:blipFill>
            <a:blip r:embed="rId2"/>
            <a:stretch>
              <a:fillRect/>
            </a:stretch>
          </p:blipFill>
          <p:spPr>
            <a:xfrm>
              <a:off x="0" y="193899"/>
              <a:ext cx="861300" cy="539998"/>
            </a:xfrm>
            <a:prstGeom prst="rect">
              <a:avLst/>
            </a:prstGeom>
            <a:noFill/>
            <a:ln>
              <a:noFill/>
              <a:prstDash/>
            </a:ln>
          </p:spPr>
        </p:pic>
        <p:sp>
          <p:nvSpPr>
            <p:cNvPr id="8" name="Shape 3034">
              <a:extLst>
                <a:ext uri="{FF2B5EF4-FFF2-40B4-BE49-F238E27FC236}">
                  <a16:creationId xmlns:a16="http://schemas.microsoft.com/office/drawing/2014/main" id="{4F054DD5-71DA-A096-573B-E2281333AD0C}"/>
                </a:ext>
              </a:extLst>
            </p:cNvPr>
            <p:cNvSpPr/>
            <p:nvPr/>
          </p:nvSpPr>
          <p:spPr>
            <a:xfrm>
              <a:off x="790389" y="0"/>
              <a:ext cx="7927253" cy="0"/>
            </a:xfrm>
            <a:custGeom>
              <a:avLst/>
              <a:gdLst>
                <a:gd name="f0" fmla="val w"/>
                <a:gd name="f1" fmla="val h"/>
                <a:gd name="f2" fmla="val 0"/>
                <a:gd name="f3" fmla="val 7926929"/>
                <a:gd name="f4" fmla="*/ f0 1 7926929"/>
                <a:gd name="f5" fmla="*/ f1 1 0"/>
                <a:gd name="f6" fmla="val f2"/>
                <a:gd name="f7" fmla="val f3"/>
                <a:gd name="f8" fmla="+- f6 0 f6"/>
                <a:gd name="f9" fmla="+- f7 0 f6"/>
                <a:gd name="f10" fmla="*/ f9 1 7926929"/>
                <a:gd name="f11" fmla="*/ f8 1 0"/>
                <a:gd name="f12" fmla="*/ 0 1 f10"/>
                <a:gd name="f13" fmla="*/ 7926929 1 f10"/>
                <a:gd name="f14" fmla="*/ 0 1 f11"/>
                <a:gd name="f15" fmla="*/ f12 f4 1"/>
                <a:gd name="f16" fmla="*/ f13 f4 1"/>
                <a:gd name="f17" fmla="*/ f14 f5 1"/>
              </a:gdLst>
              <a:ahLst/>
              <a:cxnLst>
                <a:cxn ang="3cd4">
                  <a:pos x="hc" y="t"/>
                </a:cxn>
                <a:cxn ang="0">
                  <a:pos x="r" y="vc"/>
                </a:cxn>
                <a:cxn ang="cd4">
                  <a:pos x="hc" y="b"/>
                </a:cxn>
                <a:cxn ang="cd2">
                  <a:pos x="l" y="vc"/>
                </a:cxn>
              </a:cxnLst>
              <a:rect l="f15" t="f17" r="f16" b="f17"/>
              <a:pathLst>
                <a:path w="7926929">
                  <a:moveTo>
                    <a:pt x="f2" y="f2"/>
                  </a:moveTo>
                  <a:lnTo>
                    <a:pt x="f3" y="f2"/>
                  </a:lnTo>
                </a:path>
              </a:pathLst>
            </a:custGeom>
            <a:noFill/>
            <a:ln w="95253" cap="flat">
              <a:solidFill>
                <a:srgbClr val="E4003C"/>
              </a:solidFill>
              <a:prstDash val="solid"/>
              <a:miter/>
            </a:ln>
          </p:spPr>
          <p:txBody>
            <a:bodyPr lIns="0" tIns="0" rIns="0" bIns="0"/>
            <a:lstStyle/>
            <a:p>
              <a:endParaRPr lang="en-CH"/>
            </a:p>
          </p:txBody>
        </p:sp>
      </p:grpSp>
      <p:sp>
        <p:nvSpPr>
          <p:cNvPr id="11" name="Rectangle 5">
            <a:extLst>
              <a:ext uri="{FF2B5EF4-FFF2-40B4-BE49-F238E27FC236}">
                <a16:creationId xmlns:a16="http://schemas.microsoft.com/office/drawing/2014/main" id="{FD521ACC-A56E-808E-70F3-1541615EC190}"/>
              </a:ext>
            </a:extLst>
          </p:cNvPr>
          <p:cNvSpPr>
            <a:spLocks noChangeArrowheads="1"/>
          </p:cNvSpPr>
          <p:nvPr/>
        </p:nvSpPr>
        <p:spPr bwMode="auto">
          <a:xfrm>
            <a:off x="-244475"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H"/>
          </a:p>
        </p:txBody>
      </p:sp>
      <p:pic>
        <p:nvPicPr>
          <p:cNvPr id="10" name="Picture 9" descr="A screenshot of a computer&#10;&#10;Description automatically generated">
            <a:extLst>
              <a:ext uri="{FF2B5EF4-FFF2-40B4-BE49-F238E27FC236}">
                <a16:creationId xmlns:a16="http://schemas.microsoft.com/office/drawing/2014/main" id="{EE960E09-8007-0936-B91D-6C4A85AB6976}"/>
              </a:ext>
            </a:extLst>
          </p:cNvPr>
          <p:cNvPicPr>
            <a:picLocks noChangeAspect="1"/>
          </p:cNvPicPr>
          <p:nvPr/>
        </p:nvPicPr>
        <p:blipFill>
          <a:blip r:embed="rId3"/>
          <a:stretch>
            <a:fillRect/>
          </a:stretch>
        </p:blipFill>
        <p:spPr>
          <a:xfrm>
            <a:off x="1131682" y="1391266"/>
            <a:ext cx="7840301" cy="4965524"/>
          </a:xfrm>
          <a:prstGeom prst="rect">
            <a:avLst/>
          </a:prstGeom>
        </p:spPr>
      </p:pic>
    </p:spTree>
    <p:extLst>
      <p:ext uri="{BB962C8B-B14F-4D97-AF65-F5344CB8AC3E}">
        <p14:creationId xmlns:p14="http://schemas.microsoft.com/office/powerpoint/2010/main" val="24842334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debb47d-9845-4f0d-949b-b1bd23d1dd8b"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kument" ma:contentTypeID="0x0101002F23C7EC1DD3CF42B66B40A1A0DBA9CD" ma:contentTypeVersion="6" ma:contentTypeDescription="Ein neues Dokument erstellen." ma:contentTypeScope="" ma:versionID="3fcbf2fac2fc42eaec4d7e0cbf420331">
  <xsd:schema xmlns:xsd="http://www.w3.org/2001/XMLSchema" xmlns:xs="http://www.w3.org/2001/XMLSchema" xmlns:p="http://schemas.microsoft.com/office/2006/metadata/properties" xmlns:ns3="bdebb47d-9845-4f0d-949b-b1bd23d1dd8b" targetNamespace="http://schemas.microsoft.com/office/2006/metadata/properties" ma:root="true" ma:fieldsID="7b684b21eacbe490be687f9b5507a309" ns3:_="">
    <xsd:import namespace="bdebb47d-9845-4f0d-949b-b1bd23d1dd8b"/>
    <xsd:element name="properties">
      <xsd:complexType>
        <xsd:sequence>
          <xsd:element name="documentManagement">
            <xsd:complexType>
              <xsd:all>
                <xsd:element ref="ns3:MediaServiceDateTaken" minOccurs="0"/>
                <xsd:element ref="ns3:_activity" minOccurs="0"/>
                <xsd:element ref="ns3:MediaServiceMetadata" minOccurs="0"/>
                <xsd:element ref="ns3:MediaServiceFastMetadata" minOccurs="0"/>
                <xsd:element ref="ns3:MediaServiceSearchProperties"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debb47d-9845-4f0d-949b-b1bd23d1dd8b" elementFormDefault="qualified">
    <xsd:import namespace="http://schemas.microsoft.com/office/2006/documentManagement/types"/>
    <xsd:import namespace="http://schemas.microsoft.com/office/infopath/2007/PartnerControls"/>
    <xsd:element name="MediaServiceDateTaken" ma:index="8" nillable="true" ma:displayName="MediaServiceDateTaken" ma:hidden="true" ma:indexed="true" ma:internalName="MediaServiceDateTaken" ma:readOnly="true">
      <xsd:simpleType>
        <xsd:restriction base="dms:Text"/>
      </xsd:simpleType>
    </xsd:element>
    <xsd:element name="_activity" ma:index="9" nillable="true" ma:displayName="_activity" ma:hidden="true" ma:internalName="_activity">
      <xsd:simpleType>
        <xsd:restriction base="dms:Note"/>
      </xsd:simpleType>
    </xsd:element>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SearchProperties" ma:index="12" nillable="true" ma:displayName="MediaServiceSearchProperties" ma:hidden="true" ma:internalName="MediaServiceSearchProperties" ma:readOnly="true">
      <xsd:simpleType>
        <xsd:restriction base="dms:Note"/>
      </xsd:simpleType>
    </xsd:element>
    <xsd:element name="MediaServiceObjectDetectorVersions" ma:index="13"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ECA6CF1-DE89-4334-973A-ACD63879E29E}">
  <ds:schemaRefs>
    <ds:schemaRef ds:uri="http://purl.org/dc/dcmitype/"/>
    <ds:schemaRef ds:uri="http://purl.org/dc/elements/1.1/"/>
    <ds:schemaRef ds:uri="http://www.w3.org/XML/1998/namespace"/>
    <ds:schemaRef ds:uri="http://schemas.openxmlformats.org/package/2006/metadata/core-properties"/>
    <ds:schemaRef ds:uri="http://schemas.microsoft.com/office/2006/documentManagement/types"/>
    <ds:schemaRef ds:uri="http://purl.org/dc/terms/"/>
    <ds:schemaRef ds:uri="http://schemas.microsoft.com/office/infopath/2007/PartnerControls"/>
    <ds:schemaRef ds:uri="bdebb47d-9845-4f0d-949b-b1bd23d1dd8b"/>
    <ds:schemaRef ds:uri="http://schemas.microsoft.com/office/2006/metadata/properties"/>
  </ds:schemaRefs>
</ds:datastoreItem>
</file>

<file path=customXml/itemProps2.xml><?xml version="1.0" encoding="utf-8"?>
<ds:datastoreItem xmlns:ds="http://schemas.openxmlformats.org/officeDocument/2006/customXml" ds:itemID="{45A05E5B-679B-453A-9C3C-F4C2F892B23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debb47d-9845-4f0d-949b-b1bd23d1dd8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1DF176B-176C-46D7-9348-D32EEF5C13ED}">
  <ds:schemaRefs>
    <ds:schemaRef ds:uri="http://schemas.microsoft.com/sharepoint/v3/contenttype/forms"/>
  </ds:schemaRefs>
</ds:datastoreItem>
</file>

<file path=docMetadata/LabelInfo.xml><?xml version="1.0" encoding="utf-8"?>
<clbl:labelList xmlns:clbl="http://schemas.microsoft.com/office/2020/mipLabelMetadata">
  <clbl:label id="{d400387a-212f-43ea-ac7f-77aa12d7977e}" enabled="0" method="" siteId="{d400387a-212f-43ea-ac7f-77aa12d7977e}" removed="1"/>
</clbl:labelList>
</file>

<file path=docProps/app.xml><?xml version="1.0" encoding="utf-8"?>
<Properties xmlns="http://schemas.openxmlformats.org/officeDocument/2006/extended-properties" xmlns:vt="http://schemas.openxmlformats.org/officeDocument/2006/docPropsVTypes">
  <TotalTime>0</TotalTime>
  <Words>1083</Words>
  <Application>Microsoft Office PowerPoint</Application>
  <PresentationFormat>Widescreen</PresentationFormat>
  <Paragraphs>101</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Aptos</vt:lpstr>
      <vt:lpstr>Aptos Display</vt:lpstr>
      <vt:lpstr>Arial</vt:lpstr>
      <vt:lpstr>Calibri</vt:lpstr>
      <vt:lpstr>Consolas</vt:lpstr>
      <vt:lpstr>Helvetica Neue</vt:lpstr>
      <vt:lpstr>Symbol</vt:lpstr>
      <vt:lpstr>Office Theme</vt:lpstr>
      <vt:lpstr>Swiss Post Sorting Centers Package Sorting Performance Analysis and Prediction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Marina;Moataz</dc:creator>
  <cp:lastModifiedBy>Mansour, Moataz (STUDENTS)</cp:lastModifiedBy>
  <cp:revision>30</cp:revision>
  <dcterms:created xsi:type="dcterms:W3CDTF">2024-08-29T07:27:27Z</dcterms:created>
  <dcterms:modified xsi:type="dcterms:W3CDTF">2024-11-22T05:47:52Z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0x0101002F23C7EC1DD3CF42B66B40A1A0DBA9CD</vt:lpwstr>
  </property>
</Properties>
</file>