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2" r:id="rId6"/>
    <p:sldId id="303" r:id="rId7"/>
    <p:sldId id="304" r:id="rId8"/>
    <p:sldId id="260" r:id="rId9"/>
    <p:sldId id="305" r:id="rId10"/>
    <p:sldId id="308" r:id="rId11"/>
    <p:sldId id="306" r:id="rId12"/>
    <p:sldId id="307" r:id="rId13"/>
    <p:sldId id="309" r:id="rId14"/>
    <p:sldId id="310" r:id="rId15"/>
    <p:sldId id="313" r:id="rId16"/>
    <p:sldId id="312" r:id="rId17"/>
    <p:sldId id="314" r:id="rId18"/>
    <p:sldId id="287" r:id="rId19"/>
    <p:sldId id="311" r:id="rId20"/>
    <p:sldId id="315" r:id="rId21"/>
    <p:sldId id="316" r:id="rId22"/>
    <p:sldId id="318" r:id="rId23"/>
    <p:sldId id="317" r:id="rId2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4"/>
    <p:restoredTop sz="96617"/>
  </p:normalViewPr>
  <p:slideViewPr>
    <p:cSldViewPr snapToGrid="0">
      <p:cViewPr varScale="1">
        <p:scale>
          <a:sx n="86" d="100"/>
          <a:sy n="86"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C49-EB6E-FF37-25AF-768FDD912B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19AA3A8-10F1-310C-853B-B8BC7102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58431F79-3B10-7301-4467-A2D2698E3CCF}"/>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5" name="Footer Placeholder 4">
            <a:extLst>
              <a:ext uri="{FF2B5EF4-FFF2-40B4-BE49-F238E27FC236}">
                <a16:creationId xmlns:a16="http://schemas.microsoft.com/office/drawing/2014/main" id="{E44E7CCC-06C3-C78E-4922-189825D4F8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E33A91-55DB-816E-FFFA-F8EE01AACE1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2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ABA-FBE2-19AD-9E33-5DE52A54B7B1}"/>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61919C8-081B-9CEE-E461-4FA9E5831B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F26BC62-8108-AE81-45A6-8BF673339D24}"/>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5" name="Footer Placeholder 4">
            <a:extLst>
              <a:ext uri="{FF2B5EF4-FFF2-40B4-BE49-F238E27FC236}">
                <a16:creationId xmlns:a16="http://schemas.microsoft.com/office/drawing/2014/main" id="{08CE4C68-CDEB-4D14-6598-625FFB942B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1F7490-7251-3F17-9F52-0B999864EC4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7792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ACA36-29CD-9614-1018-F81F10619C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CAD4E78-B591-1B89-C39F-ED2CA8B7CA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494BAE1-88D6-B9BB-D2C4-276165074F5A}"/>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5" name="Footer Placeholder 4">
            <a:extLst>
              <a:ext uri="{FF2B5EF4-FFF2-40B4-BE49-F238E27FC236}">
                <a16:creationId xmlns:a16="http://schemas.microsoft.com/office/drawing/2014/main" id="{592F7353-2FF5-EF9F-11F8-602D7DE2577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F755B5-D354-F23E-BEE0-2DFA6A5E2AFC}"/>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94300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BB5-AA22-71CB-F1A1-D9CE401108CA}"/>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0F60F92-E49B-A983-7D19-839F15D713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5681D2F0-2FA7-E4DB-CC55-C3B1735CE37A}"/>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5" name="Footer Placeholder 4">
            <a:extLst>
              <a:ext uri="{FF2B5EF4-FFF2-40B4-BE49-F238E27FC236}">
                <a16:creationId xmlns:a16="http://schemas.microsoft.com/office/drawing/2014/main" id="{838076EB-7C35-F6BA-BBA4-A70C021E0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B28A6A-ADE1-C9A2-A226-11B64CBEB8C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8324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B54-0976-3A5B-44DB-5CB92CB5BA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B15A017-9672-F12C-DA9D-D3485F66A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305696-5B14-1D58-FBED-0246DCBC60DD}"/>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5" name="Footer Placeholder 4">
            <a:extLst>
              <a:ext uri="{FF2B5EF4-FFF2-40B4-BE49-F238E27FC236}">
                <a16:creationId xmlns:a16="http://schemas.microsoft.com/office/drawing/2014/main" id="{9899433F-44C4-8A82-AC69-7969837E8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0C23AB-2A3D-FE8D-9B63-A17CE719CDC8}"/>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0173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0D3-9507-A325-B309-8B0F3F229592}"/>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3A23F8E-EF47-D42E-9498-7340B34180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EFE21E47-4B17-F82C-604C-722B3C10DD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004B5D1-ED83-5E18-AEC2-61A758075D8D}"/>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6" name="Footer Placeholder 5">
            <a:extLst>
              <a:ext uri="{FF2B5EF4-FFF2-40B4-BE49-F238E27FC236}">
                <a16:creationId xmlns:a16="http://schemas.microsoft.com/office/drawing/2014/main" id="{DAEC4810-4E82-A6B5-1325-3BD7965D96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9F957C-67ED-9434-6B3A-5FE0C6DFF04A}"/>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40307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65F0-3917-F408-82A0-C28405933C5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8B8E00B-B3C2-5CDC-3DDC-4926360AD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5CA2E0-8B07-9B2B-36D6-2F3D5FD744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72959CC-439E-F766-DA30-DE2A2470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0B67EA-9963-507D-8E61-3EFDD1A0A2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CDD8C2A4-048B-F749-12CF-9F0237594268}"/>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8" name="Footer Placeholder 7">
            <a:extLst>
              <a:ext uri="{FF2B5EF4-FFF2-40B4-BE49-F238E27FC236}">
                <a16:creationId xmlns:a16="http://schemas.microsoft.com/office/drawing/2014/main" id="{3C4314EC-169C-7A20-13E3-200526D70FE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D35EF9F-D6F3-82DF-05F6-C1E679B1E47F}"/>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1615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29C-B4C8-21BB-F6C6-B7359E059FA7}"/>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DD25C90D-E0E8-87A3-E230-A6760655F3AD}"/>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4" name="Footer Placeholder 3">
            <a:extLst>
              <a:ext uri="{FF2B5EF4-FFF2-40B4-BE49-F238E27FC236}">
                <a16:creationId xmlns:a16="http://schemas.microsoft.com/office/drawing/2014/main" id="{01C568C1-FA07-68AB-296A-66E3E9508C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776899-F245-9E8A-E57A-58B4D435B9B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6455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429-B2C4-152B-4F23-864CDD4A5A6C}"/>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3" name="Footer Placeholder 2">
            <a:extLst>
              <a:ext uri="{FF2B5EF4-FFF2-40B4-BE49-F238E27FC236}">
                <a16:creationId xmlns:a16="http://schemas.microsoft.com/office/drawing/2014/main" id="{4091273C-DAF0-6BAD-D25F-50CE8150AA3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8017677-C6B0-5C99-8131-50D36E1D71EE}"/>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8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663-81E6-68FF-C463-3FFB3585E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034D8917-FB45-BC28-D231-195433365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23401323-9438-EF85-0490-5D0B0CAC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9178E6-C2F6-6A0B-C1DF-923B1A88CD25}"/>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6" name="Footer Placeholder 5">
            <a:extLst>
              <a:ext uri="{FF2B5EF4-FFF2-40B4-BE49-F238E27FC236}">
                <a16:creationId xmlns:a16="http://schemas.microsoft.com/office/drawing/2014/main" id="{DEEC8927-7841-0D15-6E18-F71038C656C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0161BB-261D-693E-1DD0-E26D77756DA4}"/>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322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82A-A415-D0A3-E198-A8F5BF40DE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9E1A7476-2460-153B-324A-A2C8AA532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2F141BA5-9409-03C6-3255-FEC12CE25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208E1E-56A0-B6AC-484E-DF636F0E7EFB}"/>
              </a:ext>
            </a:extLst>
          </p:cNvPr>
          <p:cNvSpPr>
            <a:spLocks noGrp="1"/>
          </p:cNvSpPr>
          <p:nvPr>
            <p:ph type="dt" sz="half" idx="10"/>
          </p:nvPr>
        </p:nvSpPr>
        <p:spPr/>
        <p:txBody>
          <a:bodyPr/>
          <a:lstStyle/>
          <a:p>
            <a:fld id="{AFAE5B79-A4F3-3043-AF96-49571EC66B66}" type="datetimeFigureOut">
              <a:rPr lang="en-DE" smtClean="0"/>
              <a:t>03/27/2025</a:t>
            </a:fld>
            <a:endParaRPr lang="en-DE"/>
          </a:p>
        </p:txBody>
      </p:sp>
      <p:sp>
        <p:nvSpPr>
          <p:cNvPr id="6" name="Footer Placeholder 5">
            <a:extLst>
              <a:ext uri="{FF2B5EF4-FFF2-40B4-BE49-F238E27FC236}">
                <a16:creationId xmlns:a16="http://schemas.microsoft.com/office/drawing/2014/main" id="{08C698C5-B2D6-A0B7-7705-3DC623B065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9DAC6DC-4C13-284C-E166-83465E6D1B69}"/>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EE41F-4AC9-A07A-1D5F-CB4079D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6FE6D68-62BF-4BCF-961A-52FA9E7C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6F8275-429D-5340-2CA3-C791CBD0C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5B79-A4F3-3043-AF96-49571EC66B66}" type="datetimeFigureOut">
              <a:rPr lang="en-DE" smtClean="0"/>
              <a:t>03/27/2025</a:t>
            </a:fld>
            <a:endParaRPr/>
          </a:p>
        </p:txBody>
      </p:sp>
      <p:sp>
        <p:nvSpPr>
          <p:cNvPr id="5" name="Footer Placeholder 4">
            <a:extLst>
              <a:ext uri="{FF2B5EF4-FFF2-40B4-BE49-F238E27FC236}">
                <a16:creationId xmlns:a16="http://schemas.microsoft.com/office/drawing/2014/main" id="{3CF6BA6B-4FDD-C863-77FE-F13BC226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a:p>
        </p:txBody>
      </p:sp>
      <p:sp>
        <p:nvSpPr>
          <p:cNvPr id="6" name="Slide Number Placeholder 5">
            <a:extLst>
              <a:ext uri="{FF2B5EF4-FFF2-40B4-BE49-F238E27FC236}">
                <a16:creationId xmlns:a16="http://schemas.microsoft.com/office/drawing/2014/main" id="{7874C219-A787-463A-9CEE-6FBD6B59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FF6BD5-05E4-B94F-A0F5-18AD095119CF}" type="slidenum">
              <a:rPr lang="en-DE" smtClean="0"/>
              <a:t>‹#›</a:t>
            </a:fld>
            <a:endParaRPr/>
          </a:p>
        </p:txBody>
      </p:sp>
    </p:spTree>
    <p:extLst>
      <p:ext uri="{BB962C8B-B14F-4D97-AF65-F5344CB8AC3E}">
        <p14:creationId xmlns:p14="http://schemas.microsoft.com/office/powerpoint/2010/main" val="39618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1439918" y="2319283"/>
            <a:ext cx="9144000" cy="2387600"/>
          </a:xfrm>
        </p:spPr>
        <p:txBody>
          <a:bodyPr>
            <a:normAutofit fontScale="90000"/>
          </a:bodyPr>
          <a:lstStyle/>
          <a:p>
            <a:r>
              <a:rPr lang="en-US" sz="4800" b="1" kern="100" dirty="0">
                <a:solidFill>
                  <a:srgbClr val="353744"/>
                </a:solidFill>
                <a:effectLst/>
                <a:latin typeface="Calibri" panose="020F0502020204030204" pitchFamily="34" charset="0"/>
                <a:ea typeface="Calibri" panose="020F0502020204030204" pitchFamily="34" charset="0"/>
              </a:rPr>
              <a:t>Swiss Post Sorting Centers Package Sorting Performance Analysis and Prediction </a:t>
            </a:r>
            <a:br>
              <a:rPr lang="en-GB" dirty="0">
                <a:effectLst/>
                <a:latin typeface="Helvetica Neue" panose="02000503000000020004" pitchFamily="2" charset="0"/>
              </a:rPr>
            </a:br>
            <a:endParaRPr lang="en-GB" dirty="0"/>
          </a:p>
        </p:txBody>
      </p:sp>
      <p:sp>
        <p:nvSpPr>
          <p:cNvPr id="3" name="Rectangle 4">
            <a:extLst>
              <a:ext uri="{FF2B5EF4-FFF2-40B4-BE49-F238E27FC236}">
                <a16:creationId xmlns:a16="http://schemas.microsoft.com/office/drawing/2014/main" id="{32F55F0F-7450-57F7-B4E1-CAE405AC64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4" name="Group 3">
            <a:extLst>
              <a:ext uri="{FF2B5EF4-FFF2-40B4-BE49-F238E27FC236}">
                <a16:creationId xmlns:a16="http://schemas.microsoft.com/office/drawing/2014/main" id="{E09C9DE4-9021-7265-79FB-5364B27AB946}"/>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FF1D0C50-972C-86C0-5A34-F3699E9B0E05}"/>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6" name="Shape 3034">
              <a:extLst>
                <a:ext uri="{FF2B5EF4-FFF2-40B4-BE49-F238E27FC236}">
                  <a16:creationId xmlns:a16="http://schemas.microsoft.com/office/drawing/2014/main" id="{2C912D85-16AB-2F8F-0229-5B2AFF2D338A}"/>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7" name="Rectangle 5">
            <a:extLst>
              <a:ext uri="{FF2B5EF4-FFF2-40B4-BE49-F238E27FC236}">
                <a16:creationId xmlns:a16="http://schemas.microsoft.com/office/drawing/2014/main" id="{5ACCDABC-8D72-E426-6D5E-C79989F67C4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1020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graph showing a graph of a graph&#10;&#10;Description automatically generated with medium confidence">
            <a:extLst>
              <a:ext uri="{FF2B5EF4-FFF2-40B4-BE49-F238E27FC236}">
                <a16:creationId xmlns:a16="http://schemas.microsoft.com/office/drawing/2014/main" id="{97BCE40A-6953-0EFA-58B6-99347CCE0F84}"/>
              </a:ext>
            </a:extLst>
          </p:cNvPr>
          <p:cNvPicPr>
            <a:picLocks noChangeAspect="1"/>
          </p:cNvPicPr>
          <p:nvPr/>
        </p:nvPicPr>
        <p:blipFill>
          <a:blip r:embed="rId3"/>
          <a:stretch>
            <a:fillRect/>
          </a:stretch>
        </p:blipFill>
        <p:spPr>
          <a:xfrm>
            <a:off x="1620571" y="1550272"/>
            <a:ext cx="7604392" cy="4392105"/>
          </a:xfrm>
          <a:prstGeom prst="rect">
            <a:avLst/>
          </a:prstGeom>
        </p:spPr>
      </p:pic>
    </p:spTree>
    <p:extLst>
      <p:ext uri="{BB962C8B-B14F-4D97-AF65-F5344CB8AC3E}">
        <p14:creationId xmlns:p14="http://schemas.microsoft.com/office/powerpoint/2010/main" val="306068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graph showing a number of packages&#10;&#10;Description automatically generated">
            <a:extLst>
              <a:ext uri="{FF2B5EF4-FFF2-40B4-BE49-F238E27FC236}">
                <a16:creationId xmlns:a16="http://schemas.microsoft.com/office/drawing/2014/main" id="{7AA6F5FC-93CE-E497-C839-8D0A25B8342A}"/>
              </a:ext>
            </a:extLst>
          </p:cNvPr>
          <p:cNvPicPr>
            <a:picLocks noChangeAspect="1"/>
          </p:cNvPicPr>
          <p:nvPr/>
        </p:nvPicPr>
        <p:blipFill>
          <a:blip r:embed="rId3"/>
          <a:stretch>
            <a:fillRect/>
          </a:stretch>
        </p:blipFill>
        <p:spPr>
          <a:xfrm>
            <a:off x="1258432" y="1480554"/>
            <a:ext cx="7971293" cy="4717358"/>
          </a:xfrm>
          <a:prstGeom prst="rect">
            <a:avLst/>
          </a:prstGeom>
        </p:spPr>
      </p:pic>
    </p:spTree>
    <p:extLst>
      <p:ext uri="{BB962C8B-B14F-4D97-AF65-F5344CB8AC3E}">
        <p14:creationId xmlns:p14="http://schemas.microsoft.com/office/powerpoint/2010/main" val="177954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6FD13E47-E446-4ED4-143F-03FA4197F639}"/>
              </a:ext>
            </a:extLst>
          </p:cNvPr>
          <p:cNvPicPr>
            <a:picLocks noChangeAspect="1"/>
          </p:cNvPicPr>
          <p:nvPr/>
        </p:nvPicPr>
        <p:blipFill>
          <a:blip r:embed="rId3"/>
          <a:stretch>
            <a:fillRect/>
          </a:stretch>
        </p:blipFill>
        <p:spPr>
          <a:xfrm>
            <a:off x="2656995" y="1355336"/>
            <a:ext cx="6878010" cy="5306165"/>
          </a:xfrm>
          <a:prstGeom prst="rect">
            <a:avLst/>
          </a:prstGeom>
        </p:spPr>
      </p:pic>
    </p:spTree>
    <p:extLst>
      <p:ext uri="{BB962C8B-B14F-4D97-AF65-F5344CB8AC3E}">
        <p14:creationId xmlns:p14="http://schemas.microsoft.com/office/powerpoint/2010/main" val="15996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Heat Map</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DCCD5774-C90B-F8AF-1149-92F3BFCFC971}"/>
              </a:ext>
            </a:extLst>
          </p:cNvPr>
          <p:cNvPicPr>
            <a:picLocks noChangeAspect="1"/>
          </p:cNvPicPr>
          <p:nvPr/>
        </p:nvPicPr>
        <p:blipFill>
          <a:blip r:embed="rId3"/>
          <a:stretch>
            <a:fillRect/>
          </a:stretch>
        </p:blipFill>
        <p:spPr>
          <a:xfrm>
            <a:off x="2915215" y="1089934"/>
            <a:ext cx="6066559" cy="5396874"/>
          </a:xfrm>
          <a:prstGeom prst="rect">
            <a:avLst/>
          </a:prstGeom>
        </p:spPr>
      </p:pic>
    </p:spTree>
    <p:extLst>
      <p:ext uri="{BB962C8B-B14F-4D97-AF65-F5344CB8AC3E}">
        <p14:creationId xmlns:p14="http://schemas.microsoft.com/office/powerpoint/2010/main" val="27811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Random Forest</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5" name="Picture 4">
            <a:extLst>
              <a:ext uri="{FF2B5EF4-FFF2-40B4-BE49-F238E27FC236}">
                <a16:creationId xmlns:a16="http://schemas.microsoft.com/office/drawing/2014/main" id="{963DE267-7F98-1705-8621-E12325DE03C4}"/>
              </a:ext>
            </a:extLst>
          </p:cNvPr>
          <p:cNvPicPr>
            <a:picLocks noChangeAspect="1"/>
          </p:cNvPicPr>
          <p:nvPr/>
        </p:nvPicPr>
        <p:blipFill>
          <a:blip r:embed="rId3"/>
          <a:stretch>
            <a:fillRect/>
          </a:stretch>
        </p:blipFill>
        <p:spPr>
          <a:xfrm>
            <a:off x="0" y="857348"/>
            <a:ext cx="12192000" cy="5958114"/>
          </a:xfrm>
          <a:prstGeom prst="rect">
            <a:avLst/>
          </a:prstGeom>
        </p:spPr>
      </p:pic>
    </p:spTree>
    <p:extLst>
      <p:ext uri="{BB962C8B-B14F-4D97-AF65-F5344CB8AC3E}">
        <p14:creationId xmlns:p14="http://schemas.microsoft.com/office/powerpoint/2010/main" val="257108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324106"/>
            <a:ext cx="11359050" cy="4538615"/>
          </a:xfrm>
          <a:prstGeom prst="rect">
            <a:avLst/>
          </a:prstGeom>
          <a:noFill/>
        </p:spPr>
        <p:txBody>
          <a:bodyPr wrap="square">
            <a:spAutoFit/>
          </a:bodyPr>
          <a:lstStyle/>
          <a:p>
            <a:pPr marL="450850" marR="19685">
              <a:lnSpc>
                <a:spcPct val="107000"/>
              </a:lnSpc>
              <a:spcAft>
                <a:spcPts val="975"/>
              </a:spcAft>
            </a:pPr>
            <a:r>
              <a:rPr lang="en-US" sz="1600" kern="100" dirty="0">
                <a:solidFill>
                  <a:srgbClr val="353744"/>
                </a:solidFill>
                <a:effectLst/>
                <a:latin typeface="Calibri" panose="020F0502020204030204" pitchFamily="34" charset="0"/>
                <a:ea typeface="Calibri" panose="020F0502020204030204" pitchFamily="34" charset="0"/>
              </a:rPr>
              <a:t>Understanding which features most affect sorting issues provides insights that can be used to improve sorting operations at Swiss Post. Focusing on key factors like shipment size, weight, and station performance will help optimize sorting machine performance and reduce errors.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Key </a:t>
            </a:r>
            <a:r>
              <a:rPr lang="de-CH" sz="1600" b="1" kern="100" dirty="0" err="1">
                <a:solidFill>
                  <a:srgbClr val="353744"/>
                </a:solidFill>
                <a:effectLst/>
                <a:latin typeface="Calibri" panose="020F0502020204030204" pitchFamily="34" charset="0"/>
                <a:ea typeface="Calibri" panose="020F0502020204030204" pitchFamily="34" charset="0"/>
              </a:rPr>
              <a:t>Findings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Chute Congestion</a:t>
            </a:r>
            <a:r>
              <a:rPr lang="en-US" sz="1600" kern="100" dirty="0">
                <a:solidFill>
                  <a:srgbClr val="353744"/>
                </a:solidFill>
                <a:effectLst/>
                <a:latin typeface="Calibri" panose="020F0502020204030204" pitchFamily="34" charset="0"/>
                <a:ea typeface="Calibri" panose="020F0502020204030204" pitchFamily="34" charset="0"/>
              </a:rPr>
              <a:t>: Certain chutes were identified as potential bottlenecks, handling significantly more packages than others and showing longer processing times. </a:t>
            </a:r>
            <a:r>
              <a:rPr lang="de-CH" sz="1600" kern="100" dirty="0">
                <a:solidFill>
                  <a:srgbClr val="353744"/>
                </a:solidFill>
                <a:effectLst/>
                <a:latin typeface="Calibri" panose="020F0502020204030204" pitchFamily="34" charset="0"/>
                <a:ea typeface="Calibri" panose="020F0502020204030204" pitchFamily="34" charset="0"/>
              </a:rPr>
              <a:t>Managing </a:t>
            </a:r>
            <a:r>
              <a:rPr lang="de-CH" sz="1600" kern="100" dirty="0" err="1">
                <a:solidFill>
                  <a:srgbClr val="353744"/>
                </a:solidFill>
                <a:effectLst/>
                <a:latin typeface="Calibri" panose="020F0502020204030204" pitchFamily="34" charset="0"/>
                <a:ea typeface="Calibri" panose="020F0502020204030204" pitchFamily="34" charset="0"/>
              </a:rPr>
              <a:t>chute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congestion</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is</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critical</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to</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improving</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overall</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efficiency</a:t>
            </a:r>
            <a:r>
              <a:rPr lang="de-CH" sz="1600" kern="100" dirty="0">
                <a:solidFill>
                  <a:srgbClr val="353744"/>
                </a:solidFill>
                <a:effectLst/>
                <a:latin typeface="Calibri" panose="020F0502020204030204" pitchFamily="34" charset="0"/>
                <a:ea typeface="Calibri" panose="020F0502020204030204" pitchFamily="34" charset="0"/>
              </a:rPr>
              <a:t>.</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Processing Time Variability</a:t>
            </a:r>
            <a:r>
              <a:rPr lang="en-US" sz="1600" kern="100" dirty="0">
                <a:solidFill>
                  <a:srgbClr val="353744"/>
                </a:solidFill>
                <a:effectLst/>
                <a:latin typeface="Calibri" panose="020F0502020204030204" pitchFamily="34" charset="0"/>
                <a:ea typeface="Calibri" panose="020F0502020204030204" pitchFamily="34" charset="0"/>
              </a:rPr>
              <a:t>: There was substantial variability in processing times across shipments. Factors such as shipment dimensions, weight, and chute assignment contributed to this variability.</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Data Quality Issues</a:t>
            </a:r>
            <a:r>
              <a:rPr lang="en-US" sz="1600" kern="100" dirty="0">
                <a:solidFill>
                  <a:srgbClr val="353744"/>
                </a:solidFill>
                <a:effectLst/>
                <a:latin typeface="Calibri" panose="020F0502020204030204" pitchFamily="34" charset="0"/>
                <a:ea typeface="Calibri" panose="020F0502020204030204" pitchFamily="34" charset="0"/>
              </a:rPr>
              <a:t>: Several data quality issues, such as missing or inconsistent timestamps, were identified. These issues were addressed to ensure accurate analysis, but continued data quality monitoring is recommended.</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Model </a:t>
            </a:r>
            <a:r>
              <a:rPr lang="de-CH" sz="1600" b="1" kern="100" dirty="0" err="1">
                <a:solidFill>
                  <a:srgbClr val="353744"/>
                </a:solidFill>
                <a:effectLst/>
                <a:latin typeface="Calibri" panose="020F0502020204030204" pitchFamily="34" charset="0"/>
                <a:ea typeface="Calibri" panose="020F0502020204030204" pitchFamily="34" charset="0"/>
              </a:rPr>
              <a:t>Insights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The Random Forest model provided insights into the factors most influencing sorting performance, with shipment weight and chute utilization being significant contributors. However, additional factors not captured in the dataset may also play a role in performance variations.</a:t>
            </a:r>
            <a:endParaRPr lang="en-CH" sz="1600" kern="100" dirty="0">
              <a:solidFill>
                <a:srgbClr val="353744"/>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5131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695298"/>
            <a:ext cx="11359050" cy="3901709"/>
          </a:xfrm>
          <a:prstGeom prst="rect">
            <a:avLst/>
          </a:prstGeom>
          <a:noFill/>
        </p:spPr>
        <p:txBody>
          <a:bodyPr wrap="square">
            <a:spAutoFit/>
          </a:bodyPr>
          <a:lstStyle/>
          <a:p>
            <a:pPr marR="19685" lvl="1">
              <a:lnSpc>
                <a:spcPct val="107000"/>
              </a:lnSpc>
              <a:spcAft>
                <a:spcPts val="975"/>
              </a:spcAft>
            </a:pPr>
            <a:r>
              <a:rPr lang="de-CH" sz="1600" b="1" kern="100" dirty="0" err="1">
                <a:solidFill>
                  <a:srgbClr val="353744"/>
                </a:solidFill>
                <a:effectLst/>
                <a:latin typeface="Calibri" panose="020F0502020204030204" pitchFamily="34" charset="0"/>
                <a:ea typeface="Calibri" panose="020F0502020204030204" pitchFamily="34" charset="0"/>
              </a:rPr>
              <a:t>Recommendations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Chute Balancing</a:t>
            </a:r>
            <a:r>
              <a:rPr lang="en-US" sz="1600" kern="100" dirty="0">
                <a:solidFill>
                  <a:srgbClr val="353744"/>
                </a:solidFill>
                <a:effectLst/>
                <a:latin typeface="Calibri" panose="020F0502020204030204" pitchFamily="34" charset="0"/>
                <a:ea typeface="Calibri" panose="020F0502020204030204" pitchFamily="34" charset="0"/>
              </a:rPr>
              <a:t>: Implement dynamic chute load balancing to distribute shipments more evenly across available chutes. </a:t>
            </a:r>
            <a:r>
              <a:rPr lang="de-CH" sz="1600" kern="100" dirty="0">
                <a:solidFill>
                  <a:srgbClr val="353744"/>
                </a:solidFill>
                <a:effectLst/>
                <a:latin typeface="Calibri" panose="020F0502020204030204" pitchFamily="34" charset="0"/>
                <a:ea typeface="Calibri" panose="020F0502020204030204" pitchFamily="34" charset="0"/>
              </a:rPr>
              <a:t>This </a:t>
            </a:r>
            <a:r>
              <a:rPr lang="de-CH" sz="1600" kern="100" dirty="0" err="1">
                <a:solidFill>
                  <a:srgbClr val="353744"/>
                </a:solidFill>
                <a:effectLst/>
                <a:latin typeface="Calibri" panose="020F0502020204030204" pitchFamily="34" charset="0"/>
                <a:ea typeface="Calibri" panose="020F0502020204030204" pitchFamily="34" charset="0"/>
              </a:rPr>
              <a:t>would</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reduce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bottlenecks</a:t>
            </a:r>
            <a:r>
              <a:rPr lang="de-CH" sz="1600" kern="100" dirty="0">
                <a:solidFill>
                  <a:srgbClr val="353744"/>
                </a:solidFill>
                <a:effectLst/>
                <a:latin typeface="Calibri" panose="020F0502020204030204" pitchFamily="34" charset="0"/>
                <a:ea typeface="Calibri" panose="020F0502020204030204" pitchFamily="34" charset="0"/>
              </a:rPr>
              <a:t> and </a:t>
            </a:r>
            <a:r>
              <a:rPr lang="de-CH" sz="1600" kern="100" dirty="0" err="1">
                <a:solidFill>
                  <a:srgbClr val="353744"/>
                </a:solidFill>
                <a:effectLst/>
                <a:latin typeface="Calibri" panose="020F0502020204030204" pitchFamily="34" charset="0"/>
                <a:ea typeface="Calibri" panose="020F0502020204030204" pitchFamily="34" charset="0"/>
              </a:rPr>
              <a:t>improve</a:t>
            </a:r>
            <a:r>
              <a:rPr lang="de-CH" sz="1600" kern="100" dirty="0">
                <a:solidFill>
                  <a:srgbClr val="353744"/>
                </a:solidFill>
                <a:effectLst/>
                <a:latin typeface="Calibri" panose="020F0502020204030204" pitchFamily="34" charset="0"/>
                <a:ea typeface="Calibri" panose="020F0502020204030204" pitchFamily="34" charset="0"/>
              </a:rPr>
              <a:t> </a:t>
            </a:r>
            <a:r>
              <a:rPr lang="de-CH" sz="1600" kern="100" dirty="0" err="1">
                <a:solidFill>
                  <a:srgbClr val="353744"/>
                </a:solidFill>
                <a:effectLst/>
                <a:latin typeface="Calibri" panose="020F0502020204030204" pitchFamily="34" charset="0"/>
                <a:ea typeface="Calibri" panose="020F0502020204030204" pitchFamily="34" charset="0"/>
              </a:rPr>
              <a:t>throughput</a:t>
            </a:r>
            <a:r>
              <a:rPr lang="de-CH" sz="1600" kern="100" dirty="0">
                <a:solidFill>
                  <a:srgbClr val="353744"/>
                </a:solidFill>
                <a:effectLst/>
                <a:latin typeface="Calibri" panose="020F0502020204030204" pitchFamily="34" charset="0"/>
                <a:ea typeface="Calibri" panose="020F0502020204030204" pitchFamily="34" charset="0"/>
              </a:rPr>
              <a:t>.</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Real-Time Monitoring</a:t>
            </a:r>
            <a:r>
              <a:rPr lang="en-US" sz="1600" kern="100" dirty="0">
                <a:solidFill>
                  <a:srgbClr val="353744"/>
                </a:solidFill>
                <a:effectLst/>
                <a:latin typeface="Calibri" panose="020F0502020204030204" pitchFamily="34" charset="0"/>
                <a:ea typeface="Calibri" panose="020F0502020204030204" pitchFamily="34" charset="0"/>
              </a:rPr>
              <a:t>: Introduce real-time monitoring to detect and address chute congestion before it affects overall performance.</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b="1" kern="100" dirty="0">
                <a:solidFill>
                  <a:srgbClr val="353744"/>
                </a:solidFill>
                <a:effectLst/>
                <a:latin typeface="Calibri" panose="020F0502020204030204" pitchFamily="34" charset="0"/>
                <a:ea typeface="Calibri" panose="020F0502020204030204" pitchFamily="34" charset="0"/>
              </a:rPr>
              <a:t>Further Data Collection</a:t>
            </a:r>
            <a:r>
              <a:rPr lang="en-US" sz="1600" kern="100" dirty="0">
                <a:solidFill>
                  <a:srgbClr val="353744"/>
                </a:solidFill>
                <a:effectLst/>
                <a:latin typeface="Calibri" panose="020F0502020204030204" pitchFamily="34" charset="0"/>
                <a:ea typeface="Calibri" panose="020F0502020204030204" pitchFamily="34" charset="0"/>
              </a:rPr>
              <a:t>: Collect additional data on shipment characteristics and operational factors to refine the performance models and improve accuracy.</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1">
              <a:lnSpc>
                <a:spcPct val="107000"/>
              </a:lnSpc>
              <a:spcAft>
                <a:spcPts val="975"/>
              </a:spcAft>
            </a:pPr>
            <a:r>
              <a:rPr lang="de-CH" sz="1600" b="1" kern="100" dirty="0">
                <a:solidFill>
                  <a:srgbClr val="353744"/>
                </a:solidFill>
                <a:effectLst/>
                <a:latin typeface="Calibri" panose="020F0502020204030204" pitchFamily="34" charset="0"/>
                <a:ea typeface="Calibri" panose="020F0502020204030204" pitchFamily="34" charset="0"/>
              </a:rPr>
              <a:t>Next </a:t>
            </a:r>
            <a:r>
              <a:rPr lang="de-CH" sz="1600" b="1" kern="100" dirty="0" err="1">
                <a:solidFill>
                  <a:srgbClr val="353744"/>
                </a:solidFill>
                <a:effectLst/>
                <a:latin typeface="Calibri" panose="020F0502020204030204" pitchFamily="34" charset="0"/>
                <a:ea typeface="Calibri" panose="020F0502020204030204" pitchFamily="34" charset="0"/>
              </a:rPr>
              <a:t>Steps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Continue refining the performance models with updated data and explore additional machine learning techniques to predict sorting center performance under different conditions.</a:t>
            </a:r>
            <a:endParaRPr lang="en-CH" sz="1600" kern="100" dirty="0">
              <a:solidFill>
                <a:srgbClr val="353744"/>
              </a:solidFill>
              <a:effectLst/>
              <a:latin typeface="Calibri" panose="020F0502020204030204" pitchFamily="34" charset="0"/>
              <a:ea typeface="Calibri" panose="020F0502020204030204" pitchFamily="34" charset="0"/>
            </a:endParaRPr>
          </a:p>
          <a:p>
            <a:pPr marR="19685" lvl="0">
              <a:lnSpc>
                <a:spcPct val="107000"/>
              </a:lnSpc>
              <a:spcAft>
                <a:spcPts val="975"/>
              </a:spcAft>
              <a:buSzPts val="1000"/>
              <a:tabLst>
                <a:tab pos="457200" algn="l"/>
              </a:tabLst>
            </a:pPr>
            <a:r>
              <a:rPr lang="en-US" sz="1600" kern="100" dirty="0">
                <a:solidFill>
                  <a:srgbClr val="353744"/>
                </a:solidFill>
                <a:effectLst/>
                <a:latin typeface="Calibri" panose="020F0502020204030204" pitchFamily="34" charset="0"/>
                <a:ea typeface="Calibri" panose="020F0502020204030204" pitchFamily="34" charset="0"/>
              </a:rPr>
              <a:t>Implement operational changes based on the findings and monitor their impact on sorting efficiency.</a:t>
            </a:r>
            <a:endParaRPr lang="en-CH" sz="1600" kern="100" dirty="0">
              <a:solidFill>
                <a:srgbClr val="353744"/>
              </a:solidFill>
              <a:effectLs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298886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4855-55B1-33F9-CD2F-88405BEB185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E4C6905-B749-A7B6-E50E-7A0254C12475}"/>
              </a:ext>
            </a:extLst>
          </p:cNvPr>
          <p:cNvSpPr txBox="1">
            <a:spLocks/>
          </p:cNvSpPr>
          <p:nvPr/>
        </p:nvSpPr>
        <p:spPr>
          <a:xfrm>
            <a:off x="0" y="-1"/>
            <a:ext cx="12192000" cy="112626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Transitioning from Dimensions to ZIP and Chute-Based Modeling</a:t>
            </a:r>
            <a:endParaRPr lang="en-GB" sz="3200" b="1" dirty="0"/>
          </a:p>
        </p:txBody>
      </p:sp>
      <p:sp>
        <p:nvSpPr>
          <p:cNvPr id="2" name="Rectangle 4">
            <a:extLst>
              <a:ext uri="{FF2B5EF4-FFF2-40B4-BE49-F238E27FC236}">
                <a16:creationId xmlns:a16="http://schemas.microsoft.com/office/drawing/2014/main" id="{64C291AE-0F60-0C50-C099-307A5735490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A35692AC-59F4-EF95-EC50-8F545D4E4F00}"/>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989730A9-2A25-93F7-D1FA-5038F51DD76C}"/>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5D7A9D76-A1B3-4B9E-803D-194C8EE835B9}"/>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A9DCD738-2D34-7D13-A5A8-ADEE93F39734}"/>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A440C385-C577-544A-707F-E466CC998097}"/>
              </a:ext>
            </a:extLst>
          </p:cNvPr>
          <p:cNvSpPr txBox="1"/>
          <p:nvPr/>
        </p:nvSpPr>
        <p:spPr>
          <a:xfrm>
            <a:off x="588475" y="1739903"/>
            <a:ext cx="11359050" cy="3785652"/>
          </a:xfrm>
          <a:prstGeom prst="rect">
            <a:avLst/>
          </a:prstGeom>
          <a:noFill/>
        </p:spPr>
        <p:txBody>
          <a:bodyPr wrap="square">
            <a:spAutoFit/>
          </a:bodyPr>
          <a:lstStyle/>
          <a:p>
            <a:r>
              <a:rPr lang="en-US" sz="1600" b="1" dirty="0"/>
              <a:t>Rationale for Transitioning from Package Dimensions to ZIP Code and Chute-Based Modeling</a:t>
            </a:r>
          </a:p>
          <a:p>
            <a:endParaRPr lang="en-US" sz="1600" b="1" dirty="0"/>
          </a:p>
          <a:p>
            <a:pPr>
              <a:buFont typeface="Arial" panose="020B0604020202020204" pitchFamily="34" charset="0"/>
              <a:buChar char="•"/>
            </a:pPr>
            <a:r>
              <a:rPr lang="en-US" sz="1600" b="1" dirty="0"/>
              <a:t>Package volume had minimal impact</a:t>
            </a:r>
            <a:r>
              <a:rPr lang="en-US" sz="1600" dirty="0"/>
              <a:t> on operational performance — the primary driver of chute congestion was the </a:t>
            </a:r>
            <a:r>
              <a:rPr lang="en-US" sz="1600" b="1" dirty="0"/>
              <a:t>number of packages</a:t>
            </a:r>
            <a:r>
              <a:rPr lang="en-US" sz="1600" dirty="0"/>
              <a:t>, not their size.</a:t>
            </a:r>
          </a:p>
          <a:p>
            <a:pPr>
              <a:buFont typeface="Arial" panose="020B0604020202020204" pitchFamily="34" charset="0"/>
              <a:buChar char="•"/>
            </a:pPr>
            <a:endParaRPr lang="en-US" sz="1600" dirty="0"/>
          </a:p>
          <a:p>
            <a:pPr>
              <a:buFont typeface="Arial" panose="020B0604020202020204" pitchFamily="34" charset="0"/>
              <a:buChar char="•"/>
            </a:pPr>
            <a:r>
              <a:rPr lang="en-US" sz="1600" dirty="0"/>
              <a:t>ZIP code is the </a:t>
            </a:r>
            <a:r>
              <a:rPr lang="en-US" sz="1600" b="1" dirty="0"/>
              <a:t>decisive factor in routing</a:t>
            </a:r>
            <a:r>
              <a:rPr lang="en-US" sz="1600" dirty="0"/>
              <a:t>, directly determining chute assignment and downstream load.</a:t>
            </a:r>
          </a:p>
          <a:p>
            <a:pPr>
              <a:buFont typeface="Arial" panose="020B0604020202020204" pitchFamily="34" charset="0"/>
              <a:buChar char="•"/>
            </a:pPr>
            <a:endParaRPr lang="en-US" sz="1600" dirty="0"/>
          </a:p>
          <a:p>
            <a:pPr>
              <a:buFont typeface="Arial" panose="020B0604020202020204" pitchFamily="34" charset="0"/>
              <a:buChar char="•"/>
            </a:pPr>
            <a:r>
              <a:rPr lang="en-US" sz="1600" dirty="0"/>
              <a:t>Tracking package dimensions introduced </a:t>
            </a:r>
            <a:r>
              <a:rPr lang="en-US" sz="1600" b="1" dirty="0"/>
              <a:t>unnecessary complexity</a:t>
            </a:r>
            <a:r>
              <a:rPr lang="en-US" sz="1600" dirty="0"/>
              <a:t> with </a:t>
            </a:r>
            <a:r>
              <a:rPr lang="en-US" sz="1600" b="1" dirty="0"/>
              <a:t>no measurable gain</a:t>
            </a:r>
            <a:r>
              <a:rPr lang="en-US" sz="1600" dirty="0"/>
              <a:t> in predictive accuracy.</a:t>
            </a:r>
          </a:p>
          <a:p>
            <a:pPr>
              <a:buFont typeface="Arial" panose="020B0604020202020204" pitchFamily="34" charset="0"/>
              <a:buChar char="•"/>
            </a:pPr>
            <a:endParaRPr lang="en-US" sz="1600" dirty="0"/>
          </a:p>
          <a:p>
            <a:pPr>
              <a:buFont typeface="Arial" panose="020B0604020202020204" pitchFamily="34" charset="0"/>
              <a:buChar char="•"/>
            </a:pPr>
            <a:r>
              <a:rPr lang="en-US" sz="1600" dirty="0"/>
              <a:t>By focusing on </a:t>
            </a:r>
            <a:r>
              <a:rPr lang="en-US" sz="1600" b="1" dirty="0"/>
              <a:t>ZIP and chute-level volume</a:t>
            </a:r>
            <a:r>
              <a:rPr lang="en-US" sz="1600" dirty="0"/>
              <a:t>, we improved </a:t>
            </a:r>
            <a:r>
              <a:rPr lang="en-US" sz="1600" b="1" dirty="0"/>
              <a:t>model efficiency, reliability, and interpretability</a:t>
            </a:r>
            <a:r>
              <a:rPr lang="en-US" sz="1600" dirty="0"/>
              <a:t>.</a:t>
            </a:r>
          </a:p>
          <a:p>
            <a:pPr>
              <a:buFont typeface="Arial" panose="020B0604020202020204" pitchFamily="34" charset="0"/>
              <a:buChar char="•"/>
            </a:pPr>
            <a:endParaRPr lang="en-US" sz="1600" dirty="0"/>
          </a:p>
          <a:p>
            <a:pPr>
              <a:buFont typeface="Arial" panose="020B0604020202020204" pitchFamily="34" charset="0"/>
              <a:buChar char="•"/>
            </a:pPr>
            <a:r>
              <a:rPr lang="en-US" sz="1600" dirty="0"/>
              <a:t>The new approach aligns better with </a:t>
            </a:r>
            <a:r>
              <a:rPr lang="en-US" sz="1600" b="1" dirty="0"/>
              <a:t>operational levers</a:t>
            </a:r>
            <a:r>
              <a:rPr lang="en-US" sz="1600" dirty="0"/>
              <a:t> — it's feasible to reallocate ZIP codes across chutes, but not to adjust package size.</a:t>
            </a:r>
          </a:p>
          <a:p>
            <a:pPr>
              <a:buFont typeface="Arial" panose="020B0604020202020204" pitchFamily="34" charset="0"/>
              <a:buChar char="•"/>
            </a:pPr>
            <a:endParaRPr lang="en-US" sz="1600" dirty="0"/>
          </a:p>
          <a:p>
            <a:pPr>
              <a:buFont typeface="Arial" panose="020B0604020202020204" pitchFamily="34" charset="0"/>
              <a:buChar char="•"/>
            </a:pPr>
            <a:r>
              <a:rPr lang="en-US" sz="1600" dirty="0"/>
              <a:t>Result: a </a:t>
            </a:r>
            <a:r>
              <a:rPr lang="en-US" sz="1600" b="1" dirty="0"/>
              <a:t>leaner, faster, and more actionable model</a:t>
            </a:r>
            <a:r>
              <a:rPr lang="en-US" sz="1600" dirty="0"/>
              <a:t> that directly supports real-time decision-making.</a:t>
            </a:r>
          </a:p>
        </p:txBody>
      </p:sp>
    </p:spTree>
    <p:extLst>
      <p:ext uri="{BB962C8B-B14F-4D97-AF65-F5344CB8AC3E}">
        <p14:creationId xmlns:p14="http://schemas.microsoft.com/office/powerpoint/2010/main" val="138383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8D3C-0D24-9B2D-F29A-01200F77AED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8BC1878-B222-8F2A-D0A9-34C68AEFAD37}"/>
              </a:ext>
            </a:extLst>
          </p:cNvPr>
          <p:cNvSpPr txBox="1">
            <a:spLocks/>
          </p:cNvSpPr>
          <p:nvPr/>
        </p:nvSpPr>
        <p:spPr>
          <a:xfrm>
            <a:off x="0" y="-1"/>
            <a:ext cx="12192000" cy="112626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LSTM</a:t>
            </a:r>
            <a:endParaRPr lang="en-GB" sz="3200" b="1" dirty="0"/>
          </a:p>
        </p:txBody>
      </p:sp>
      <p:sp>
        <p:nvSpPr>
          <p:cNvPr id="2" name="Rectangle 4">
            <a:extLst>
              <a:ext uri="{FF2B5EF4-FFF2-40B4-BE49-F238E27FC236}">
                <a16:creationId xmlns:a16="http://schemas.microsoft.com/office/drawing/2014/main" id="{B1B66A7D-484A-426A-D1C9-2698FE47EE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38FCCC30-FD77-66D7-6129-C0E1D70233E7}"/>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B6BAC55D-6A0E-C642-8EA8-932F09FE771E}"/>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FC6C82D0-6035-0D62-786B-D40EC241DCAF}"/>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B69F7744-E5F8-392C-AA83-78C2B3D50B7E}"/>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D7FA097E-2A1C-4F27-080D-19DE21A15223}"/>
              </a:ext>
            </a:extLst>
          </p:cNvPr>
          <p:cNvSpPr txBox="1"/>
          <p:nvPr/>
        </p:nvSpPr>
        <p:spPr>
          <a:xfrm>
            <a:off x="588475" y="1739903"/>
            <a:ext cx="11359050" cy="4524315"/>
          </a:xfrm>
          <a:prstGeom prst="rect">
            <a:avLst/>
          </a:prstGeom>
          <a:noFill/>
        </p:spPr>
        <p:txBody>
          <a:bodyPr wrap="square">
            <a:spAutoFit/>
          </a:bodyPr>
          <a:lstStyle/>
          <a:p>
            <a:r>
              <a:rPr lang="en-US" sz="1600" b="1" dirty="0"/>
              <a:t>Why We Chose LSTM for This Project</a:t>
            </a:r>
          </a:p>
          <a:p>
            <a:endParaRPr lang="en-US" sz="1600" b="1" dirty="0"/>
          </a:p>
          <a:p>
            <a:r>
              <a:rPr lang="en-US" sz="1600" b="1" dirty="0"/>
              <a:t>1. Nature of the Problem: Sequential and Time-Dependent</a:t>
            </a:r>
          </a:p>
          <a:p>
            <a:pPr>
              <a:buFont typeface="Arial" panose="020B0604020202020204" pitchFamily="34" charset="0"/>
              <a:buChar char="•"/>
            </a:pPr>
            <a:r>
              <a:rPr lang="en-US" sz="1600" dirty="0"/>
              <a:t>Our data reflects </a:t>
            </a:r>
            <a:r>
              <a:rPr lang="en-US" sz="1600" b="1" dirty="0"/>
              <a:t>time-series behavior</a:t>
            </a:r>
            <a:r>
              <a:rPr lang="en-US" sz="1600" dirty="0"/>
              <a:t> — package volumes fluctuate over time, influenced by hour-of-day, ZIP routing patterns, and operational cycles.</a:t>
            </a:r>
          </a:p>
          <a:p>
            <a:pPr>
              <a:buFont typeface="Arial" panose="020B0604020202020204" pitchFamily="34" charset="0"/>
              <a:buChar char="•"/>
            </a:pPr>
            <a:r>
              <a:rPr lang="en-US" sz="1600" dirty="0"/>
              <a:t>Chute congestion is not static; it depends on </a:t>
            </a:r>
            <a:r>
              <a:rPr lang="en-US" sz="1600" b="1" dirty="0"/>
              <a:t>past trends</a:t>
            </a:r>
            <a:r>
              <a:rPr lang="en-US" sz="1600" dirty="0"/>
              <a:t>, like package surges building up over time.</a:t>
            </a:r>
          </a:p>
          <a:p>
            <a:pPr>
              <a:buFont typeface="Arial" panose="020B0604020202020204" pitchFamily="34" charset="0"/>
              <a:buChar char="•"/>
            </a:pPr>
            <a:r>
              <a:rPr lang="en-US" sz="1600" dirty="0"/>
              <a:t>We needed a model that could </a:t>
            </a:r>
            <a:r>
              <a:rPr lang="en-US" sz="1600" b="1" dirty="0"/>
              <a:t>learn from historical patterns</a:t>
            </a:r>
            <a:r>
              <a:rPr lang="en-US" sz="1600" dirty="0"/>
              <a:t> to predict upcoming performance issues.</a:t>
            </a:r>
          </a:p>
          <a:p>
            <a:endParaRPr lang="en-US" sz="1600" b="1" dirty="0"/>
          </a:p>
          <a:p>
            <a:r>
              <a:rPr lang="en-US" sz="1600" b="1" dirty="0"/>
              <a:t>2. LSTM (Long Short-Term Memory) Is Built for Time-Series</a:t>
            </a:r>
          </a:p>
          <a:p>
            <a:pPr>
              <a:buFont typeface="Arial" panose="020B0604020202020204" pitchFamily="34" charset="0"/>
              <a:buChar char="•"/>
            </a:pPr>
            <a:r>
              <a:rPr lang="en-US" sz="1600" dirty="0"/>
              <a:t>LSTM is a specialized form of Recurrent Neural Network (RNN) designed to </a:t>
            </a:r>
            <a:r>
              <a:rPr lang="en-US" sz="1600" b="1" dirty="0"/>
              <a:t>retain memory over time</a:t>
            </a:r>
            <a:r>
              <a:rPr lang="en-US" sz="1600" dirty="0"/>
              <a:t>.</a:t>
            </a:r>
          </a:p>
          <a:p>
            <a:pPr>
              <a:buFont typeface="Arial" panose="020B0604020202020204" pitchFamily="34" charset="0"/>
              <a:buChar char="•"/>
            </a:pPr>
            <a:r>
              <a:rPr lang="en-US" sz="1600" dirty="0"/>
              <a:t>Unlike standard models, LSTM can capture </a:t>
            </a:r>
            <a:r>
              <a:rPr lang="en-US" sz="1600" b="1" dirty="0"/>
              <a:t>long-term dependencies</a:t>
            </a:r>
            <a:r>
              <a:rPr lang="en-US" sz="1600" dirty="0"/>
              <a:t>, such as consistent overloads during specific hours or recurring ZIP surges.</a:t>
            </a:r>
          </a:p>
          <a:p>
            <a:pPr>
              <a:buFont typeface="Arial" panose="020B0604020202020204" pitchFamily="34" charset="0"/>
              <a:buChar char="•"/>
            </a:pPr>
            <a:r>
              <a:rPr lang="en-US" sz="1600" dirty="0"/>
              <a:t>It excels at detecting trends and seasonality — </a:t>
            </a:r>
            <a:r>
              <a:rPr lang="en-US" sz="1600" b="1" dirty="0"/>
              <a:t>perfect for forecasting operational bottlenecks</a:t>
            </a:r>
            <a:r>
              <a:rPr lang="en-US" sz="1600" dirty="0"/>
              <a:t>.</a:t>
            </a:r>
          </a:p>
          <a:p>
            <a:endParaRPr lang="en-US" sz="1600" b="1" dirty="0"/>
          </a:p>
          <a:p>
            <a:r>
              <a:rPr lang="en-US" sz="1600" b="1" dirty="0"/>
              <a:t>3. Handles Non-Linear and Complex Patterns</a:t>
            </a:r>
          </a:p>
          <a:p>
            <a:pPr>
              <a:buFont typeface="Arial" panose="020B0604020202020204" pitchFamily="34" charset="0"/>
              <a:buChar char="•"/>
            </a:pPr>
            <a:r>
              <a:rPr lang="en-US" sz="1600" dirty="0"/>
              <a:t>Chute performance is impacted by </a:t>
            </a:r>
            <a:r>
              <a:rPr lang="en-US" sz="1600" b="1" dirty="0"/>
              <a:t>non-linear combinations</a:t>
            </a:r>
            <a:r>
              <a:rPr lang="en-US" sz="1600" dirty="0"/>
              <a:t> of ZIP code volume, station load, and time.</a:t>
            </a:r>
          </a:p>
          <a:p>
            <a:pPr>
              <a:buFont typeface="Arial" panose="020B0604020202020204" pitchFamily="34" charset="0"/>
              <a:buChar char="•"/>
            </a:pPr>
            <a:r>
              <a:rPr lang="en-US" sz="1600" dirty="0"/>
              <a:t>LSTM handles these </a:t>
            </a:r>
            <a:r>
              <a:rPr lang="en-US" sz="1600" b="1" dirty="0"/>
              <a:t>complex interactions</a:t>
            </a:r>
            <a:r>
              <a:rPr lang="en-US" sz="1600" dirty="0"/>
              <a:t> far better than traditional regression or rule-based models.</a:t>
            </a:r>
          </a:p>
          <a:p>
            <a:endParaRPr lang="en-US" sz="1600" dirty="0"/>
          </a:p>
        </p:txBody>
      </p:sp>
    </p:spTree>
    <p:extLst>
      <p:ext uri="{BB962C8B-B14F-4D97-AF65-F5344CB8AC3E}">
        <p14:creationId xmlns:p14="http://schemas.microsoft.com/office/powerpoint/2010/main" val="108938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3648D-F33E-C8F9-700A-51A4F02CA8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BD2AA1-7971-1AD9-941F-89978E99B0ED}"/>
              </a:ext>
            </a:extLst>
          </p:cNvPr>
          <p:cNvSpPr txBox="1">
            <a:spLocks/>
          </p:cNvSpPr>
          <p:nvPr/>
        </p:nvSpPr>
        <p:spPr>
          <a:xfrm>
            <a:off x="0" y="-1"/>
            <a:ext cx="12192000" cy="112626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LSTM Model Performance Comparison: All Chutes vs Top 20 Chutes</a:t>
            </a:r>
            <a:endParaRPr lang="en-GB" sz="3200" b="1" dirty="0"/>
          </a:p>
        </p:txBody>
      </p:sp>
      <p:sp>
        <p:nvSpPr>
          <p:cNvPr id="2" name="Rectangle 4">
            <a:extLst>
              <a:ext uri="{FF2B5EF4-FFF2-40B4-BE49-F238E27FC236}">
                <a16:creationId xmlns:a16="http://schemas.microsoft.com/office/drawing/2014/main" id="{5A77B809-8117-845C-F2B6-C889911348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60EFA097-A937-BEE3-3132-FD09F8A0816C}"/>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726E11FA-3EB8-296F-2B1A-796DAE0DFB29}"/>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F4C968B8-B26E-1320-B5E4-F97B7E0541A1}"/>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A3CDE6B7-023C-F523-A137-AC0657F253AD}"/>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59AB02A-8868-3A93-0BC6-CDBB22999DDA}"/>
              </a:ext>
            </a:extLst>
          </p:cNvPr>
          <p:cNvSpPr txBox="1"/>
          <p:nvPr/>
        </p:nvSpPr>
        <p:spPr>
          <a:xfrm>
            <a:off x="588475" y="1739903"/>
            <a:ext cx="11359050" cy="338554"/>
          </a:xfrm>
          <a:prstGeom prst="rect">
            <a:avLst/>
          </a:prstGeom>
          <a:noFill/>
        </p:spPr>
        <p:txBody>
          <a:bodyPr wrap="square">
            <a:spAutoFit/>
          </a:bodyPr>
          <a:lstStyle/>
          <a:p>
            <a:r>
              <a:rPr lang="en-US" sz="1600" dirty="0"/>
              <a:t> </a:t>
            </a:r>
          </a:p>
        </p:txBody>
      </p:sp>
      <p:sp>
        <p:nvSpPr>
          <p:cNvPr id="26" name="TextBox 25">
            <a:extLst>
              <a:ext uri="{FF2B5EF4-FFF2-40B4-BE49-F238E27FC236}">
                <a16:creationId xmlns:a16="http://schemas.microsoft.com/office/drawing/2014/main" id="{8548DAAD-6C76-D5F0-CCE2-24B0847E05E6}"/>
              </a:ext>
            </a:extLst>
          </p:cNvPr>
          <p:cNvSpPr txBox="1"/>
          <p:nvPr/>
        </p:nvSpPr>
        <p:spPr>
          <a:xfrm>
            <a:off x="635617" y="1449145"/>
            <a:ext cx="9757317" cy="4832092"/>
          </a:xfrm>
          <a:prstGeom prst="rect">
            <a:avLst/>
          </a:prstGeom>
          <a:noFill/>
        </p:spPr>
        <p:txBody>
          <a:bodyPr wrap="square">
            <a:spAutoFit/>
          </a:bodyPr>
          <a:lstStyle/>
          <a:p>
            <a:r>
              <a:rPr lang="de-CH" sz="1400" dirty="0"/>
              <a:t>Original Model (All </a:t>
            </a:r>
            <a:r>
              <a:rPr lang="de-CH" sz="1400" dirty="0" err="1"/>
              <a:t>Chutes</a:t>
            </a:r>
            <a:r>
              <a:rPr lang="de-CH" sz="1400" dirty="0"/>
              <a:t>, </a:t>
            </a:r>
            <a:r>
              <a:rPr lang="de-CH" sz="1400" dirty="0" err="1"/>
              <a:t>Hourly</a:t>
            </a:r>
            <a:r>
              <a:rPr lang="de-CH" sz="1400" dirty="0"/>
              <a:t> Aggregation): Input Data: </a:t>
            </a:r>
            <a:r>
              <a:rPr lang="de-CH" sz="1400" dirty="0" err="1"/>
              <a:t>Included</a:t>
            </a:r>
            <a:r>
              <a:rPr lang="de-CH" sz="1400" dirty="0"/>
              <a:t> all </a:t>
            </a:r>
            <a:r>
              <a:rPr lang="de-CH" sz="1400" dirty="0" err="1"/>
              <a:t>chutes</a:t>
            </a:r>
            <a:r>
              <a:rPr lang="de-CH" sz="1400" dirty="0"/>
              <a:t> </a:t>
            </a:r>
            <a:r>
              <a:rPr lang="de-CH" sz="1400" dirty="0" err="1"/>
              <a:t>over</a:t>
            </a:r>
            <a:r>
              <a:rPr lang="de-CH" sz="1400" dirty="0"/>
              <a:t> 30 </a:t>
            </a:r>
            <a:r>
              <a:rPr lang="de-CH" sz="1400" dirty="0" err="1"/>
              <a:t>days</a:t>
            </a:r>
            <a:r>
              <a:rPr lang="de-CH" sz="1400" dirty="0"/>
              <a:t>, </a:t>
            </a:r>
            <a:r>
              <a:rPr lang="de-CH" sz="1400" dirty="0" err="1"/>
              <a:t>grouped</a:t>
            </a:r>
            <a:r>
              <a:rPr lang="de-CH" sz="1400" dirty="0"/>
              <a:t> </a:t>
            </a:r>
            <a:r>
              <a:rPr lang="de-CH" sz="1400" dirty="0" err="1"/>
              <a:t>by</a:t>
            </a:r>
            <a:r>
              <a:rPr lang="de-CH" sz="1400" dirty="0"/>
              <a:t> </a:t>
            </a:r>
            <a:r>
              <a:rPr lang="de-CH" sz="1400" dirty="0" err="1"/>
              <a:t>hour</a:t>
            </a:r>
            <a:r>
              <a:rPr lang="de-CH" sz="1400" dirty="0"/>
              <a:t>.</a:t>
            </a:r>
          </a:p>
          <a:p>
            <a:endParaRPr lang="de-CH" sz="1400" dirty="0"/>
          </a:p>
          <a:p>
            <a:r>
              <a:rPr lang="de-CH" sz="1400" dirty="0"/>
              <a:t>Problem: The </a:t>
            </a:r>
            <a:r>
              <a:rPr lang="de-CH" sz="1400" dirty="0" err="1"/>
              <a:t>vast</a:t>
            </a:r>
            <a:r>
              <a:rPr lang="de-CH" sz="1400" dirty="0"/>
              <a:t> </a:t>
            </a:r>
            <a:r>
              <a:rPr lang="de-CH" sz="1400" dirty="0" err="1"/>
              <a:t>majority</a:t>
            </a:r>
            <a:r>
              <a:rPr lang="de-CH" sz="1400" dirty="0"/>
              <a:t> </a:t>
            </a:r>
            <a:r>
              <a:rPr lang="de-CH" sz="1400" dirty="0" err="1"/>
              <a:t>of</a:t>
            </a:r>
            <a:r>
              <a:rPr lang="de-CH" sz="1400" dirty="0"/>
              <a:t> </a:t>
            </a:r>
            <a:r>
              <a:rPr lang="de-CH" sz="1400" dirty="0" err="1"/>
              <a:t>records</a:t>
            </a:r>
            <a:r>
              <a:rPr lang="de-CH" sz="1400" dirty="0"/>
              <a:t> </a:t>
            </a:r>
            <a:r>
              <a:rPr lang="de-CH" sz="1400" dirty="0" err="1"/>
              <a:t>had</a:t>
            </a:r>
            <a:r>
              <a:rPr lang="de-CH" sz="1400" dirty="0"/>
              <a:t> </a:t>
            </a:r>
            <a:r>
              <a:rPr lang="de-CH" sz="1400" dirty="0" err="1"/>
              <a:t>no</a:t>
            </a:r>
            <a:r>
              <a:rPr lang="de-CH" sz="1400" dirty="0"/>
              <a:t> </a:t>
            </a:r>
            <a:r>
              <a:rPr lang="de-CH" sz="1400" dirty="0" err="1"/>
              <a:t>performance</a:t>
            </a:r>
            <a:r>
              <a:rPr lang="de-CH" sz="1400" dirty="0"/>
              <a:t> </a:t>
            </a:r>
            <a:r>
              <a:rPr lang="de-CH" sz="1400" dirty="0" err="1"/>
              <a:t>issues</a:t>
            </a:r>
            <a:r>
              <a:rPr lang="de-CH" sz="1400" dirty="0"/>
              <a:t> (</a:t>
            </a:r>
            <a:r>
              <a:rPr lang="de-CH" sz="1400" dirty="0" err="1"/>
              <a:t>avg_processing_time_minutes</a:t>
            </a:r>
            <a:r>
              <a:rPr lang="de-CH" sz="1400" dirty="0"/>
              <a:t> &lt; 10).</a:t>
            </a:r>
          </a:p>
          <a:p>
            <a:endParaRPr lang="de-CH" sz="1400" dirty="0"/>
          </a:p>
          <a:p>
            <a:r>
              <a:rPr lang="de-CH" sz="1400" dirty="0" err="1"/>
              <a:t>Consequence</a:t>
            </a:r>
            <a:r>
              <a:rPr lang="de-CH" sz="1400" dirty="0"/>
              <a:t>:</a:t>
            </a:r>
          </a:p>
          <a:p>
            <a:r>
              <a:rPr lang="de-CH" sz="1400" dirty="0"/>
              <a:t>The </a:t>
            </a:r>
            <a:r>
              <a:rPr lang="de-CH" sz="1400" dirty="0" err="1"/>
              <a:t>model</a:t>
            </a:r>
            <a:r>
              <a:rPr lang="de-CH" sz="1400" dirty="0"/>
              <a:t> </a:t>
            </a:r>
            <a:r>
              <a:rPr lang="de-CH" sz="1400" dirty="0" err="1"/>
              <a:t>learned</a:t>
            </a:r>
            <a:r>
              <a:rPr lang="de-CH" sz="1400" dirty="0"/>
              <a:t> </a:t>
            </a:r>
            <a:r>
              <a:rPr lang="de-CH" sz="1400" dirty="0" err="1"/>
              <a:t>to</a:t>
            </a:r>
            <a:r>
              <a:rPr lang="de-CH" sz="1400" dirty="0"/>
              <a:t> </a:t>
            </a:r>
            <a:r>
              <a:rPr lang="de-CH" sz="1400" dirty="0" err="1"/>
              <a:t>predict</a:t>
            </a:r>
            <a:r>
              <a:rPr lang="de-CH" sz="1400" dirty="0"/>
              <a:t> </a:t>
            </a:r>
            <a:r>
              <a:rPr lang="de-CH" sz="1400" dirty="0" err="1"/>
              <a:t>near</a:t>
            </a:r>
            <a:r>
              <a:rPr lang="de-CH" sz="1400" dirty="0"/>
              <a:t>-zero </a:t>
            </a:r>
            <a:r>
              <a:rPr lang="de-CH" sz="1400" dirty="0" err="1"/>
              <a:t>processing</a:t>
            </a:r>
            <a:r>
              <a:rPr lang="de-CH" sz="1400" dirty="0"/>
              <a:t> time.</a:t>
            </a:r>
          </a:p>
          <a:p>
            <a:r>
              <a:rPr lang="de-CH" sz="1400" dirty="0" err="1"/>
              <a:t>Overfitting</a:t>
            </a:r>
            <a:r>
              <a:rPr lang="de-CH" sz="1400" dirty="0"/>
              <a:t> </a:t>
            </a:r>
            <a:r>
              <a:rPr lang="de-CH" sz="1400" dirty="0" err="1"/>
              <a:t>to</a:t>
            </a:r>
            <a:r>
              <a:rPr lang="de-CH" sz="1400" dirty="0"/>
              <a:t> "normal" </a:t>
            </a:r>
            <a:r>
              <a:rPr lang="de-CH" sz="1400" dirty="0" err="1"/>
              <a:t>behavior</a:t>
            </a:r>
            <a:r>
              <a:rPr lang="de-CH" sz="1400" dirty="0"/>
              <a:t> → Poor at </a:t>
            </a:r>
            <a:r>
              <a:rPr lang="de-CH" sz="1400" dirty="0" err="1"/>
              <a:t>detecting</a:t>
            </a:r>
            <a:r>
              <a:rPr lang="de-CH" sz="1400" dirty="0"/>
              <a:t> </a:t>
            </a:r>
            <a:r>
              <a:rPr lang="de-CH" sz="1400" dirty="0" err="1"/>
              <a:t>or</a:t>
            </a:r>
            <a:r>
              <a:rPr lang="de-CH" sz="1400" dirty="0"/>
              <a:t> </a:t>
            </a:r>
            <a:r>
              <a:rPr lang="de-CH" sz="1400" dirty="0" err="1"/>
              <a:t>predicting</a:t>
            </a:r>
            <a:r>
              <a:rPr lang="de-CH" sz="1400" dirty="0"/>
              <a:t> real </a:t>
            </a:r>
            <a:r>
              <a:rPr lang="de-CH" sz="1400" dirty="0" err="1"/>
              <a:t>problems</a:t>
            </a:r>
            <a:r>
              <a:rPr lang="de-CH" sz="1400" dirty="0"/>
              <a:t>.</a:t>
            </a:r>
          </a:p>
          <a:p>
            <a:r>
              <a:rPr lang="de-CH" sz="1400" dirty="0"/>
              <a:t>Forecasts </a:t>
            </a:r>
            <a:r>
              <a:rPr lang="de-CH" sz="1400" dirty="0" err="1"/>
              <a:t>were</a:t>
            </a:r>
            <a:r>
              <a:rPr lang="de-CH" sz="1400" dirty="0"/>
              <a:t> </a:t>
            </a:r>
            <a:r>
              <a:rPr lang="de-CH" sz="1400" dirty="0" err="1"/>
              <a:t>always</a:t>
            </a:r>
            <a:r>
              <a:rPr lang="de-CH" sz="1400" dirty="0"/>
              <a:t> flat and </a:t>
            </a:r>
            <a:r>
              <a:rPr lang="de-CH" sz="1400" dirty="0" err="1"/>
              <a:t>missed</a:t>
            </a:r>
            <a:r>
              <a:rPr lang="de-CH" sz="1400" dirty="0"/>
              <a:t> </a:t>
            </a:r>
            <a:r>
              <a:rPr lang="de-CH" sz="1400" dirty="0" err="1"/>
              <a:t>performance</a:t>
            </a:r>
            <a:r>
              <a:rPr lang="de-CH" sz="1400" dirty="0"/>
              <a:t> </a:t>
            </a:r>
            <a:r>
              <a:rPr lang="de-CH" sz="1400" dirty="0" err="1"/>
              <a:t>spikes</a:t>
            </a:r>
            <a:r>
              <a:rPr lang="de-CH" sz="1400" dirty="0"/>
              <a:t>.</a:t>
            </a:r>
          </a:p>
          <a:p>
            <a:endParaRPr lang="de-CH" sz="1400" dirty="0"/>
          </a:p>
          <a:p>
            <a:r>
              <a:rPr lang="de-CH" sz="1400" dirty="0" err="1"/>
              <a:t>Refined</a:t>
            </a:r>
            <a:r>
              <a:rPr lang="de-CH" sz="1400" dirty="0"/>
              <a:t> Model (Top 20 </a:t>
            </a:r>
            <a:r>
              <a:rPr lang="de-CH" sz="1400" dirty="0" err="1"/>
              <a:t>Chutes</a:t>
            </a:r>
            <a:r>
              <a:rPr lang="de-CH" sz="1400" dirty="0"/>
              <a:t> </a:t>
            </a:r>
            <a:r>
              <a:rPr lang="de-CH" sz="1400" dirty="0" err="1"/>
              <a:t>with</a:t>
            </a:r>
            <a:r>
              <a:rPr lang="de-CH" sz="1400" dirty="0"/>
              <a:t> </a:t>
            </a:r>
            <a:r>
              <a:rPr lang="de-CH" sz="1400" dirty="0" err="1"/>
              <a:t>Known</a:t>
            </a:r>
            <a:r>
              <a:rPr lang="de-CH" sz="1400" dirty="0"/>
              <a:t> </a:t>
            </a:r>
            <a:r>
              <a:rPr lang="de-CH" sz="1400" dirty="0" err="1"/>
              <a:t>Issues</a:t>
            </a:r>
            <a:r>
              <a:rPr lang="de-CH" sz="1400" dirty="0"/>
              <a:t>, 10-Minute Aggregation):</a:t>
            </a:r>
          </a:p>
          <a:p>
            <a:endParaRPr lang="de-CH" sz="1400" dirty="0"/>
          </a:p>
          <a:p>
            <a:r>
              <a:rPr lang="de-CH" sz="1400" dirty="0"/>
              <a:t>Input Data: Limited </a:t>
            </a:r>
            <a:r>
              <a:rPr lang="de-CH" sz="1400" dirty="0" err="1"/>
              <a:t>to</a:t>
            </a:r>
            <a:r>
              <a:rPr lang="de-CH" sz="1400" dirty="0"/>
              <a:t> top 20 </a:t>
            </a:r>
            <a:r>
              <a:rPr lang="de-CH" sz="1400" dirty="0" err="1"/>
              <a:t>chutes</a:t>
            </a:r>
            <a:r>
              <a:rPr lang="de-CH" sz="1400" dirty="0"/>
              <a:t> </a:t>
            </a:r>
            <a:r>
              <a:rPr lang="de-CH" sz="1400" dirty="0" err="1"/>
              <a:t>that</a:t>
            </a:r>
            <a:r>
              <a:rPr lang="de-CH" sz="1400" dirty="0"/>
              <a:t> </a:t>
            </a:r>
            <a:r>
              <a:rPr lang="de-CH" sz="1400" dirty="0" err="1"/>
              <a:t>had</a:t>
            </a:r>
            <a:r>
              <a:rPr lang="de-CH" sz="1400" dirty="0"/>
              <a:t> </a:t>
            </a:r>
            <a:r>
              <a:rPr lang="de-CH" sz="1400" dirty="0" err="1"/>
              <a:t>documented</a:t>
            </a:r>
            <a:r>
              <a:rPr lang="de-CH" sz="1400" dirty="0"/>
              <a:t> </a:t>
            </a:r>
            <a:r>
              <a:rPr lang="de-CH" sz="1400" dirty="0" err="1"/>
              <a:t>performance</a:t>
            </a:r>
            <a:r>
              <a:rPr lang="de-CH" sz="1400" dirty="0"/>
              <a:t> </a:t>
            </a:r>
            <a:r>
              <a:rPr lang="de-CH" sz="1400" dirty="0" err="1"/>
              <a:t>issues</a:t>
            </a:r>
            <a:r>
              <a:rPr lang="de-CH" sz="1400" dirty="0"/>
              <a:t> in </a:t>
            </a:r>
            <a:r>
              <a:rPr lang="de-CH" sz="1400" dirty="0" err="1"/>
              <a:t>the</a:t>
            </a:r>
            <a:r>
              <a:rPr lang="de-CH" sz="1400" dirty="0"/>
              <a:t> </a:t>
            </a:r>
            <a:r>
              <a:rPr lang="de-CH" sz="1400" dirty="0" err="1"/>
              <a:t>past</a:t>
            </a:r>
            <a:r>
              <a:rPr lang="de-CH" sz="1400" dirty="0"/>
              <a:t> 10 </a:t>
            </a:r>
            <a:r>
              <a:rPr lang="de-CH" sz="1400" dirty="0" err="1"/>
              <a:t>days</a:t>
            </a:r>
            <a:r>
              <a:rPr lang="de-CH" sz="1400" dirty="0"/>
              <a:t>.</a:t>
            </a:r>
          </a:p>
          <a:p>
            <a:r>
              <a:rPr lang="de-CH" sz="1400" dirty="0" err="1"/>
              <a:t>Granularity</a:t>
            </a:r>
            <a:r>
              <a:rPr lang="de-CH" sz="1400" dirty="0"/>
              <a:t>: Switched </a:t>
            </a:r>
            <a:r>
              <a:rPr lang="de-CH" sz="1400" dirty="0" err="1"/>
              <a:t>to</a:t>
            </a:r>
            <a:r>
              <a:rPr lang="de-CH" sz="1400" dirty="0"/>
              <a:t> 10-minute </a:t>
            </a:r>
            <a:r>
              <a:rPr lang="de-CH" sz="1400" dirty="0" err="1"/>
              <a:t>intervals</a:t>
            </a:r>
            <a:r>
              <a:rPr lang="de-CH" sz="1400" dirty="0"/>
              <a:t> </a:t>
            </a:r>
            <a:r>
              <a:rPr lang="de-CH" sz="1400" dirty="0" err="1"/>
              <a:t>to</a:t>
            </a:r>
            <a:r>
              <a:rPr lang="de-CH" sz="1400" dirty="0"/>
              <a:t> </a:t>
            </a:r>
            <a:r>
              <a:rPr lang="de-CH" sz="1400" dirty="0" err="1"/>
              <a:t>better</a:t>
            </a:r>
            <a:r>
              <a:rPr lang="de-CH" sz="1400" dirty="0"/>
              <a:t> </a:t>
            </a:r>
            <a:r>
              <a:rPr lang="de-CH" sz="1400" dirty="0" err="1"/>
              <a:t>capture</a:t>
            </a:r>
            <a:r>
              <a:rPr lang="de-CH" sz="1400" dirty="0"/>
              <a:t> </a:t>
            </a:r>
            <a:r>
              <a:rPr lang="de-CH" sz="1400" dirty="0" err="1"/>
              <a:t>short</a:t>
            </a:r>
            <a:r>
              <a:rPr lang="de-CH" sz="1400" dirty="0"/>
              <a:t>-term </a:t>
            </a:r>
            <a:r>
              <a:rPr lang="de-CH" sz="1400" dirty="0" err="1"/>
              <a:t>load</a:t>
            </a:r>
            <a:r>
              <a:rPr lang="de-CH" sz="1400" dirty="0"/>
              <a:t> </a:t>
            </a:r>
            <a:r>
              <a:rPr lang="de-CH" sz="1400" dirty="0" err="1"/>
              <a:t>patterns</a:t>
            </a:r>
            <a:r>
              <a:rPr lang="de-CH" sz="1400" dirty="0"/>
              <a:t>.</a:t>
            </a:r>
          </a:p>
          <a:p>
            <a:endParaRPr lang="de-CH" sz="1400" dirty="0"/>
          </a:p>
          <a:p>
            <a:r>
              <a:rPr lang="de-CH" sz="1400" dirty="0"/>
              <a:t>Model </a:t>
            </a:r>
            <a:r>
              <a:rPr lang="de-CH" sz="1400" dirty="0" err="1"/>
              <a:t>now</a:t>
            </a:r>
            <a:r>
              <a:rPr lang="de-CH" sz="1400" dirty="0"/>
              <a:t> </a:t>
            </a:r>
            <a:r>
              <a:rPr lang="de-CH" sz="1400" dirty="0" err="1"/>
              <a:t>trains</a:t>
            </a:r>
            <a:r>
              <a:rPr lang="de-CH" sz="1400" dirty="0"/>
              <a:t> on </a:t>
            </a:r>
            <a:r>
              <a:rPr lang="de-CH" sz="1400" dirty="0" err="1"/>
              <a:t>meaningful</a:t>
            </a:r>
            <a:r>
              <a:rPr lang="de-CH" sz="1400" dirty="0"/>
              <a:t> </a:t>
            </a:r>
            <a:r>
              <a:rPr lang="de-CH" sz="1400" dirty="0" err="1"/>
              <a:t>variation</a:t>
            </a:r>
            <a:r>
              <a:rPr lang="de-CH" sz="1400" dirty="0"/>
              <a:t> and real </a:t>
            </a:r>
            <a:r>
              <a:rPr lang="de-CH" sz="1400" dirty="0" err="1"/>
              <a:t>issue</a:t>
            </a:r>
            <a:r>
              <a:rPr lang="de-CH" sz="1400" dirty="0"/>
              <a:t> </a:t>
            </a:r>
            <a:r>
              <a:rPr lang="de-CH" sz="1400" dirty="0" err="1"/>
              <a:t>patterns</a:t>
            </a:r>
            <a:r>
              <a:rPr lang="de-CH" sz="1400" dirty="0"/>
              <a:t>.</a:t>
            </a:r>
          </a:p>
          <a:p>
            <a:r>
              <a:rPr lang="de-CH" sz="1400" dirty="0" err="1"/>
              <a:t>Reduced</a:t>
            </a:r>
            <a:r>
              <a:rPr lang="de-CH" sz="1400" dirty="0"/>
              <a:t> </a:t>
            </a:r>
            <a:r>
              <a:rPr lang="de-CH" sz="1400" dirty="0" err="1"/>
              <a:t>noise</a:t>
            </a:r>
            <a:r>
              <a:rPr lang="de-CH" sz="1400" dirty="0"/>
              <a:t> and </a:t>
            </a:r>
            <a:r>
              <a:rPr lang="de-CH" sz="1400" dirty="0" err="1"/>
              <a:t>class</a:t>
            </a:r>
            <a:r>
              <a:rPr lang="de-CH" sz="1400" dirty="0"/>
              <a:t> </a:t>
            </a:r>
            <a:r>
              <a:rPr lang="de-CH" sz="1400" dirty="0" err="1"/>
              <a:t>imbalance</a:t>
            </a:r>
            <a:r>
              <a:rPr lang="de-CH" sz="1400" dirty="0"/>
              <a:t>.</a:t>
            </a:r>
          </a:p>
          <a:p>
            <a:r>
              <a:rPr lang="de-CH" sz="1400" dirty="0"/>
              <a:t>Much </a:t>
            </a:r>
            <a:r>
              <a:rPr lang="de-CH" sz="1400" dirty="0" err="1"/>
              <a:t>better</a:t>
            </a:r>
            <a:r>
              <a:rPr lang="de-CH" sz="1400" dirty="0"/>
              <a:t> fit </a:t>
            </a:r>
            <a:r>
              <a:rPr lang="de-CH" sz="1400" dirty="0" err="1"/>
              <a:t>for</a:t>
            </a:r>
            <a:r>
              <a:rPr lang="de-CH" sz="1400" dirty="0"/>
              <a:t> </a:t>
            </a:r>
            <a:r>
              <a:rPr lang="de-CH" sz="1400" dirty="0" err="1"/>
              <a:t>both</a:t>
            </a:r>
            <a:r>
              <a:rPr lang="de-CH" sz="1400" dirty="0"/>
              <a:t> </a:t>
            </a:r>
            <a:r>
              <a:rPr lang="de-CH" sz="1400" dirty="0" err="1"/>
              <a:t>historical</a:t>
            </a:r>
            <a:r>
              <a:rPr lang="de-CH" sz="1400" dirty="0"/>
              <a:t> </a:t>
            </a:r>
            <a:r>
              <a:rPr lang="de-CH" sz="1400" dirty="0" err="1"/>
              <a:t>prediction</a:t>
            </a:r>
            <a:r>
              <a:rPr lang="de-CH" sz="1400" dirty="0"/>
              <a:t> and 6-hour </a:t>
            </a:r>
            <a:r>
              <a:rPr lang="de-CH" sz="1400" dirty="0" err="1"/>
              <a:t>forecasting</a:t>
            </a:r>
            <a:r>
              <a:rPr lang="de-CH" sz="1400" dirty="0"/>
              <a:t>.</a:t>
            </a:r>
          </a:p>
          <a:p>
            <a:r>
              <a:rPr lang="de-CH" sz="1400" dirty="0"/>
              <a:t>Early </a:t>
            </a:r>
            <a:r>
              <a:rPr lang="de-CH" sz="1400" dirty="0" err="1"/>
              <a:t>results</a:t>
            </a:r>
            <a:r>
              <a:rPr lang="de-CH" sz="1400" dirty="0"/>
              <a:t> </a:t>
            </a:r>
            <a:r>
              <a:rPr lang="de-CH" sz="1400" dirty="0" err="1"/>
              <a:t>show</a:t>
            </a:r>
            <a:r>
              <a:rPr lang="de-CH" sz="1400" dirty="0"/>
              <a:t> </a:t>
            </a:r>
            <a:r>
              <a:rPr lang="de-CH" sz="1400" dirty="0" err="1"/>
              <a:t>the</a:t>
            </a:r>
            <a:r>
              <a:rPr lang="de-CH" sz="1400" dirty="0"/>
              <a:t> </a:t>
            </a:r>
            <a:r>
              <a:rPr lang="de-CH" sz="1400" dirty="0" err="1"/>
              <a:t>model</a:t>
            </a:r>
            <a:r>
              <a:rPr lang="de-CH" sz="1400" dirty="0"/>
              <a:t> </a:t>
            </a:r>
            <a:r>
              <a:rPr lang="de-CH" sz="1400" dirty="0" err="1"/>
              <a:t>tracks</a:t>
            </a:r>
            <a:r>
              <a:rPr lang="de-CH" sz="1400" dirty="0"/>
              <a:t> </a:t>
            </a:r>
            <a:r>
              <a:rPr lang="de-CH" sz="1400" dirty="0" err="1"/>
              <a:t>spikes</a:t>
            </a:r>
            <a:r>
              <a:rPr lang="de-CH" sz="1400" dirty="0"/>
              <a:t> and </a:t>
            </a:r>
            <a:r>
              <a:rPr lang="de-CH" sz="1400" dirty="0" err="1"/>
              <a:t>processing</a:t>
            </a:r>
            <a:r>
              <a:rPr lang="de-CH" sz="1400" dirty="0"/>
              <a:t> </a:t>
            </a:r>
            <a:r>
              <a:rPr lang="de-CH" sz="1400" dirty="0" err="1"/>
              <a:t>slowdowns</a:t>
            </a:r>
            <a:r>
              <a:rPr lang="de-CH" sz="1400" dirty="0"/>
              <a:t> </a:t>
            </a:r>
            <a:r>
              <a:rPr lang="de-CH" sz="1400" dirty="0" err="1"/>
              <a:t>more</a:t>
            </a:r>
            <a:r>
              <a:rPr lang="de-CH" sz="1400" dirty="0"/>
              <a:t> </a:t>
            </a:r>
            <a:r>
              <a:rPr lang="de-CH" sz="1400" dirty="0" err="1"/>
              <a:t>accurately</a:t>
            </a:r>
            <a:r>
              <a:rPr lang="de-CH" sz="1400" dirty="0"/>
              <a:t>.</a:t>
            </a:r>
          </a:p>
          <a:p>
            <a:endParaRPr lang="de-CH" sz="1400" dirty="0"/>
          </a:p>
          <a:p>
            <a:r>
              <a:rPr lang="de-CH" sz="1400" dirty="0"/>
              <a:t>Model Version	Data </a:t>
            </a:r>
            <a:r>
              <a:rPr lang="de-CH" sz="1400" dirty="0" err="1"/>
              <a:t>Scope</a:t>
            </a:r>
            <a:r>
              <a:rPr lang="de-CH" sz="1400" dirty="0"/>
              <a:t>	</a:t>
            </a:r>
            <a:r>
              <a:rPr lang="de-CH" sz="1400" dirty="0" err="1"/>
              <a:t>Granularity</a:t>
            </a:r>
            <a:r>
              <a:rPr lang="de-CH" sz="1400" dirty="0"/>
              <a:t>	</a:t>
            </a:r>
            <a:r>
              <a:rPr lang="de-CH" sz="1400" dirty="0" err="1"/>
              <a:t>Issue</a:t>
            </a:r>
            <a:r>
              <a:rPr lang="de-CH" sz="1400" dirty="0"/>
              <a:t> Presence	</a:t>
            </a:r>
            <a:r>
              <a:rPr lang="de-CH" sz="1400" dirty="0" err="1"/>
              <a:t>Prediction</a:t>
            </a:r>
            <a:r>
              <a:rPr lang="de-CH" sz="1400" dirty="0"/>
              <a:t> Quality</a:t>
            </a:r>
          </a:p>
          <a:p>
            <a:r>
              <a:rPr lang="de-CH" sz="1400" dirty="0"/>
              <a:t>Original (Baseline)	All </a:t>
            </a:r>
            <a:r>
              <a:rPr lang="de-CH" sz="1400" dirty="0" err="1"/>
              <a:t>chutes</a:t>
            </a:r>
            <a:r>
              <a:rPr lang="de-CH" sz="1400" dirty="0"/>
              <a:t>	</a:t>
            </a:r>
            <a:r>
              <a:rPr lang="de-CH" sz="1400" dirty="0" err="1"/>
              <a:t>Hourly</a:t>
            </a:r>
            <a:r>
              <a:rPr lang="de-CH" sz="1400" dirty="0"/>
              <a:t>	</a:t>
            </a:r>
            <a:r>
              <a:rPr lang="de-CH" sz="1400" dirty="0" err="1"/>
              <a:t>Mostly</a:t>
            </a:r>
            <a:r>
              <a:rPr lang="de-CH" sz="1400" dirty="0"/>
              <a:t> 0s	Poor (</a:t>
            </a:r>
            <a:r>
              <a:rPr lang="de-CH" sz="1400" dirty="0" err="1"/>
              <a:t>overfitting</a:t>
            </a:r>
            <a:r>
              <a:rPr lang="de-CH" sz="1400" dirty="0"/>
              <a:t>)</a:t>
            </a:r>
          </a:p>
          <a:p>
            <a:r>
              <a:rPr lang="de-CH" sz="1400" dirty="0" err="1"/>
              <a:t>Refined</a:t>
            </a:r>
            <a:r>
              <a:rPr lang="de-CH" sz="1400" dirty="0"/>
              <a:t> (Top 20)	</a:t>
            </a:r>
            <a:r>
              <a:rPr lang="de-CH" sz="1400" dirty="0" err="1"/>
              <a:t>Problematic</a:t>
            </a:r>
            <a:r>
              <a:rPr lang="de-CH" sz="1400" dirty="0"/>
              <a:t> </a:t>
            </a:r>
            <a:r>
              <a:rPr lang="de-CH" sz="1400" dirty="0" err="1"/>
              <a:t>only</a:t>
            </a:r>
            <a:r>
              <a:rPr lang="de-CH" sz="1400" dirty="0"/>
              <a:t>	10-minutes	Real </a:t>
            </a:r>
            <a:r>
              <a:rPr lang="de-CH" sz="1400" dirty="0" err="1"/>
              <a:t>issues</a:t>
            </a:r>
            <a:r>
              <a:rPr lang="de-CH" sz="1400" dirty="0"/>
              <a:t>	</a:t>
            </a:r>
            <a:r>
              <a:rPr lang="de-CH" sz="1400" dirty="0" err="1"/>
              <a:t>Improved</a:t>
            </a:r>
            <a:r>
              <a:rPr lang="de-CH" sz="1400" dirty="0"/>
              <a:t> </a:t>
            </a:r>
            <a:r>
              <a:rPr lang="de-CH" sz="1400" dirty="0" err="1"/>
              <a:t>accuracy</a:t>
            </a:r>
            <a:endParaRPr lang="de-CH" sz="1400" dirty="0"/>
          </a:p>
        </p:txBody>
      </p:sp>
    </p:spTree>
    <p:extLst>
      <p:ext uri="{BB962C8B-B14F-4D97-AF65-F5344CB8AC3E}">
        <p14:creationId xmlns:p14="http://schemas.microsoft.com/office/powerpoint/2010/main" val="67469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Objective</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983671"/>
            <a:ext cx="11203299" cy="54233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1800" kern="100" dirty="0">
              <a:solidFill>
                <a:srgbClr val="353744"/>
              </a:solidFill>
              <a:effectLst/>
              <a:latin typeface="Calibri" panose="020F0502020204030204" pitchFamily="34" charset="0"/>
              <a:ea typeface="Calibri" panose="020F0502020204030204" pitchFamily="34" charset="0"/>
            </a:endParaRPr>
          </a:p>
          <a:p>
            <a:pPr algn="l"/>
            <a:r>
              <a:rPr lang="en-US" sz="1800" kern="100" dirty="0">
                <a:solidFill>
                  <a:srgbClr val="353744"/>
                </a:solidFill>
                <a:effectLst/>
                <a:latin typeface="Calibri" panose="020F0502020204030204" pitchFamily="34" charset="0"/>
                <a:ea typeface="Calibri" panose="020F0502020204030204" pitchFamily="34" charset="0"/>
              </a:rPr>
              <a:t>The goal of this project is to analyze the postal sorting center's performance by identifying the most influential factors contributing to sorting issues, including shipment attributes (e.g., dimensions, weight, coding stations, and timestamps) as well as chute congestion which we believe have a major impact on overall performance of the center and finally using a model to determine whether overburdened chutes or certain features create bottlenecks that reduce overall system efficiency.</a:t>
            </a:r>
          </a:p>
          <a:p>
            <a:pPr algn="l"/>
            <a:endParaRPr lang="en-US" sz="1800" kern="100" dirty="0">
              <a:solidFill>
                <a:srgbClr val="353744"/>
              </a:solidFill>
              <a:latin typeface="Calibri" panose="020F0502020204030204" pitchFamily="34" charset="0"/>
              <a:ea typeface="Calibri" panose="020F0502020204030204" pitchFamily="34" charset="0"/>
            </a:endParaRPr>
          </a:p>
          <a:p>
            <a:pPr algn="l"/>
            <a:endParaRPr lang="en-CH" sz="1800" kern="100" dirty="0">
              <a:solidFill>
                <a:srgbClr val="353744"/>
              </a:solidFill>
              <a:effectLst/>
              <a:latin typeface="Calibri" panose="020F0502020204030204" pitchFamily="34" charset="0"/>
              <a:ea typeface="Calibri" panose="020F0502020204030204" pitchFamily="34" charset="0"/>
            </a:endParaRPr>
          </a:p>
          <a:p>
            <a:pPr marL="742950" marR="19685" lvl="1" indent="-285750" algn="just">
              <a:lnSpc>
                <a:spcPct val="115000"/>
              </a:lnSpc>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Determine Feature Importance</a:t>
            </a:r>
            <a:r>
              <a:rPr lang="en-US" sz="1800" kern="100" dirty="0">
                <a:solidFill>
                  <a:srgbClr val="353744"/>
                </a:solidFill>
                <a:effectLst/>
                <a:latin typeface="Calibri" panose="020F0502020204030204" pitchFamily="34" charset="0"/>
                <a:ea typeface="Calibri" panose="020F0502020204030204" pitchFamily="34" charset="0"/>
              </a:rPr>
              <a:t>: Rank the shipment features by their importance and identify which shipment attributes (e.g., dimensions, weight, coding station) are most influential in causing sorting issues at postal centers. As well Correlation between the features and the impact on performance </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19685" lvl="1" indent="-285750" algn="just">
              <a:lnSpc>
                <a:spcPct val="115000"/>
              </a:lnSpc>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Determine chute congestion</a:t>
            </a:r>
            <a:r>
              <a:rPr lang="en-US" sz="1800" kern="100" dirty="0">
                <a:solidFill>
                  <a:srgbClr val="353744"/>
                </a:solidFill>
                <a:effectLst/>
                <a:latin typeface="Calibri" panose="020F0502020204030204" pitchFamily="34" charset="0"/>
                <a:ea typeface="Calibri" panose="020F0502020204030204" pitchFamily="34" charset="0"/>
              </a:rPr>
              <a:t> </a:t>
            </a:r>
            <a:r>
              <a:rPr lang="en-US" sz="1800" b="1" kern="100" dirty="0">
                <a:solidFill>
                  <a:srgbClr val="353744"/>
                </a:solidFill>
                <a:effectLst/>
                <a:latin typeface="Calibri" panose="020F0502020204030204" pitchFamily="34" charset="0"/>
                <a:ea typeface="Calibri" panose="020F0502020204030204" pitchFamily="34" charset="0"/>
              </a:rPr>
              <a:t>impact:</a:t>
            </a:r>
            <a:r>
              <a:rPr lang="en-US" sz="1800" kern="100" dirty="0">
                <a:solidFill>
                  <a:srgbClr val="353744"/>
                </a:solidFill>
                <a:effectLst/>
                <a:latin typeface="Calibri" panose="020F0502020204030204" pitchFamily="34" charset="0"/>
                <a:ea typeface="Calibri" panose="020F0502020204030204" pitchFamily="34" charset="0"/>
              </a:rPr>
              <a:t> Determine whether chutes are handling disproportionately large volumes of packages can create bottlenecks that reduce overall system efficiency</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28575" lvl="1" indent="-285750" algn="just">
              <a:lnSpc>
                <a:spcPct val="115000"/>
              </a:lnSpc>
              <a:spcAft>
                <a:spcPts val="835"/>
              </a:spcAft>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Predict Sorting Performance and Issues</a:t>
            </a:r>
            <a:r>
              <a:rPr lang="en-US" sz="1800" kern="100" dirty="0">
                <a:solidFill>
                  <a:srgbClr val="353744"/>
                </a:solidFill>
                <a:effectLst/>
                <a:latin typeface="Calibri" panose="020F0502020204030204" pitchFamily="34" charset="0"/>
                <a:ea typeface="Calibri" panose="020F0502020204030204" pitchFamily="34" charset="0"/>
              </a:rPr>
              <a:t>: Develop a predictive model capable of forecasting sorting issues based on historical shipment data.</a:t>
            </a:r>
            <a:endParaRPr lang="en-CH" sz="1800" kern="100" dirty="0">
              <a:solidFill>
                <a:srgbClr val="353744"/>
              </a:solidFill>
              <a:effectLst/>
              <a:latin typeface="Calibri" panose="020F0502020204030204" pitchFamily="34" charset="0"/>
              <a:ea typeface="Calibri" panose="020F0502020204030204" pitchFamily="34" charset="0"/>
            </a:endParaRPr>
          </a:p>
          <a:p>
            <a:pPr marL="742950" marR="28575" lvl="1" indent="-285750" algn="just">
              <a:lnSpc>
                <a:spcPct val="115000"/>
              </a:lnSpc>
              <a:spcAft>
                <a:spcPts val="835"/>
              </a:spcAft>
              <a:buFont typeface="+mj-lt"/>
              <a:buAutoNum type="arabicPeriod"/>
            </a:pPr>
            <a:r>
              <a:rPr lang="en-US" sz="1800" b="1" kern="100" dirty="0">
                <a:solidFill>
                  <a:srgbClr val="353744"/>
                </a:solidFill>
                <a:effectLst/>
                <a:latin typeface="Calibri" panose="020F0502020204030204" pitchFamily="34" charset="0"/>
                <a:ea typeface="Calibri" panose="020F0502020204030204" pitchFamily="34" charset="0"/>
              </a:rPr>
              <a:t>Generate Actionable Insights</a:t>
            </a:r>
            <a:r>
              <a:rPr lang="en-US" sz="1800" kern="100" dirty="0">
                <a:solidFill>
                  <a:srgbClr val="353744"/>
                </a:solidFill>
                <a:effectLst/>
                <a:latin typeface="Calibri" panose="020F0502020204030204" pitchFamily="34" charset="0"/>
                <a:ea typeface="Calibri" panose="020F0502020204030204" pitchFamily="34" charset="0"/>
              </a:rPr>
              <a:t>: Provide data-driven recommendations for improving chute utilization and enhance overall performance</a:t>
            </a:r>
            <a:endParaRPr lang="en-CH" sz="1800" kern="100" dirty="0">
              <a:solidFill>
                <a:srgbClr val="353744"/>
              </a:solidFill>
              <a:effectLst/>
              <a:latin typeface="Calibri" panose="020F0502020204030204" pitchFamily="34" charset="0"/>
              <a:ea typeface="Calibri" panose="020F050202020403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72502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83623-0521-0B10-7D01-947F16CCA1C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F435AA3-D4A0-2870-2798-79BBB145BD89}"/>
              </a:ext>
            </a:extLst>
          </p:cNvPr>
          <p:cNvSpPr txBox="1">
            <a:spLocks/>
          </p:cNvSpPr>
          <p:nvPr/>
        </p:nvSpPr>
        <p:spPr>
          <a:xfrm>
            <a:off x="0" y="0"/>
            <a:ext cx="12192000" cy="94785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What are we Predicting </a:t>
            </a:r>
            <a:endParaRPr lang="en-GB" sz="3200" b="1" dirty="0"/>
          </a:p>
        </p:txBody>
      </p:sp>
      <p:sp>
        <p:nvSpPr>
          <p:cNvPr id="2" name="Rectangle 4">
            <a:extLst>
              <a:ext uri="{FF2B5EF4-FFF2-40B4-BE49-F238E27FC236}">
                <a16:creationId xmlns:a16="http://schemas.microsoft.com/office/drawing/2014/main" id="{4DE96597-188C-B19F-BBC5-3629FDF05D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E5464112-A612-055D-E4B9-B1E2D0EA9705}"/>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AB814FEC-0982-A058-F1D3-0BDA41DF9D47}"/>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2537727F-2D60-C1C2-A2A3-825323990ADF}"/>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AA771BF1-2655-8C3B-45CD-28E931163B85}"/>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DD2A3934-ACF1-23C9-3893-028B7BA30A9B}"/>
              </a:ext>
            </a:extLst>
          </p:cNvPr>
          <p:cNvSpPr txBox="1"/>
          <p:nvPr/>
        </p:nvSpPr>
        <p:spPr>
          <a:xfrm>
            <a:off x="588475" y="1081987"/>
            <a:ext cx="11359050" cy="5632311"/>
          </a:xfrm>
          <a:prstGeom prst="rect">
            <a:avLst/>
          </a:prstGeom>
          <a:noFill/>
        </p:spPr>
        <p:txBody>
          <a:bodyPr wrap="square">
            <a:spAutoFit/>
          </a:bodyPr>
          <a:lstStyle/>
          <a:p>
            <a:r>
              <a:rPr lang="en-US" b="1" dirty="0"/>
              <a:t>Primary Predictions</a:t>
            </a:r>
          </a:p>
          <a:p>
            <a:pPr>
              <a:buFont typeface="+mj-lt"/>
              <a:buAutoNum type="arabicPeriod"/>
            </a:pPr>
            <a:r>
              <a:rPr lang="en-US" b="1" dirty="0"/>
              <a:t>Average Processing Time per Chute per Hour</a:t>
            </a:r>
            <a:r>
              <a:rPr lang="en-US" dirty="0"/>
              <a:t> </a:t>
            </a:r>
            <a:r>
              <a:rPr lang="en-US" i="1" dirty="0"/>
              <a:t>(Regression Task)</a:t>
            </a:r>
            <a:endParaRPr lang="en-US" dirty="0"/>
          </a:p>
          <a:p>
            <a:pPr marL="742950" lvl="1" indent="-285750">
              <a:buFont typeface="+mj-lt"/>
              <a:buAutoNum type="arabicPeriod"/>
            </a:pPr>
            <a:r>
              <a:rPr lang="en-US" dirty="0"/>
              <a:t>Helps us understand whether a chute is operating normally or slowing down due to volume buildup.</a:t>
            </a:r>
          </a:p>
          <a:p>
            <a:pPr marL="742950" lvl="1" indent="-285750">
              <a:buFont typeface="+mj-lt"/>
              <a:buAutoNum type="arabicPeriod"/>
            </a:pPr>
            <a:r>
              <a:rPr lang="en-US" dirty="0"/>
              <a:t>Used to detect early signs of potential performance degradation.</a:t>
            </a:r>
          </a:p>
          <a:p>
            <a:pPr>
              <a:buFont typeface="+mj-lt"/>
              <a:buAutoNum type="arabicPeriod"/>
            </a:pPr>
            <a:r>
              <a:rPr lang="en-US" b="1" dirty="0"/>
              <a:t>Performance Degradation Risk</a:t>
            </a:r>
            <a:r>
              <a:rPr lang="en-US" dirty="0"/>
              <a:t> </a:t>
            </a:r>
            <a:r>
              <a:rPr lang="en-US" i="1" dirty="0"/>
              <a:t>(Classification Task)</a:t>
            </a:r>
            <a:endParaRPr lang="en-US" dirty="0"/>
          </a:p>
          <a:p>
            <a:pPr marL="742950" lvl="1" indent="-285750">
              <a:buFont typeface="+mj-lt"/>
              <a:buAutoNum type="arabicPeriod"/>
            </a:pPr>
            <a:r>
              <a:rPr lang="en-US" dirty="0"/>
              <a:t>Binary output: Will there be a performance issue in the next time window?</a:t>
            </a:r>
          </a:p>
          <a:p>
            <a:pPr marL="742950" lvl="1" indent="-285750">
              <a:buFont typeface="+mj-lt"/>
              <a:buAutoNum type="arabicPeriod"/>
            </a:pPr>
            <a:r>
              <a:rPr lang="en-US" dirty="0"/>
              <a:t>Enables real-time </a:t>
            </a:r>
            <a:r>
              <a:rPr lang="en-US" b="1" dirty="0"/>
              <a:t>alerts and preventive actions</a:t>
            </a:r>
            <a:r>
              <a:rPr lang="en-US" dirty="0"/>
              <a:t> before delays occur.</a:t>
            </a:r>
          </a:p>
          <a:p>
            <a:endParaRPr lang="en-US" b="1" dirty="0"/>
          </a:p>
          <a:p>
            <a:r>
              <a:rPr lang="en-US" b="1" dirty="0"/>
              <a:t>Current Prediction Scope</a:t>
            </a:r>
          </a:p>
          <a:p>
            <a:pPr>
              <a:buFont typeface="Arial" panose="020B0604020202020204" pitchFamily="34" charset="0"/>
              <a:buChar char="•"/>
            </a:pPr>
            <a:r>
              <a:rPr lang="en-US" dirty="0"/>
              <a:t>Predictions are made at the level of </a:t>
            </a:r>
            <a:r>
              <a:rPr lang="en-US" b="1" dirty="0"/>
              <a:t>ZIP code + chute + hour + station</a:t>
            </a:r>
            <a:r>
              <a:rPr lang="en-US" dirty="0"/>
              <a:t>.</a:t>
            </a:r>
          </a:p>
          <a:p>
            <a:pPr>
              <a:buFont typeface="Arial" panose="020B0604020202020204" pitchFamily="34" charset="0"/>
              <a:buChar char="•"/>
            </a:pPr>
            <a:r>
              <a:rPr lang="en-US" dirty="0"/>
              <a:t>Inputs include:</a:t>
            </a:r>
          </a:p>
          <a:p>
            <a:pPr marL="742950" lvl="1" indent="-285750">
              <a:buFont typeface="Arial" panose="020B0604020202020204" pitchFamily="34" charset="0"/>
              <a:buChar char="•"/>
            </a:pPr>
            <a:r>
              <a:rPr lang="en-US" dirty="0"/>
              <a:t>Historical package counts per ZIP/chute/hour.</a:t>
            </a:r>
          </a:p>
          <a:p>
            <a:pPr marL="742950" lvl="1" indent="-285750">
              <a:buFont typeface="Arial" panose="020B0604020202020204" pitchFamily="34" charset="0"/>
              <a:buChar char="•"/>
            </a:pPr>
            <a:r>
              <a:rPr lang="en-US" dirty="0"/>
              <a:t>Time-based features (hour of day, day of week).</a:t>
            </a:r>
          </a:p>
          <a:p>
            <a:pPr marL="742950" lvl="1" indent="-285750">
              <a:buFont typeface="Arial" panose="020B0604020202020204" pitchFamily="34" charset="0"/>
              <a:buChar char="•"/>
            </a:pPr>
            <a:r>
              <a:rPr lang="en-US" dirty="0"/>
              <a:t>Scanning station (to capture local load patterns).</a:t>
            </a:r>
          </a:p>
          <a:p>
            <a:pPr>
              <a:buFont typeface="Arial" panose="020B0604020202020204" pitchFamily="34" charset="0"/>
              <a:buChar char="•"/>
            </a:pPr>
            <a:r>
              <a:rPr lang="en-US" dirty="0"/>
              <a:t>Output is both </a:t>
            </a:r>
            <a:r>
              <a:rPr lang="en-US" b="1" dirty="0"/>
              <a:t>continuous (processing time)</a:t>
            </a:r>
            <a:r>
              <a:rPr lang="en-US" dirty="0"/>
              <a:t> and </a:t>
            </a:r>
            <a:r>
              <a:rPr lang="en-US" b="1" dirty="0"/>
              <a:t>binary (issue/no issue)</a:t>
            </a:r>
            <a:r>
              <a:rPr lang="en-US" dirty="0"/>
              <a:t>.</a:t>
            </a:r>
          </a:p>
          <a:p>
            <a:endParaRPr lang="en-US" b="1" dirty="0"/>
          </a:p>
          <a:p>
            <a:r>
              <a:rPr lang="en-US" b="1" dirty="0"/>
              <a:t>Business Value</a:t>
            </a:r>
          </a:p>
          <a:p>
            <a:pPr>
              <a:buFont typeface="Arial" panose="020B0604020202020204" pitchFamily="34" charset="0"/>
              <a:buChar char="•"/>
            </a:pPr>
            <a:r>
              <a:rPr lang="en-US" dirty="0"/>
              <a:t>Enables </a:t>
            </a:r>
            <a:r>
              <a:rPr lang="en-US" b="1" dirty="0"/>
              <a:t>proactive load balancing</a:t>
            </a:r>
            <a:r>
              <a:rPr lang="en-US" dirty="0"/>
              <a:t> by flagging upcoming pressure points.</a:t>
            </a:r>
          </a:p>
          <a:p>
            <a:pPr>
              <a:buFont typeface="Arial" panose="020B0604020202020204" pitchFamily="34" charset="0"/>
              <a:buChar char="•"/>
            </a:pPr>
            <a:r>
              <a:rPr lang="en-US" dirty="0"/>
              <a:t>Supports </a:t>
            </a:r>
            <a:r>
              <a:rPr lang="en-US" b="1" dirty="0"/>
              <a:t>ZIP re-routing strategies</a:t>
            </a:r>
            <a:r>
              <a:rPr lang="en-US" dirty="0"/>
              <a:t> to reduce overload risk.</a:t>
            </a:r>
          </a:p>
          <a:p>
            <a:pPr>
              <a:buFont typeface="Arial" panose="020B0604020202020204" pitchFamily="34" charset="0"/>
              <a:buChar char="•"/>
            </a:pPr>
            <a:r>
              <a:rPr lang="en-US" dirty="0"/>
              <a:t>Enhances operational visibility, helping floor managers </a:t>
            </a:r>
            <a:r>
              <a:rPr lang="en-US" b="1" dirty="0"/>
              <a:t>prioritize interventions</a:t>
            </a:r>
            <a:r>
              <a:rPr lang="en-US" dirty="0"/>
              <a:t>.</a:t>
            </a:r>
          </a:p>
        </p:txBody>
      </p:sp>
    </p:spTree>
    <p:extLst>
      <p:ext uri="{BB962C8B-B14F-4D97-AF65-F5344CB8AC3E}">
        <p14:creationId xmlns:p14="http://schemas.microsoft.com/office/powerpoint/2010/main" val="32436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Sorting Process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2507681"/>
            <a:ext cx="11203299" cy="41840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A: Shipments </a:t>
            </a:r>
            <a:r>
              <a:rPr lang="en-US" sz="1800" b="1" kern="100" dirty="0">
                <a:solidFill>
                  <a:srgbClr val="353744"/>
                </a:solidFill>
                <a:effectLst/>
                <a:latin typeface="Calibri" panose="020F0502020204030204" pitchFamily="34" charset="0"/>
                <a:ea typeface="Calibri" panose="020F0502020204030204" pitchFamily="34" charset="0"/>
              </a:rPr>
              <a:t>arrive</a:t>
            </a:r>
            <a:r>
              <a:rPr lang="en-US" sz="1800" kern="100" dirty="0">
                <a:solidFill>
                  <a:srgbClr val="353744"/>
                </a:solidFill>
                <a:effectLst/>
                <a:latin typeface="Calibri" panose="020F0502020204030204" pitchFamily="34" charset="0"/>
                <a:ea typeface="Calibri" panose="020F0502020204030204" pitchFamily="34" charset="0"/>
              </a:rPr>
              <a:t> and are delivered to the sorting center, using designated units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B: Shipments are </a:t>
            </a:r>
            <a:r>
              <a:rPr lang="en-US" sz="1800" b="1" kern="100" dirty="0">
                <a:solidFill>
                  <a:srgbClr val="353744"/>
                </a:solidFill>
                <a:effectLst/>
                <a:latin typeface="Calibri" panose="020F0502020204030204" pitchFamily="34" charset="0"/>
                <a:ea typeface="Calibri" panose="020F0502020204030204" pitchFamily="34" charset="0"/>
              </a:rPr>
              <a:t>scanned and transferred</a:t>
            </a:r>
            <a:r>
              <a:rPr lang="en-US" sz="1800" kern="100" dirty="0">
                <a:solidFill>
                  <a:srgbClr val="353744"/>
                </a:solidFill>
                <a:effectLst/>
                <a:latin typeface="Calibri" panose="020F0502020204030204" pitchFamily="34" charset="0"/>
                <a:ea typeface="Calibri" panose="020F0502020204030204" pitchFamily="34" charset="0"/>
              </a:rPr>
              <a:t> to the conveyor belts, where automatic and manual sorting machines determine their route and send them to the appropriate chute based on the destination.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C: The </a:t>
            </a:r>
            <a:r>
              <a:rPr lang="en-US" sz="1800" b="1" kern="100" dirty="0">
                <a:solidFill>
                  <a:srgbClr val="353744"/>
                </a:solidFill>
                <a:effectLst/>
                <a:latin typeface="Calibri" panose="020F0502020204030204" pitchFamily="34" charset="0"/>
                <a:ea typeface="Calibri" panose="020F0502020204030204" pitchFamily="34" charset="0"/>
              </a:rPr>
              <a:t>chute serves as the output</a:t>
            </a:r>
            <a:r>
              <a:rPr lang="en-US" sz="1800" kern="100" dirty="0">
                <a:solidFill>
                  <a:srgbClr val="353744"/>
                </a:solidFill>
                <a:effectLst/>
                <a:latin typeface="Calibri" panose="020F0502020204030204" pitchFamily="34" charset="0"/>
                <a:ea typeface="Calibri" panose="020F0502020204030204" pitchFamily="34" charset="0"/>
              </a:rPr>
              <a:t> of the sorting machine, directing the parcels to different destinations depending on the ZIP code., one chute can serve several ZIP codes </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The center's performance is measured by the number of parcels processed per time frame. Some centers have shown up to a 15% increase in processing efficiency compared to others with similar setups. Further investigation revealed that traffic bottlenecks at certain chutes, which handle significantly higher package volumes, cause an imbalance. This results in a non-normal distribution of packages across the chutes, leading to a noticeable reduction in overall performance.</a:t>
            </a:r>
            <a:endParaRPr lang="en-CH" sz="1800" kern="100" dirty="0">
              <a:solidFill>
                <a:srgbClr val="353744"/>
              </a:solidFill>
              <a:effectLst/>
              <a:latin typeface="Calibri" panose="020F0502020204030204" pitchFamily="34" charset="0"/>
              <a:ea typeface="Calibri" panose="020F0502020204030204" pitchFamily="34" charset="0"/>
            </a:endParaRPr>
          </a:p>
          <a:p>
            <a:pPr marL="6350" marR="19685" indent="-6350" algn="l">
              <a:lnSpc>
                <a:spcPct val="129000"/>
              </a:lnSpc>
              <a:spcAft>
                <a:spcPts val="1060"/>
              </a:spcAft>
            </a:pPr>
            <a:r>
              <a:rPr lang="en-US" sz="1800" kern="100" dirty="0">
                <a:solidFill>
                  <a:srgbClr val="353744"/>
                </a:solidFill>
                <a:effectLst/>
                <a:latin typeface="Calibri" panose="020F0502020204030204" pitchFamily="34" charset="0"/>
                <a:ea typeface="Calibri" panose="020F0502020204030204" pitchFamily="34" charset="0"/>
              </a:rPr>
              <a:t>Our goal is to achieve a balanced, normally distributed flow of packages across all available chutes, which would enhance the sorting rate and improve overall center performance.</a:t>
            </a:r>
            <a:endParaRPr lang="en-CH" sz="1800" kern="100" dirty="0">
              <a:solidFill>
                <a:srgbClr val="353744"/>
              </a:solidFill>
              <a:effectLst/>
              <a:latin typeface="Calibri" panose="020F0502020204030204" pitchFamily="34" charset="0"/>
              <a:ea typeface="Calibri" panose="020F0502020204030204" pitchFamily="34" charset="0"/>
            </a:endParaRPr>
          </a:p>
          <a:p>
            <a:endParaRPr lang="en-GB" sz="2400"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43340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Sorting Process </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6" name="Picture 5" descr="A diagram of a machine&#10;&#10;Description automatically generated">
            <a:extLst>
              <a:ext uri="{FF2B5EF4-FFF2-40B4-BE49-F238E27FC236}">
                <a16:creationId xmlns:a16="http://schemas.microsoft.com/office/drawing/2014/main" id="{459EF3A0-C592-8188-035F-C54CA85B6AA1}"/>
              </a:ext>
            </a:extLst>
          </p:cNvPr>
          <p:cNvPicPr>
            <a:picLocks noChangeAspect="1"/>
          </p:cNvPicPr>
          <p:nvPr/>
        </p:nvPicPr>
        <p:blipFill>
          <a:blip r:embed="rId3"/>
          <a:stretch>
            <a:fillRect/>
          </a:stretch>
        </p:blipFill>
        <p:spPr>
          <a:xfrm>
            <a:off x="1706630" y="650973"/>
            <a:ext cx="8130102" cy="5708452"/>
          </a:xfrm>
          <a:prstGeom prst="rect">
            <a:avLst/>
          </a:prstGeom>
        </p:spPr>
      </p:pic>
    </p:spTree>
    <p:extLst>
      <p:ext uri="{BB962C8B-B14F-4D97-AF65-F5344CB8AC3E}">
        <p14:creationId xmlns:p14="http://schemas.microsoft.com/office/powerpoint/2010/main" val="229433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4" name="TextBox 13">
            <a:extLst>
              <a:ext uri="{FF2B5EF4-FFF2-40B4-BE49-F238E27FC236}">
                <a16:creationId xmlns:a16="http://schemas.microsoft.com/office/drawing/2014/main" id="{DBAD12A7-9886-03E2-9049-FACCD4E35086}"/>
              </a:ext>
            </a:extLst>
          </p:cNvPr>
          <p:cNvSpPr txBox="1"/>
          <p:nvPr/>
        </p:nvSpPr>
        <p:spPr>
          <a:xfrm>
            <a:off x="222256" y="833830"/>
            <a:ext cx="11877674" cy="5895075"/>
          </a:xfrm>
          <a:prstGeom prst="rect">
            <a:avLst/>
          </a:prstGeom>
          <a:noFill/>
        </p:spPr>
        <p:txBody>
          <a:bodyPr wrap="square">
            <a:spAutoFit/>
          </a:bodyPr>
          <a:lstStyle/>
          <a:p>
            <a:pPr marL="6350" marR="19685" indent="-6350">
              <a:lnSpc>
                <a:spcPct val="107000"/>
              </a:lnSpc>
              <a:spcAft>
                <a:spcPts val="975"/>
              </a:spcAft>
            </a:pPr>
            <a:r>
              <a:rPr lang="en-US" sz="1800" kern="100" dirty="0">
                <a:effectLst/>
                <a:latin typeface="Calibri" panose="020F0502020204030204" pitchFamily="34" charset="0"/>
                <a:ea typeface="Calibri" panose="020F0502020204030204" pitchFamily="34" charset="0"/>
              </a:rPr>
              <a:t>The data for this project comes from Swiss Post's shipment sorting system and includes:</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number</a:t>
            </a:r>
            <a:r>
              <a:rPr lang="en-US" sz="1800" kern="100" dirty="0">
                <a:effectLst/>
                <a:latin typeface="Calibri" panose="020F0502020204030204" pitchFamily="34" charset="0"/>
                <a:ea typeface="Calibri" panose="020F0502020204030204" pitchFamily="34" charset="0"/>
              </a:rPr>
              <a:t> (anonymized) SND_IDENTCODE</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dimensions</a:t>
            </a:r>
            <a:r>
              <a:rPr lang="en-US" sz="1800" kern="100" dirty="0">
                <a:effectLst/>
                <a:latin typeface="Calibri" panose="020F0502020204030204" pitchFamily="34" charset="0"/>
                <a:ea typeface="Calibri" panose="020F0502020204030204" pitchFamily="34" charset="0"/>
              </a:rPr>
              <a:t>: Length, width, and height (in millimeters) SND_CODS_DIM1, SND_CODS_DIM2, SND_CODS_DIM3</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weight</a:t>
            </a:r>
            <a:r>
              <a:rPr lang="en-US" sz="1800" kern="100" dirty="0">
                <a:effectLst/>
                <a:latin typeface="Calibri" panose="020F0502020204030204" pitchFamily="34" charset="0"/>
                <a:ea typeface="Calibri" panose="020F0502020204030204" pitchFamily="34" charset="0"/>
              </a:rPr>
              <a:t>: (n grams) SND_GEW</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Scanning timestamps </a:t>
            </a:r>
            <a:r>
              <a:rPr lang="en-US" sz="1800" kern="100" dirty="0">
                <a:effectLst/>
                <a:latin typeface="Calibri" panose="020F0502020204030204" pitchFamily="34" charset="0"/>
                <a:ea typeface="Calibri" panose="020F0502020204030204" pitchFamily="34" charset="0"/>
              </a:rPr>
              <a:t>when the item first scanned in the sorting center CODS_COD_DAT </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Scanner station</a:t>
            </a:r>
            <a:r>
              <a:rPr lang="en-US" sz="1800" kern="100" dirty="0">
                <a:effectLst/>
                <a:latin typeface="Calibri" panose="020F0502020204030204" pitchFamily="34" charset="0"/>
                <a:ea typeface="Calibri" panose="020F0502020204030204" pitchFamily="34" charset="0"/>
              </a:rPr>
              <a:t>: Sorting station identifier CODS_CO_STATION</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Sorting center Number</a:t>
            </a:r>
            <a:r>
              <a:rPr lang="en-US" sz="1800" kern="100" dirty="0">
                <a:effectLst/>
                <a:latin typeface="Calibri" panose="020F0502020204030204" pitchFamily="34" charset="0"/>
                <a:ea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rPr>
              <a:t>CODS_ZENT_NR_x</a:t>
            </a:r>
            <a:r>
              <a:rPr lang="en-US" sz="1800" kern="100" dirty="0">
                <a:effectLst/>
                <a:latin typeface="Calibri" panose="020F0502020204030204" pitchFamily="34" charset="0"/>
                <a:ea typeface="Calibri" panose="020F0502020204030204" pitchFamily="34" charset="0"/>
              </a:rPr>
              <a:t>  </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leaving timestamps </a:t>
            </a:r>
            <a:r>
              <a:rPr lang="en-US" sz="1800" kern="100" dirty="0">
                <a:effectLst/>
                <a:latin typeface="Calibri" panose="020F0502020204030204" pitchFamily="34" charset="0"/>
                <a:ea typeface="Calibri" panose="020F0502020204030204" pitchFamily="34" charset="0"/>
              </a:rPr>
              <a:t>when the item left the sorting center chute CODS_LERE_DAT</a:t>
            </a:r>
            <a:endParaRPr lang="en-CH" sz="1800" kern="100" dirty="0">
              <a:effectLst/>
              <a:latin typeface="Calibri" panose="020F0502020204030204" pitchFamily="34" charset="0"/>
              <a:ea typeface="Calibri" panose="020F0502020204030204" pitchFamily="34" charset="0"/>
            </a:endParaRP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chute station</a:t>
            </a:r>
            <a:r>
              <a:rPr lang="en-US" sz="1800" kern="100" dirty="0">
                <a:effectLst/>
                <a:latin typeface="Calibri" panose="020F0502020204030204" pitchFamily="34" charset="0"/>
                <a:ea typeface="Calibri" panose="020F0502020204030204" pitchFamily="34" charset="0"/>
              </a:rPr>
              <a:t> where the item is sent CODS_SD_RUTSCHE</a:t>
            </a:r>
          </a:p>
          <a:p>
            <a:pPr marR="19685" lvl="0">
              <a:lnSpc>
                <a:spcPct val="107000"/>
              </a:lnSpc>
              <a:spcAft>
                <a:spcPts val="975"/>
              </a:spcAft>
              <a:buSzPts val="1000"/>
              <a:tabLst>
                <a:tab pos="457200" algn="l"/>
              </a:tabLst>
            </a:pPr>
            <a:r>
              <a:rPr lang="en-US" kern="100" dirty="0">
                <a:latin typeface="Calibri" panose="020F0502020204030204" pitchFamily="34" charset="0"/>
                <a:ea typeface="Calibri" panose="020F0502020204030204" pitchFamily="34" charset="0"/>
              </a:rPr>
              <a:t>The Engineered Features</a:t>
            </a:r>
          </a:p>
          <a:p>
            <a:pPr marL="342900" marR="19685" lvl="0" indent="-342900">
              <a:lnSpc>
                <a:spcPct val="107000"/>
              </a:lnSpc>
              <a:spcAft>
                <a:spcPts val="975"/>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rPr>
              <a:t>Shipment dimensions SUM</a:t>
            </a:r>
            <a:r>
              <a:rPr lang="en-US" sz="1800" kern="100" dirty="0">
                <a:effectLst/>
                <a:latin typeface="Calibri" panose="020F0502020204030204" pitchFamily="34" charset="0"/>
                <a:ea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rPr>
              <a:t>Length+width+height</a:t>
            </a:r>
            <a:r>
              <a:rPr lang="en-US" sz="1800" kern="100" dirty="0">
                <a:effectLst/>
                <a:latin typeface="Calibri" panose="020F0502020204030204" pitchFamily="34" charset="0"/>
                <a:ea typeface="Calibri" panose="020F0502020204030204" pitchFamily="34" charset="0"/>
              </a:rPr>
              <a:t> 	CODS_DIM_</a:t>
            </a:r>
            <a:r>
              <a:rPr lang="en-GB" sz="1800" kern="100" dirty="0">
                <a:effectLst/>
                <a:latin typeface="Calibri" panose="020F0502020204030204" pitchFamily="34" charset="0"/>
                <a:ea typeface="Calibri" panose="020F0502020204030204" pitchFamily="34" charset="0"/>
              </a:rPr>
              <a:t>SUM  	as they always corelate together </a:t>
            </a:r>
          </a:p>
          <a:p>
            <a:pPr marL="342900" marR="19685" indent="-342900">
              <a:lnSpc>
                <a:spcPct val="107000"/>
              </a:lnSpc>
              <a:spcAft>
                <a:spcPts val="975"/>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rPr>
              <a:t>Processing Time : </a:t>
            </a:r>
            <a:r>
              <a:rPr lang="en-GB" b="1" dirty="0">
                <a:effectLst/>
                <a:latin typeface="Consolas" panose="020B0609020204030204" pitchFamily="49" charset="0"/>
              </a:rPr>
              <a:t>the processing time </a:t>
            </a:r>
            <a:r>
              <a:rPr lang="en-US" sz="1800" b="1" kern="100" dirty="0" err="1">
                <a:effectLst/>
                <a:latin typeface="Calibri" panose="020F0502020204030204" pitchFamily="34" charset="0"/>
                <a:ea typeface="Calibri" panose="020F0502020204030204" pitchFamily="34" charset="0"/>
              </a:rPr>
              <a:t>processing_time_minutes</a:t>
            </a:r>
            <a:r>
              <a:rPr lang="en-US" sz="1800" b="1" kern="100" dirty="0">
                <a:effectLst/>
                <a:latin typeface="Calibri" panose="020F0502020204030204" pitchFamily="34" charset="0"/>
                <a:ea typeface="Calibri" panose="020F0502020204030204" pitchFamily="34" charset="0"/>
              </a:rPr>
              <a:t> = entry time – leaving time </a:t>
            </a:r>
            <a:endParaRPr lang="en-GB" b="0" dirty="0">
              <a:effectLst/>
              <a:latin typeface="Consolas" panose="020B0609020204030204" pitchFamily="49" charset="0"/>
            </a:endParaRPr>
          </a:p>
          <a:p>
            <a:pPr marL="342900" marR="19685" indent="-342900">
              <a:lnSpc>
                <a:spcPct val="107000"/>
              </a:lnSpc>
              <a:spcAft>
                <a:spcPts val="975"/>
              </a:spcAft>
              <a:buSzPts val="1000"/>
              <a:buFont typeface="Symbol" panose="05050102010706020507" pitchFamily="18" charset="2"/>
              <a:buChar char=""/>
              <a:tabLst>
                <a:tab pos="457200" algn="l"/>
              </a:tabLst>
            </a:pPr>
            <a:r>
              <a:rPr lang="en-GB" sz="1800" kern="100" dirty="0">
                <a:effectLst/>
                <a:latin typeface="Calibri" panose="020F0502020204030204" pitchFamily="34" charset="0"/>
                <a:ea typeface="Calibri" panose="020F0502020204030204" pitchFamily="34" charset="0"/>
              </a:rPr>
              <a:t> </a:t>
            </a:r>
            <a:r>
              <a:rPr lang="en-US" sz="1800" b="1" kern="100" dirty="0">
                <a:effectLst/>
                <a:latin typeface="Calibri" panose="020F0502020204030204" pitchFamily="34" charset="0"/>
                <a:ea typeface="Calibri" panose="020F0502020204030204" pitchFamily="34" charset="0"/>
              </a:rPr>
              <a:t>S</a:t>
            </a:r>
            <a:r>
              <a:rPr lang="en-GB" sz="1800" b="1" kern="100" dirty="0" err="1">
                <a:effectLst/>
                <a:latin typeface="Calibri" panose="020F0502020204030204" pitchFamily="34" charset="0"/>
                <a:ea typeface="Calibri" panose="020F0502020204030204" pitchFamily="34" charset="0"/>
              </a:rPr>
              <a:t>orting</a:t>
            </a:r>
            <a:r>
              <a:rPr lang="en-GB" sz="1800" b="1" kern="100" dirty="0">
                <a:effectLst/>
                <a:latin typeface="Calibri" panose="020F0502020204030204" pitchFamily="34" charset="0"/>
                <a:ea typeface="Calibri" panose="020F0502020204030204" pitchFamily="34" charset="0"/>
              </a:rPr>
              <a:t> Performance : </a:t>
            </a:r>
            <a:r>
              <a:rPr lang="en-GB" b="1" dirty="0">
                <a:effectLst/>
                <a:latin typeface="Consolas" panose="020B0609020204030204" pitchFamily="49" charset="0"/>
              </a:rPr>
              <a:t>the processing time if longer than 10 min its performance issue 1 else 0</a:t>
            </a:r>
            <a:endParaRPr lang="en-GB" b="0" dirty="0">
              <a:effectLst/>
              <a:latin typeface="Consolas" panose="020B0609020204030204" pitchFamily="49" charset="0"/>
            </a:endParaRPr>
          </a:p>
          <a:p>
            <a:pPr marL="342900" marR="19685" indent="-342900">
              <a:lnSpc>
                <a:spcPct val="107000"/>
              </a:lnSpc>
              <a:spcAft>
                <a:spcPts val="975"/>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rPr>
              <a:t>Minute counter : </a:t>
            </a:r>
            <a:r>
              <a:rPr lang="en-GB" b="1" dirty="0">
                <a:effectLst/>
                <a:latin typeface="Consolas" panose="020B0609020204030204" pitchFamily="49" charset="0"/>
              </a:rPr>
              <a:t>the time package leaving </a:t>
            </a:r>
            <a:r>
              <a:rPr lang="en-GB" b="1" dirty="0" err="1">
                <a:effectLst/>
                <a:latin typeface="Consolas" panose="020B0609020204030204" pitchFamily="49" charset="0"/>
              </a:rPr>
              <a:t>Center</a:t>
            </a:r>
            <a:r>
              <a:rPr lang="en-GB" b="1" dirty="0">
                <a:effectLst/>
                <a:latin typeface="Consolas" panose="020B0609020204030204" pitchFamily="49" charset="0"/>
              </a:rPr>
              <a:t> </a:t>
            </a:r>
            <a:r>
              <a:rPr lang="en-US" sz="1800" b="1" kern="100" dirty="0">
                <a:effectLst/>
                <a:latin typeface="Calibri" panose="020F0502020204030204" pitchFamily="34" charset="0"/>
                <a:ea typeface="Calibri" panose="020F0502020204030204" pitchFamily="34" charset="0"/>
              </a:rPr>
              <a:t>as counter from 01.01.2024</a:t>
            </a:r>
            <a:endParaRPr lang="en-GB" sz="1800"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0878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aphicFrame>
        <p:nvGraphicFramePr>
          <p:cNvPr id="12" name="Table 11">
            <a:extLst>
              <a:ext uri="{FF2B5EF4-FFF2-40B4-BE49-F238E27FC236}">
                <a16:creationId xmlns:a16="http://schemas.microsoft.com/office/drawing/2014/main" id="{CB5E8045-7CE0-E5FE-5F20-42D7816C9FAE}"/>
              </a:ext>
            </a:extLst>
          </p:cNvPr>
          <p:cNvGraphicFramePr>
            <a:graphicFrameLocks noGrp="1"/>
          </p:cNvGraphicFramePr>
          <p:nvPr>
            <p:extLst>
              <p:ext uri="{D42A27DB-BD31-4B8C-83A1-F6EECF244321}">
                <p14:modId xmlns:p14="http://schemas.microsoft.com/office/powerpoint/2010/main" val="2234397173"/>
              </p:ext>
            </p:extLst>
          </p:nvPr>
        </p:nvGraphicFramePr>
        <p:xfrm>
          <a:off x="748145" y="1190625"/>
          <a:ext cx="10972800" cy="5307156"/>
        </p:xfrm>
        <a:graphic>
          <a:graphicData uri="http://schemas.openxmlformats.org/drawingml/2006/table">
            <a:tbl>
              <a:tblPr firstRow="1" firstCol="1" bandRow="1">
                <a:tableStyleId>{5C22544A-7EE6-4342-B048-85BDC9FD1C3A}</a:tableStyleId>
              </a:tblPr>
              <a:tblGrid>
                <a:gridCol w="2673685">
                  <a:extLst>
                    <a:ext uri="{9D8B030D-6E8A-4147-A177-3AD203B41FA5}">
                      <a16:colId xmlns:a16="http://schemas.microsoft.com/office/drawing/2014/main" val="3710503431"/>
                    </a:ext>
                  </a:extLst>
                </a:gridCol>
                <a:gridCol w="4406232">
                  <a:extLst>
                    <a:ext uri="{9D8B030D-6E8A-4147-A177-3AD203B41FA5}">
                      <a16:colId xmlns:a16="http://schemas.microsoft.com/office/drawing/2014/main" val="2482342991"/>
                    </a:ext>
                  </a:extLst>
                </a:gridCol>
                <a:gridCol w="1582820">
                  <a:extLst>
                    <a:ext uri="{9D8B030D-6E8A-4147-A177-3AD203B41FA5}">
                      <a16:colId xmlns:a16="http://schemas.microsoft.com/office/drawing/2014/main" val="2618075948"/>
                    </a:ext>
                  </a:extLst>
                </a:gridCol>
                <a:gridCol w="2310063">
                  <a:extLst>
                    <a:ext uri="{9D8B030D-6E8A-4147-A177-3AD203B41FA5}">
                      <a16:colId xmlns:a16="http://schemas.microsoft.com/office/drawing/2014/main" val="1753422229"/>
                    </a:ext>
                  </a:extLst>
                </a:gridCol>
              </a:tblGrid>
              <a:tr h="303744">
                <a:tc>
                  <a:txBody>
                    <a:bodyPr/>
                    <a:lstStyle/>
                    <a:p>
                      <a:pPr marL="6350" marR="19685" indent="-6350" algn="ctr">
                        <a:lnSpc>
                          <a:spcPct val="129000"/>
                        </a:lnSpc>
                        <a:spcAft>
                          <a:spcPts val="1060"/>
                        </a:spcAft>
                      </a:pPr>
                      <a:r>
                        <a:rPr lang="de-CH" sz="1600" kern="0" dirty="0">
                          <a:effectLst/>
                        </a:rPr>
                        <a:t>Field Name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Description</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Data Type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ctr">
                        <a:lnSpc>
                          <a:spcPct val="129000"/>
                        </a:lnSpc>
                        <a:spcAft>
                          <a:spcPts val="1060"/>
                        </a:spcAft>
                      </a:pPr>
                      <a:r>
                        <a:rPr lang="de-CH" sz="1600" kern="0">
                          <a:effectLst/>
                        </a:rPr>
                        <a:t>Example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543175429"/>
                  </a:ext>
                </a:extLst>
              </a:tr>
              <a:tr h="631406">
                <a:tc>
                  <a:txBody>
                    <a:bodyPr/>
                    <a:lstStyle/>
                    <a:p>
                      <a:pPr marL="6350" marR="19685" indent="-6350">
                        <a:lnSpc>
                          <a:spcPct val="129000"/>
                        </a:lnSpc>
                        <a:spcAft>
                          <a:spcPts val="1060"/>
                        </a:spcAft>
                      </a:pPr>
                      <a:r>
                        <a:rPr lang="de-CH" sz="1600" kern="0" dirty="0">
                          <a:effectLst/>
                        </a:rPr>
                        <a:t>SND_IDENTCODE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Unique identifier for each shipment (anonymized for privacy)</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A12345</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884631275"/>
                  </a:ext>
                </a:extLst>
              </a:tr>
              <a:tr h="303744">
                <a:tc>
                  <a:txBody>
                    <a:bodyPr/>
                    <a:lstStyle/>
                    <a:p>
                      <a:pPr marL="6350" marR="19685" indent="-6350">
                        <a:lnSpc>
                          <a:spcPct val="129000"/>
                        </a:lnSpc>
                        <a:spcAft>
                          <a:spcPts val="1060"/>
                        </a:spcAft>
                      </a:pPr>
                      <a:r>
                        <a:rPr lang="de-CH" sz="1600" kern="0">
                          <a:effectLst/>
                        </a:rPr>
                        <a:t>SND_CODS_DIM1</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Length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300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652452596"/>
                  </a:ext>
                </a:extLst>
              </a:tr>
              <a:tr h="303744">
                <a:tc>
                  <a:txBody>
                    <a:bodyPr/>
                    <a:lstStyle/>
                    <a:p>
                      <a:pPr marL="6350" marR="19685" indent="-6350">
                        <a:lnSpc>
                          <a:spcPct val="129000"/>
                        </a:lnSpc>
                        <a:spcAft>
                          <a:spcPts val="1060"/>
                        </a:spcAft>
                      </a:pPr>
                      <a:r>
                        <a:rPr lang="de-CH" sz="1600" kern="0">
                          <a:effectLst/>
                        </a:rPr>
                        <a:t>SND_CODS_DIM2</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Width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150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976622156"/>
                  </a:ext>
                </a:extLst>
              </a:tr>
              <a:tr h="303744">
                <a:tc>
                  <a:txBody>
                    <a:bodyPr/>
                    <a:lstStyle/>
                    <a:p>
                      <a:pPr marL="6350" marR="19685" indent="-6350">
                        <a:lnSpc>
                          <a:spcPct val="129000"/>
                        </a:lnSpc>
                        <a:spcAft>
                          <a:spcPts val="1060"/>
                        </a:spcAft>
                      </a:pPr>
                      <a:r>
                        <a:rPr lang="de-CH" sz="1600" kern="0">
                          <a:effectLst/>
                        </a:rPr>
                        <a:t>SND_CODS_DIM3</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Height of the shipment in millimeters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50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4007734886"/>
                  </a:ext>
                </a:extLst>
              </a:tr>
              <a:tr h="303744">
                <a:tc>
                  <a:txBody>
                    <a:bodyPr/>
                    <a:lstStyle/>
                    <a:p>
                      <a:pPr marL="6350" marR="19685" indent="-6350">
                        <a:lnSpc>
                          <a:spcPct val="129000"/>
                        </a:lnSpc>
                        <a:spcAft>
                          <a:spcPts val="1060"/>
                        </a:spcAft>
                      </a:pPr>
                      <a:r>
                        <a:rPr lang="de-CH" sz="1600" kern="0">
                          <a:effectLst/>
                        </a:rPr>
                        <a:t>SND_GEW</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Weight of the shipment in grams</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Integer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1000</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32081775"/>
                  </a:ext>
                </a:extLst>
              </a:tr>
              <a:tr h="631406">
                <a:tc>
                  <a:txBody>
                    <a:bodyPr/>
                    <a:lstStyle/>
                    <a:p>
                      <a:pPr marL="6350" marR="19685" indent="-6350">
                        <a:lnSpc>
                          <a:spcPct val="129000"/>
                        </a:lnSpc>
                        <a:spcAft>
                          <a:spcPts val="1060"/>
                        </a:spcAft>
                      </a:pPr>
                      <a:r>
                        <a:rPr lang="de-CH" sz="1600" kern="0">
                          <a:effectLst/>
                        </a:rPr>
                        <a:t>CODS_COD_DAT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dirty="0">
                          <a:effectLst/>
                        </a:rPr>
                        <a:t>Timestamp indicating when the shipment was scanned into the sorting center</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err="1">
                          <a:effectLst/>
                        </a:rPr>
                        <a:t>Datetime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a:effectLst/>
                        </a:rPr>
                        <a:t>15.01.2023 08:32</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27567937"/>
                  </a:ext>
                </a:extLst>
              </a:tr>
              <a:tr h="631406">
                <a:tc>
                  <a:txBody>
                    <a:bodyPr/>
                    <a:lstStyle/>
                    <a:p>
                      <a:pPr marL="6350" marR="19685" indent="-6350">
                        <a:lnSpc>
                          <a:spcPct val="129000"/>
                        </a:lnSpc>
                        <a:spcAft>
                          <a:spcPts val="1060"/>
                        </a:spcAft>
                      </a:pPr>
                      <a:r>
                        <a:rPr lang="de-CH" sz="1600" kern="0">
                          <a:effectLst/>
                        </a:rPr>
                        <a:t>CODS_LERE_DAT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Timestamp indicating when the shipment left the sorting center</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err="1">
                          <a:effectLst/>
                        </a:rPr>
                        <a:t>Datetime</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dirty="0">
                          <a:effectLst/>
                        </a:rPr>
                        <a:t>15.01.2023 09:45</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2560599522"/>
                  </a:ext>
                </a:extLst>
              </a:tr>
              <a:tr h="631406">
                <a:tc>
                  <a:txBody>
                    <a:bodyPr/>
                    <a:lstStyle/>
                    <a:p>
                      <a:pPr marL="6350" marR="19685" indent="-6350">
                        <a:lnSpc>
                          <a:spcPct val="129000"/>
                        </a:lnSpc>
                        <a:spcAft>
                          <a:spcPts val="1060"/>
                        </a:spcAft>
                      </a:pPr>
                      <a:r>
                        <a:rPr lang="de-CH" sz="1600" kern="0">
                          <a:effectLst/>
                        </a:rPr>
                        <a:t>CODS_CO_STATION</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Station or scanner ID at which the shipment was processed</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a:effectLst/>
                        </a:rPr>
                        <a:t>STATION01</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515306685"/>
                  </a:ext>
                </a:extLst>
              </a:tr>
              <a:tr h="631406">
                <a:tc>
                  <a:txBody>
                    <a:bodyPr/>
                    <a:lstStyle/>
                    <a:p>
                      <a:pPr marL="6350" marR="19685" indent="-6350">
                        <a:lnSpc>
                          <a:spcPct val="129000"/>
                        </a:lnSpc>
                        <a:spcAft>
                          <a:spcPts val="1060"/>
                        </a:spcAft>
                      </a:pPr>
                      <a:r>
                        <a:rPr lang="de-CH" sz="1600" kern="0">
                          <a:effectLst/>
                        </a:rPr>
                        <a:t>CODS_SD_RUTSCHE</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Chute identifier where the package was routed for further processing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String</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dirty="0">
                          <a:effectLst/>
                        </a:rPr>
                        <a:t>CHUTE10</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945855270"/>
                  </a:ext>
                </a:extLst>
              </a:tr>
              <a:tr h="631406">
                <a:tc>
                  <a:txBody>
                    <a:bodyPr/>
                    <a:lstStyle/>
                    <a:p>
                      <a:pPr marL="6350" marR="19685" indent="-6350">
                        <a:lnSpc>
                          <a:spcPct val="129000"/>
                        </a:lnSpc>
                        <a:spcAft>
                          <a:spcPts val="1060"/>
                        </a:spcAft>
                      </a:pPr>
                      <a:r>
                        <a:rPr lang="de-CH" sz="1600" kern="0">
                          <a:effectLst/>
                        </a:rPr>
                        <a:t>processing_time_minutes</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en-US" sz="1600" kern="0">
                          <a:effectLst/>
                        </a:rPr>
                        <a:t>Calculated field representing the time taken to process a shipment in minutes</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nSpc>
                          <a:spcPct val="129000"/>
                        </a:lnSpc>
                        <a:spcAft>
                          <a:spcPts val="1060"/>
                        </a:spcAft>
                      </a:pPr>
                      <a:r>
                        <a:rPr lang="de-CH" sz="1600" kern="0">
                          <a:effectLst/>
                        </a:rPr>
                        <a:t>Float</a:t>
                      </a:r>
                      <a:endParaRPr lang="en-CH" sz="1600" kern="100">
                        <a:solidFill>
                          <a:srgbClr val="353744"/>
                        </a:solidFill>
                        <a:effectLst/>
                        <a:latin typeface="Calibri" panose="020F0502020204030204" pitchFamily="34" charset="0"/>
                        <a:ea typeface="Calibri" panose="020F0502020204030204" pitchFamily="34" charset="0"/>
                      </a:endParaRPr>
                    </a:p>
                  </a:txBody>
                  <a:tcPr marL="44450" marR="44450" marT="0" marB="0" anchor="ctr"/>
                </a:tc>
                <a:tc>
                  <a:txBody>
                    <a:bodyPr/>
                    <a:lstStyle/>
                    <a:p>
                      <a:pPr marL="6350" marR="19685" indent="-6350" algn="r">
                        <a:lnSpc>
                          <a:spcPct val="129000"/>
                        </a:lnSpc>
                        <a:spcAft>
                          <a:spcPts val="1060"/>
                        </a:spcAft>
                      </a:pPr>
                      <a:r>
                        <a:rPr lang="de-CH" sz="1600" kern="0" dirty="0">
                          <a:effectLst/>
                        </a:rPr>
                        <a:t>73.5</a:t>
                      </a:r>
                      <a:endParaRPr lang="en-CH" sz="1600" kern="100" dirty="0">
                        <a:solidFill>
                          <a:srgbClr val="353744"/>
                        </a:solidFill>
                        <a:effectLst/>
                        <a:latin typeface="Calibri" panose="020F0502020204030204" pitchFamily="34" charset="0"/>
                        <a:ea typeface="Calibri" panose="020F0502020204030204" pitchFamily="34" charset="0"/>
                      </a:endParaRPr>
                    </a:p>
                  </a:txBody>
                  <a:tcPr marL="44450" marR="44450" marT="0" marB="0" anchor="ctr"/>
                </a:tc>
                <a:extLst>
                  <a:ext uri="{0D108BD9-81ED-4DB2-BD59-A6C34878D82A}">
                    <a16:rowId xmlns:a16="http://schemas.microsoft.com/office/drawing/2014/main" val="1404808016"/>
                  </a:ext>
                </a:extLst>
              </a:tr>
            </a:tbl>
          </a:graphicData>
        </a:graphic>
      </p:graphicFrame>
      <p:sp>
        <p:nvSpPr>
          <p:cNvPr id="13" name="Rectangle 1">
            <a:extLst>
              <a:ext uri="{FF2B5EF4-FFF2-40B4-BE49-F238E27FC236}">
                <a16:creationId xmlns:a16="http://schemas.microsoft.com/office/drawing/2014/main" id="{313D1A21-F678-B8BC-ABA1-54EB44BF753C}"/>
              </a:ext>
            </a:extLst>
          </p:cNvPr>
          <p:cNvSpPr>
            <a:spLocks noChangeArrowheads="1"/>
          </p:cNvSpPr>
          <p:nvPr/>
        </p:nvSpPr>
        <p:spPr bwMode="auto">
          <a:xfrm>
            <a:off x="2838450" y="2416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88390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5" name="Picture 4">
            <a:extLst>
              <a:ext uri="{FF2B5EF4-FFF2-40B4-BE49-F238E27FC236}">
                <a16:creationId xmlns:a16="http://schemas.microsoft.com/office/drawing/2014/main" id="{EF3B5AF8-A204-1A06-8742-3E096BBBBBAA}"/>
              </a:ext>
            </a:extLst>
          </p:cNvPr>
          <p:cNvPicPr>
            <a:picLocks noChangeAspect="1"/>
          </p:cNvPicPr>
          <p:nvPr/>
        </p:nvPicPr>
        <p:blipFill>
          <a:blip r:embed="rId3"/>
          <a:stretch>
            <a:fillRect/>
          </a:stretch>
        </p:blipFill>
        <p:spPr>
          <a:xfrm>
            <a:off x="180107" y="1226185"/>
            <a:ext cx="11637818" cy="4565015"/>
          </a:xfrm>
          <a:prstGeom prst="rect">
            <a:avLst/>
          </a:prstGeom>
        </p:spPr>
      </p:pic>
      <p:sp>
        <p:nvSpPr>
          <p:cNvPr id="13" name="Rectangle 1">
            <a:extLst>
              <a:ext uri="{FF2B5EF4-FFF2-40B4-BE49-F238E27FC236}">
                <a16:creationId xmlns:a16="http://schemas.microsoft.com/office/drawing/2014/main" id="{313D1A21-F678-B8BC-ABA1-54EB44BF753C}"/>
              </a:ext>
            </a:extLst>
          </p:cNvPr>
          <p:cNvSpPr>
            <a:spLocks noChangeArrowheads="1"/>
          </p:cNvSpPr>
          <p:nvPr/>
        </p:nvSpPr>
        <p:spPr bwMode="auto">
          <a:xfrm>
            <a:off x="2838450" y="2416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50122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2" name="Picture 1" descr="A screenshot of a computer&#10;&#10;Description automatically generated">
            <a:extLst>
              <a:ext uri="{FF2B5EF4-FFF2-40B4-BE49-F238E27FC236}">
                <a16:creationId xmlns:a16="http://schemas.microsoft.com/office/drawing/2014/main" id="{29A26765-089D-D37A-DEAA-1C4DEDD3A235}"/>
              </a:ext>
            </a:extLst>
          </p:cNvPr>
          <p:cNvPicPr>
            <a:picLocks noChangeAspect="1"/>
          </p:cNvPicPr>
          <p:nvPr/>
        </p:nvPicPr>
        <p:blipFill>
          <a:blip r:embed="rId3"/>
          <a:stretch>
            <a:fillRect/>
          </a:stretch>
        </p:blipFill>
        <p:spPr>
          <a:xfrm>
            <a:off x="6212464" y="977604"/>
            <a:ext cx="5591692" cy="2451396"/>
          </a:xfrm>
          <a:prstGeom prst="rect">
            <a:avLst/>
          </a:prstGeom>
        </p:spPr>
      </p:pic>
      <p:pic>
        <p:nvPicPr>
          <p:cNvPr id="10" name="Picture 9">
            <a:extLst>
              <a:ext uri="{FF2B5EF4-FFF2-40B4-BE49-F238E27FC236}">
                <a16:creationId xmlns:a16="http://schemas.microsoft.com/office/drawing/2014/main" id="{1470864B-F0D9-B18A-B27B-2FD6763CE3D2}"/>
              </a:ext>
            </a:extLst>
          </p:cNvPr>
          <p:cNvPicPr>
            <a:picLocks noChangeAspect="1"/>
          </p:cNvPicPr>
          <p:nvPr/>
        </p:nvPicPr>
        <p:blipFill>
          <a:blip r:embed="rId4"/>
          <a:stretch>
            <a:fillRect/>
          </a:stretch>
        </p:blipFill>
        <p:spPr>
          <a:xfrm>
            <a:off x="900546" y="930974"/>
            <a:ext cx="5195454" cy="5817281"/>
          </a:xfrm>
          <a:prstGeom prst="rect">
            <a:avLst/>
          </a:prstGeom>
        </p:spPr>
      </p:pic>
      <p:pic>
        <p:nvPicPr>
          <p:cNvPr id="13" name="Picture 12">
            <a:extLst>
              <a:ext uri="{FF2B5EF4-FFF2-40B4-BE49-F238E27FC236}">
                <a16:creationId xmlns:a16="http://schemas.microsoft.com/office/drawing/2014/main" id="{8F3DCEB1-7FB8-7ABA-F9B8-BED562E41223}"/>
              </a:ext>
            </a:extLst>
          </p:cNvPr>
          <p:cNvPicPr>
            <a:picLocks noChangeAspect="1"/>
          </p:cNvPicPr>
          <p:nvPr/>
        </p:nvPicPr>
        <p:blipFill>
          <a:blip r:embed="rId5"/>
          <a:stretch>
            <a:fillRect/>
          </a:stretch>
        </p:blipFill>
        <p:spPr>
          <a:xfrm>
            <a:off x="6864354" y="3795093"/>
            <a:ext cx="2833828" cy="2953162"/>
          </a:xfrm>
          <a:prstGeom prst="rect">
            <a:avLst/>
          </a:prstGeom>
        </p:spPr>
      </p:pic>
    </p:spTree>
    <p:extLst>
      <p:ext uri="{BB962C8B-B14F-4D97-AF65-F5344CB8AC3E}">
        <p14:creationId xmlns:p14="http://schemas.microsoft.com/office/powerpoint/2010/main" val="10348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Descriptive Statistics </a:t>
            </a:r>
            <a:endParaRPr lang="en-GB" sz="3200" b="1" dirty="0"/>
          </a:p>
        </p:txBody>
      </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0" name="Picture 9" descr="A screenshot of a computer&#10;&#10;Description automatically generated">
            <a:extLst>
              <a:ext uri="{FF2B5EF4-FFF2-40B4-BE49-F238E27FC236}">
                <a16:creationId xmlns:a16="http://schemas.microsoft.com/office/drawing/2014/main" id="{EE960E09-8007-0936-B91D-6C4A85AB6976}"/>
              </a:ext>
            </a:extLst>
          </p:cNvPr>
          <p:cNvPicPr>
            <a:picLocks noChangeAspect="1"/>
          </p:cNvPicPr>
          <p:nvPr/>
        </p:nvPicPr>
        <p:blipFill>
          <a:blip r:embed="rId3"/>
          <a:stretch>
            <a:fillRect/>
          </a:stretch>
        </p:blipFill>
        <p:spPr>
          <a:xfrm>
            <a:off x="1131682" y="1391266"/>
            <a:ext cx="7840301" cy="4965524"/>
          </a:xfrm>
          <a:prstGeom prst="rect">
            <a:avLst/>
          </a:prstGeom>
        </p:spPr>
      </p:pic>
    </p:spTree>
    <p:extLst>
      <p:ext uri="{BB962C8B-B14F-4D97-AF65-F5344CB8AC3E}">
        <p14:creationId xmlns:p14="http://schemas.microsoft.com/office/powerpoint/2010/main" val="248423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F23C7EC1DD3CF42B66B40A1A0DBA9CD" ma:contentTypeVersion="6" ma:contentTypeDescription="Ein neues Dokument erstellen." ma:contentTypeScope="" ma:versionID="3fcbf2fac2fc42eaec4d7e0cbf420331">
  <xsd:schema xmlns:xsd="http://www.w3.org/2001/XMLSchema" xmlns:xs="http://www.w3.org/2001/XMLSchema" xmlns:p="http://schemas.microsoft.com/office/2006/metadata/properties" xmlns:ns3="bdebb47d-9845-4f0d-949b-b1bd23d1dd8b" targetNamespace="http://schemas.microsoft.com/office/2006/metadata/properties" ma:root="true" ma:fieldsID="7b684b21eacbe490be687f9b5507a309" ns3:_="">
    <xsd:import namespace="bdebb47d-9845-4f0d-949b-b1bd23d1dd8b"/>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bb47d-9845-4f0d-949b-b1bd23d1dd8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debb47d-9845-4f0d-949b-b1bd23d1dd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A05E5B-679B-453A-9C3C-F4C2F892B2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bb47d-9845-4f0d-949b-b1bd23d1dd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A6CF1-DE89-4334-973A-ACD63879E29E}">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bdebb47d-9845-4f0d-949b-b1bd23d1dd8b"/>
    <ds:schemaRef ds:uri="http://schemas.microsoft.com/office/2006/metadata/properties"/>
  </ds:schemaRefs>
</ds:datastoreItem>
</file>

<file path=customXml/itemProps3.xml><?xml version="1.0" encoding="utf-8"?>
<ds:datastoreItem xmlns:ds="http://schemas.openxmlformats.org/officeDocument/2006/customXml" ds:itemID="{71DF176B-176C-46D7-9348-D32EEF5C13ED}">
  <ds:schemaRefs>
    <ds:schemaRef ds:uri="http://schemas.microsoft.com/sharepoint/v3/contenttype/forms"/>
  </ds:schemaRefs>
</ds:datastoreItem>
</file>

<file path=docMetadata/LabelInfo.xml><?xml version="1.0" encoding="utf-8"?>
<clbl:labelList xmlns:clbl="http://schemas.microsoft.com/office/2020/mipLabelMetadata">
  <clbl:label id="{d400387a-212f-43ea-ac7f-77aa12d7977e}" enabled="0" method="" siteId="{d400387a-212f-43ea-ac7f-77aa12d7977e}" removed="1"/>
  <clbl:label id="{f9a68f73-b527-45da-b1a3-2f598590be36}" enabled="1" method="Standard" siteId="{3ae7c479-0cf1-47f4-8f84-929f364eff67}" contentBits="0" removed="0"/>
</clbl:labelList>
</file>

<file path=docProps/app.xml><?xml version="1.0" encoding="utf-8"?>
<Properties xmlns="http://schemas.openxmlformats.org/officeDocument/2006/extended-properties" xmlns:vt="http://schemas.openxmlformats.org/officeDocument/2006/docPropsVTypes">
  <TotalTime>0</TotalTime>
  <Words>1802</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Calibri</vt:lpstr>
      <vt:lpstr>Consolas</vt:lpstr>
      <vt:lpstr>Helvetica Neue</vt:lpstr>
      <vt:lpstr>Symbol</vt:lpstr>
      <vt:lpstr>Office Theme</vt:lpstr>
      <vt:lpstr>Swiss Post Sorting Centers Package Sorting Performance Analysis and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Marina;Moataz</dc:creator>
  <cp:lastModifiedBy>Mansour Moataz, IT17.1</cp:lastModifiedBy>
  <cp:revision>33</cp:revision>
  <dcterms:created xsi:type="dcterms:W3CDTF">2024-08-29T07:27:27Z</dcterms:created>
  <dcterms:modified xsi:type="dcterms:W3CDTF">2025-03-28T01:18:09Z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0x0101002F23C7EC1DD3CF42B66B40A1A0DBA9CD</vt:lpwstr>
  </property>
</Properties>
</file>