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latin typeface="Bahnschrift" panose="020B0502040204020203" pitchFamily="34" charset="0"/>
              </a:rPr>
              <a:t>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Literature Review</c:v>
                </c:pt>
                <c:pt idx="1">
                  <c:v>Data Collection</c:v>
                </c:pt>
                <c:pt idx="2">
                  <c:v>Data Preprocessing</c:v>
                </c:pt>
                <c:pt idx="3">
                  <c:v>Prediction Model Building</c:v>
                </c:pt>
                <c:pt idx="4">
                  <c:v>Validating the Prediction Model</c:v>
                </c:pt>
                <c:pt idx="5">
                  <c:v>Hyper Parameter Tuning</c:v>
                </c:pt>
                <c:pt idx="6">
                  <c:v>Application Planning </c:v>
                </c:pt>
                <c:pt idx="7">
                  <c:v>Detection Model Building </c:v>
                </c:pt>
                <c:pt idx="8">
                  <c:v>Validating the Detection Model</c:v>
                </c:pt>
                <c:pt idx="9">
                  <c:v>Developing Frontend</c:v>
                </c:pt>
                <c:pt idx="10">
                  <c:v>Developing Backend</c:v>
                </c:pt>
                <c:pt idx="11">
                  <c:v>Testing the Web App</c:v>
                </c:pt>
                <c:pt idx="12">
                  <c:v>Integrating the Models on the Web App</c:v>
                </c:pt>
                <c:pt idx="13">
                  <c:v>Testing the Overall System</c:v>
                </c:pt>
                <c:pt idx="14">
                  <c:v>Developing generative responses</c:v>
                </c:pt>
                <c:pt idx="15">
                  <c:v>Determining the dominant feature</c:v>
                </c:pt>
                <c:pt idx="16">
                  <c:v>Managing dominent features </c:v>
                </c:pt>
                <c:pt idx="17">
                  <c:v>Publishing The Web App</c:v>
                </c:pt>
              </c:strCache>
            </c:strRef>
          </c:cat>
          <c:val>
            <c:numRef>
              <c:f>Sheet1!$B$2:$B$19</c:f>
              <c:numCache>
                <c:formatCode>m/d/yy;@</c:formatCode>
                <c:ptCount val="18"/>
                <c:pt idx="0">
                  <c:v>45221</c:v>
                </c:pt>
                <c:pt idx="1">
                  <c:v>45221</c:v>
                </c:pt>
                <c:pt idx="2">
                  <c:v>45235</c:v>
                </c:pt>
                <c:pt idx="3">
                  <c:v>45242</c:v>
                </c:pt>
                <c:pt idx="4">
                  <c:v>45256</c:v>
                </c:pt>
                <c:pt idx="5">
                  <c:v>45263</c:v>
                </c:pt>
                <c:pt idx="6">
                  <c:v>45270</c:v>
                </c:pt>
                <c:pt idx="7">
                  <c:v>45305</c:v>
                </c:pt>
                <c:pt idx="8">
                  <c:v>45312</c:v>
                </c:pt>
                <c:pt idx="9">
                  <c:v>45326</c:v>
                </c:pt>
                <c:pt idx="10">
                  <c:v>45347</c:v>
                </c:pt>
                <c:pt idx="11">
                  <c:v>45326</c:v>
                </c:pt>
                <c:pt idx="12">
                  <c:v>45368</c:v>
                </c:pt>
                <c:pt idx="13">
                  <c:v>45389</c:v>
                </c:pt>
                <c:pt idx="14">
                  <c:v>45396</c:v>
                </c:pt>
                <c:pt idx="15">
                  <c:v>45389</c:v>
                </c:pt>
                <c:pt idx="16">
                  <c:v>45417</c:v>
                </c:pt>
                <c:pt idx="17">
                  <c:v>45417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4-4AC1-A3D7-2C8DD41B10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34-4AC1-A3D7-2C8DD41B10E2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34-4AC1-A3D7-2C8DD41B10E2}"/>
              </c:ext>
            </c:extLst>
          </c:dPt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034-4AC1-A3D7-2C8DD41B10E2}"/>
              </c:ext>
            </c:extLst>
          </c:dPt>
          <c:dPt>
            <c:idx val="8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7034-4AC1-A3D7-2C8DD41B10E2}"/>
              </c:ext>
            </c:extLst>
          </c:dPt>
          <c:dPt>
            <c:idx val="9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89000"/>
                    </a:schemeClr>
                  </a:gs>
                  <a:gs pos="23000">
                    <a:schemeClr val="accent6">
                      <a:lumMod val="89000"/>
                    </a:schemeClr>
                  </a:gs>
                  <a:gs pos="69000">
                    <a:schemeClr val="accent6">
                      <a:lumMod val="75000"/>
                    </a:schemeClr>
                  </a:gs>
                  <a:gs pos="97000">
                    <a:schemeClr val="accent6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7034-4AC1-A3D7-2C8DD41B10E2}"/>
              </c:ext>
            </c:extLst>
          </c:dPt>
          <c:dPt>
            <c:idx val="1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89000"/>
                    </a:schemeClr>
                  </a:gs>
                  <a:gs pos="23000">
                    <a:schemeClr val="accent6">
                      <a:lumMod val="89000"/>
                    </a:schemeClr>
                  </a:gs>
                  <a:gs pos="69000">
                    <a:schemeClr val="accent6">
                      <a:lumMod val="75000"/>
                    </a:schemeClr>
                  </a:gs>
                  <a:gs pos="97000">
                    <a:schemeClr val="accent6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7034-4AC1-A3D7-2C8DD41B10E2}"/>
              </c:ext>
            </c:extLst>
          </c:dPt>
          <c:dPt>
            <c:idx val="11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7034-4AC1-A3D7-2C8DD41B10E2}"/>
              </c:ext>
            </c:extLst>
          </c:dPt>
          <c:dPt>
            <c:idx val="12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034-4AC1-A3D7-2C8DD41B10E2}"/>
              </c:ext>
            </c:extLst>
          </c:dPt>
          <c:dPt>
            <c:idx val="13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034-4AC1-A3D7-2C8DD41B10E2}"/>
              </c:ext>
            </c:extLst>
          </c:dPt>
          <c:dPt>
            <c:idx val="14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7034-4AC1-A3D7-2C8DD41B10E2}"/>
              </c:ext>
            </c:extLst>
          </c:dPt>
          <c:dPt>
            <c:idx val="15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034-4AC1-A3D7-2C8DD41B10E2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89000"/>
                    </a:schemeClr>
                  </a:gs>
                  <a:gs pos="23000">
                    <a:schemeClr val="accent6">
                      <a:lumMod val="89000"/>
                    </a:schemeClr>
                  </a:gs>
                  <a:gs pos="69000">
                    <a:schemeClr val="accent6">
                      <a:lumMod val="75000"/>
                    </a:schemeClr>
                  </a:gs>
                  <a:gs pos="97000">
                    <a:schemeClr val="accent6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7034-4AC1-A3D7-2C8DD41B10E2}"/>
              </c:ext>
            </c:extLst>
          </c:dPt>
          <c:cat>
            <c:strRef>
              <c:f>Sheet1!$A$2:$A$19</c:f>
              <c:strCache>
                <c:ptCount val="18"/>
                <c:pt idx="0">
                  <c:v>Literature Review</c:v>
                </c:pt>
                <c:pt idx="1">
                  <c:v>Data Collection</c:v>
                </c:pt>
                <c:pt idx="2">
                  <c:v>Data Preprocessing</c:v>
                </c:pt>
                <c:pt idx="3">
                  <c:v>Prediction Model Building</c:v>
                </c:pt>
                <c:pt idx="4">
                  <c:v>Validating the Prediction Model</c:v>
                </c:pt>
                <c:pt idx="5">
                  <c:v>Hyper Parameter Tuning</c:v>
                </c:pt>
                <c:pt idx="6">
                  <c:v>Application Planning </c:v>
                </c:pt>
                <c:pt idx="7">
                  <c:v>Detection Model Building </c:v>
                </c:pt>
                <c:pt idx="8">
                  <c:v>Validating the Detection Model</c:v>
                </c:pt>
                <c:pt idx="9">
                  <c:v>Developing Frontend</c:v>
                </c:pt>
                <c:pt idx="10">
                  <c:v>Developing Backend</c:v>
                </c:pt>
                <c:pt idx="11">
                  <c:v>Testing the Web App</c:v>
                </c:pt>
                <c:pt idx="12">
                  <c:v>Integrating the Models on the Web App</c:v>
                </c:pt>
                <c:pt idx="13">
                  <c:v>Testing the Overall System</c:v>
                </c:pt>
                <c:pt idx="14">
                  <c:v>Developing generative responses</c:v>
                </c:pt>
                <c:pt idx="15">
                  <c:v>Determining the dominant feature</c:v>
                </c:pt>
                <c:pt idx="16">
                  <c:v>Managing dominent features </c:v>
                </c:pt>
                <c:pt idx="17">
                  <c:v>Publishing The Web App</c:v>
                </c:pt>
              </c:strCache>
            </c:strRef>
          </c:cat>
          <c:val>
            <c:numRef>
              <c:f>Sheet1!$D$2:$D$19</c:f>
              <c:numCache>
                <c:formatCode>0;[Red]0</c:formatCode>
                <c:ptCount val="18"/>
                <c:pt idx="0">
                  <c:v>231</c:v>
                </c:pt>
                <c:pt idx="1">
                  <c:v>14</c:v>
                </c:pt>
                <c:pt idx="2">
                  <c:v>14</c:v>
                </c:pt>
                <c:pt idx="3">
                  <c:v>28</c:v>
                </c:pt>
                <c:pt idx="4">
                  <c:v>112</c:v>
                </c:pt>
                <c:pt idx="5">
                  <c:v>42</c:v>
                </c:pt>
                <c:pt idx="6">
                  <c:v>14</c:v>
                </c:pt>
                <c:pt idx="7">
                  <c:v>28</c:v>
                </c:pt>
                <c:pt idx="8">
                  <c:v>56</c:v>
                </c:pt>
                <c:pt idx="9">
                  <c:v>21</c:v>
                </c:pt>
                <c:pt idx="10">
                  <c:v>21</c:v>
                </c:pt>
                <c:pt idx="11">
                  <c:v>42</c:v>
                </c:pt>
                <c:pt idx="12">
                  <c:v>21</c:v>
                </c:pt>
                <c:pt idx="13">
                  <c:v>63</c:v>
                </c:pt>
                <c:pt idx="14">
                  <c:v>14</c:v>
                </c:pt>
                <c:pt idx="15">
                  <c:v>28</c:v>
                </c:pt>
                <c:pt idx="16">
                  <c:v>14</c:v>
                </c:pt>
                <c:pt idx="17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34-4AC1-A3D7-2C8DD41B1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5"/>
        <c:overlap val="100"/>
        <c:axId val="82839464"/>
        <c:axId val="28375938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Sheet1!$A$2:$A$19</c15:sqref>
                        </c15:formulaRef>
                      </c:ext>
                    </c:extLst>
                    <c:strCache>
                      <c:ptCount val="18"/>
                      <c:pt idx="0">
                        <c:v>Literature Review</c:v>
                      </c:pt>
                      <c:pt idx="1">
                        <c:v>Data Collection</c:v>
                      </c:pt>
                      <c:pt idx="2">
                        <c:v>Data Preprocessing</c:v>
                      </c:pt>
                      <c:pt idx="3">
                        <c:v>Prediction Model Building</c:v>
                      </c:pt>
                      <c:pt idx="4">
                        <c:v>Validating the Prediction Model</c:v>
                      </c:pt>
                      <c:pt idx="5">
                        <c:v>Hyper Parameter Tuning</c:v>
                      </c:pt>
                      <c:pt idx="6">
                        <c:v>Application Planning </c:v>
                      </c:pt>
                      <c:pt idx="7">
                        <c:v>Detection Model Building </c:v>
                      </c:pt>
                      <c:pt idx="8">
                        <c:v>Validating the Detection Model</c:v>
                      </c:pt>
                      <c:pt idx="9">
                        <c:v>Developing Frontend</c:v>
                      </c:pt>
                      <c:pt idx="10">
                        <c:v>Developing Backend</c:v>
                      </c:pt>
                      <c:pt idx="11">
                        <c:v>Testing the Web App</c:v>
                      </c:pt>
                      <c:pt idx="12">
                        <c:v>Integrating the Models on the Web App</c:v>
                      </c:pt>
                      <c:pt idx="13">
                        <c:v>Testing the Overall System</c:v>
                      </c:pt>
                      <c:pt idx="14">
                        <c:v>Developing generative responses</c:v>
                      </c:pt>
                      <c:pt idx="15">
                        <c:v>Determining the dominant feature</c:v>
                      </c:pt>
                      <c:pt idx="16">
                        <c:v>Managing dominent features </c:v>
                      </c:pt>
                      <c:pt idx="17">
                        <c:v>Publishing The Web App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Sheet1!$C$2:$C$19</c15:sqref>
                        </c15:formulaRef>
                      </c:ext>
                    </c:extLst>
                    <c:numCache>
                      <c:formatCode>m/d/yy;@</c:formatCode>
                      <c:ptCount val="18"/>
                      <c:pt idx="0">
                        <c:v>45452</c:v>
                      </c:pt>
                      <c:pt idx="1">
                        <c:v>45235</c:v>
                      </c:pt>
                      <c:pt idx="2">
                        <c:v>45249</c:v>
                      </c:pt>
                      <c:pt idx="3">
                        <c:v>45270</c:v>
                      </c:pt>
                      <c:pt idx="4">
                        <c:v>45368</c:v>
                      </c:pt>
                      <c:pt idx="5">
                        <c:v>45305</c:v>
                      </c:pt>
                      <c:pt idx="6">
                        <c:v>45284</c:v>
                      </c:pt>
                      <c:pt idx="7">
                        <c:v>45333</c:v>
                      </c:pt>
                      <c:pt idx="8">
                        <c:v>45368</c:v>
                      </c:pt>
                      <c:pt idx="9">
                        <c:v>45347</c:v>
                      </c:pt>
                      <c:pt idx="10">
                        <c:v>45368</c:v>
                      </c:pt>
                      <c:pt idx="11">
                        <c:v>45368</c:v>
                      </c:pt>
                      <c:pt idx="12">
                        <c:v>45389</c:v>
                      </c:pt>
                      <c:pt idx="13">
                        <c:v>45452</c:v>
                      </c:pt>
                      <c:pt idx="14">
                        <c:v>45410</c:v>
                      </c:pt>
                      <c:pt idx="15">
                        <c:v>45417</c:v>
                      </c:pt>
                      <c:pt idx="16">
                        <c:v>45431</c:v>
                      </c:pt>
                      <c:pt idx="17">
                        <c:v>45452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034-4AC1-A3D7-2C8DD41B10E2}"/>
                  </c:ext>
                </c:extLst>
              </c15:ser>
            </c15:filteredBarSeries>
          </c:ext>
        </c:extLst>
      </c:barChart>
      <c:catAx>
        <c:axId val="8283946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83759384"/>
        <c:crossesAt val="44400"/>
        <c:auto val="1"/>
        <c:lblAlgn val="ctr"/>
        <c:lblOffset val="100"/>
        <c:noMultiLvlLbl val="0"/>
      </c:catAx>
      <c:valAx>
        <c:axId val="283759384"/>
        <c:scaling>
          <c:orientation val="minMax"/>
          <c:min val="45200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28394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 dpi="0" rotWithShape="1">
      <a:blip xmlns:r="http://schemas.openxmlformats.org/officeDocument/2006/relationships" r:embed="rId3">
        <a:alphaModFix amt="3000"/>
      </a:blip>
      <a:srcRect/>
      <a:stretch>
        <a:fillRect/>
      </a:stretch>
    </a:blip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FC7F-197D-EC1D-8224-62C4BA11B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C8B87-04EA-137E-A8A6-5513DD124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F723-9E14-1839-1C7D-833C8707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DCA27-A873-1295-A7D4-1004E1D6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2587-D523-23F8-2C87-DAEB6208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1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A5E2-7CEF-FD57-CA37-BCA76D45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7EFCD-338F-6D8A-83A4-F755BB88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3D44-ECEB-6224-8AA6-081D0AB5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4D04-BD9C-6011-2A82-6DAC939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BE6D-9FDC-5281-78D2-B95A7185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8BC4C-F559-4398-1346-861A94255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852DB-AD49-C2CA-385B-9BFB8C0D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C60D-11D6-872B-E7DD-21AB88F3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387C-DDE8-CC5B-26B8-B6415541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5E86-C607-0706-A8E0-E3B4160B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3277-20D5-DC68-AE05-9AA1EB33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5140-633F-B11F-7D51-BE042071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2D87-F2EE-0519-CB54-1BB8D4A6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ED9A5-E1F6-4225-4D19-57E9C89C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76E9-E1F1-C7D1-CD62-E3E669FB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2732-68C7-7B36-6C3C-AA95C73B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34951-2FE6-DCC6-3572-F2B2DCAD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2546-C129-B7FD-81B5-40A7B614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5C52-859F-CD3D-4403-B8D2FD94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F58C-5519-FE3E-6B4B-B4F010C9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FAB3-FA2C-E4A0-3776-CECB0582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DE7E-B4C9-F066-6C8E-68892B1B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65C07-D803-8437-1ECD-D44D8420C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89403-F8FB-6C3F-41AC-30F1011F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491F-BAF8-865C-FD93-B55DBA21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1B884-C94A-E4B7-732E-25DDAA21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0886-6C7C-2050-459D-4ED0B9EB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219E4-2B2A-5C4F-45AF-13EBD32F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4E419-20D3-0660-083D-88533F454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C05BC-ED34-B984-3EBE-0CAD0E7C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57661-4DC3-0162-1D76-CB73F91E7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C0D28-ED06-E7AA-1B4C-4C7DF272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C5EA4-9C1D-4260-AC96-5AC35A62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0AE11-D532-607B-3410-3B20CC18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F4F8-784C-0CE3-E167-55B38824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D7612-0815-031C-CF06-341DF31A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9430F-AE66-0372-8B64-D604872A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06607-CCBC-9D5F-7302-5CDAE7D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D51CE-FDFB-1DFA-40E2-D20ABA35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B498A-B008-2C2C-C062-28DFEEE7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1E1FE-3CEF-483E-9332-866BC9F2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575-B24E-8C5C-E0D9-E63D3A1E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373F-59B6-EE36-D4F7-24E5FA6F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3F998-ED43-C042-9C52-021D68402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67351-C9DD-9E48-AFD6-7DFDA82B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D7978-A714-A126-D992-8ABBA2D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22E4A-EA25-9375-25EC-5E834F70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4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0556-C0B9-666E-D165-8192F889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1BE6-5624-8428-9570-F670453AE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20371-A0D4-E89B-E275-5C901F93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93A73-8193-EDE3-AB1A-65A21541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8DD98-4826-B2B7-2173-44618222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F1A8E-1912-2BAF-CA63-03609D7B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5CCC0-49BB-517A-5346-A2F8EF5D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F9CE-241A-4272-61E9-2A474240B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63CB-BF1F-65E4-2974-61C070280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07637-3CC4-4E16-8373-5D9AC524853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AE94-041E-BD2C-05E7-A0C96E720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8C61-5209-AE54-3516-30FEAB903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54D7-1E2C-4ACE-B218-DD1F8E5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B011-54A8-45BA-AAC6-6E94736C2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745E0-CD71-1BA2-8D0B-93452FBDB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8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DA1D-6981-AEFB-AB79-73E91DD2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1AA8-19E1-E98D-21CE-46C1A3C1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CEEA95-FDE4-63A7-06B0-5E0DA562E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2190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162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Mostafa</dc:creator>
  <cp:lastModifiedBy>Mahmoud Mostafa</cp:lastModifiedBy>
  <cp:revision>3</cp:revision>
  <dcterms:created xsi:type="dcterms:W3CDTF">2024-01-02T05:53:38Z</dcterms:created>
  <dcterms:modified xsi:type="dcterms:W3CDTF">2024-02-16T18:46:18Z</dcterms:modified>
</cp:coreProperties>
</file>