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26" name="PlaceHolder 2"/>
          <p:cNvSpPr>
            <a:spLocks noGrp="1"/>
          </p:cNvSpPr>
          <p:nvPr>
            <p:ph type="body"/>
          </p:nvPr>
        </p:nvSpPr>
        <p:spPr>
          <a:xfrm>
            <a:off x="504000" y="1656000"/>
            <a:ext cx="9071280" cy="1410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504000" y="3201120"/>
            <a:ext cx="907128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29" name="PlaceHolder 2"/>
          <p:cNvSpPr>
            <a:spLocks noGrp="1"/>
          </p:cNvSpPr>
          <p:nvPr>
            <p:ph type="body"/>
          </p:nvPr>
        </p:nvSpPr>
        <p:spPr>
          <a:xfrm>
            <a:off x="504000" y="1656000"/>
            <a:ext cx="4426560" cy="1410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5152320" y="1656000"/>
            <a:ext cx="4426560" cy="1410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504000" y="3201120"/>
            <a:ext cx="4426560" cy="1410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5152320" y="3201120"/>
            <a:ext cx="442656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34" name="PlaceHolder 2"/>
          <p:cNvSpPr>
            <a:spLocks noGrp="1"/>
          </p:cNvSpPr>
          <p:nvPr>
            <p:ph type="body"/>
          </p:nvPr>
        </p:nvSpPr>
        <p:spPr>
          <a:xfrm>
            <a:off x="504000" y="1656000"/>
            <a:ext cx="2920680" cy="1410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571200" y="1656000"/>
            <a:ext cx="2920680" cy="1410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638040" y="1656000"/>
            <a:ext cx="2920680" cy="1410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504000" y="3201120"/>
            <a:ext cx="2920680" cy="1410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571200" y="3201120"/>
            <a:ext cx="2920680" cy="1410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638040" y="3201120"/>
            <a:ext cx="292068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48" name="PlaceHolder 2"/>
          <p:cNvSpPr>
            <a:spLocks noGrp="1"/>
          </p:cNvSpPr>
          <p:nvPr>
            <p:ph type="subTitle"/>
          </p:nvPr>
        </p:nvSpPr>
        <p:spPr>
          <a:xfrm>
            <a:off x="504000" y="1656000"/>
            <a:ext cx="9071280" cy="29584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504000" y="1656000"/>
            <a:ext cx="9071280" cy="295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52" name="PlaceHolder 2"/>
          <p:cNvSpPr>
            <a:spLocks noGrp="1"/>
          </p:cNvSpPr>
          <p:nvPr>
            <p:ph type="body"/>
          </p:nvPr>
        </p:nvSpPr>
        <p:spPr>
          <a:xfrm>
            <a:off x="504000" y="1656000"/>
            <a:ext cx="4426560" cy="295848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320" y="1656000"/>
            <a:ext cx="4426560" cy="295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565200"/>
            <a:ext cx="907128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57" name="PlaceHolder 2"/>
          <p:cNvSpPr>
            <a:spLocks noGrp="1"/>
          </p:cNvSpPr>
          <p:nvPr>
            <p:ph type="body"/>
          </p:nvPr>
        </p:nvSpPr>
        <p:spPr>
          <a:xfrm>
            <a:off x="504000" y="1656000"/>
            <a:ext cx="4426560" cy="141084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5152320" y="1656000"/>
            <a:ext cx="4426560" cy="295848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504000" y="3201120"/>
            <a:ext cx="442656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subTitle"/>
          </p:nvPr>
        </p:nvSpPr>
        <p:spPr>
          <a:xfrm>
            <a:off x="504000" y="1656000"/>
            <a:ext cx="9071280" cy="29584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61" name="PlaceHolder 2"/>
          <p:cNvSpPr>
            <a:spLocks noGrp="1"/>
          </p:cNvSpPr>
          <p:nvPr>
            <p:ph type="body"/>
          </p:nvPr>
        </p:nvSpPr>
        <p:spPr>
          <a:xfrm>
            <a:off x="504000" y="1656000"/>
            <a:ext cx="4426560" cy="29584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5152320" y="1656000"/>
            <a:ext cx="4426560" cy="1410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5152320" y="3201120"/>
            <a:ext cx="442656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504000" y="1656000"/>
            <a:ext cx="4426560" cy="1410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320" y="1656000"/>
            <a:ext cx="4426560" cy="1410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201120"/>
            <a:ext cx="907128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69" name="PlaceHolder 2"/>
          <p:cNvSpPr>
            <a:spLocks noGrp="1"/>
          </p:cNvSpPr>
          <p:nvPr>
            <p:ph type="body"/>
          </p:nvPr>
        </p:nvSpPr>
        <p:spPr>
          <a:xfrm>
            <a:off x="504000" y="1656000"/>
            <a:ext cx="9071280" cy="141084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504000" y="3201120"/>
            <a:ext cx="907128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72" name="PlaceHolder 2"/>
          <p:cNvSpPr>
            <a:spLocks noGrp="1"/>
          </p:cNvSpPr>
          <p:nvPr>
            <p:ph type="body"/>
          </p:nvPr>
        </p:nvSpPr>
        <p:spPr>
          <a:xfrm>
            <a:off x="504000" y="1656000"/>
            <a:ext cx="4426560" cy="1410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5152320" y="1656000"/>
            <a:ext cx="4426560" cy="1410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504000" y="3201120"/>
            <a:ext cx="4426560" cy="1410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152320" y="3201120"/>
            <a:ext cx="442656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77" name="PlaceHolder 2"/>
          <p:cNvSpPr>
            <a:spLocks noGrp="1"/>
          </p:cNvSpPr>
          <p:nvPr>
            <p:ph type="body"/>
          </p:nvPr>
        </p:nvSpPr>
        <p:spPr>
          <a:xfrm>
            <a:off x="504000" y="1656000"/>
            <a:ext cx="2920680" cy="1410840"/>
          </a:xfrm>
          <a:prstGeom prst="rect">
            <a:avLst/>
          </a:prstGeom>
        </p:spPr>
        <p:txBody>
          <a:bodyPr lIns="0" rIns="0" tIns="0" bIns="0">
            <a:normAutofit/>
          </a:bodyPr>
          <a:p>
            <a:endParaRPr b="0" lang="en-US" sz="3200" spc="-1" strike="noStrike">
              <a:latin typeface="Arial"/>
            </a:endParaRPr>
          </a:p>
        </p:txBody>
      </p:sp>
      <p:sp>
        <p:nvSpPr>
          <p:cNvPr id="78" name="PlaceHolder 3"/>
          <p:cNvSpPr>
            <a:spLocks noGrp="1"/>
          </p:cNvSpPr>
          <p:nvPr>
            <p:ph type="body"/>
          </p:nvPr>
        </p:nvSpPr>
        <p:spPr>
          <a:xfrm>
            <a:off x="3571200" y="1656000"/>
            <a:ext cx="2920680" cy="1410840"/>
          </a:xfrm>
          <a:prstGeom prst="rect">
            <a:avLst/>
          </a:prstGeom>
        </p:spPr>
        <p:txBody>
          <a:bodyPr lIns="0" rIns="0" tIns="0" bIns="0">
            <a:normAutofit/>
          </a:bodyPr>
          <a:p>
            <a:endParaRPr b="0" lang="en-US" sz="3200" spc="-1" strike="noStrike">
              <a:latin typeface="Arial"/>
            </a:endParaRPr>
          </a:p>
        </p:txBody>
      </p:sp>
      <p:sp>
        <p:nvSpPr>
          <p:cNvPr id="79" name="PlaceHolder 4"/>
          <p:cNvSpPr>
            <a:spLocks noGrp="1"/>
          </p:cNvSpPr>
          <p:nvPr>
            <p:ph type="body"/>
          </p:nvPr>
        </p:nvSpPr>
        <p:spPr>
          <a:xfrm>
            <a:off x="6638040" y="1656000"/>
            <a:ext cx="2920680" cy="1410840"/>
          </a:xfrm>
          <a:prstGeom prst="rect">
            <a:avLst/>
          </a:prstGeom>
        </p:spPr>
        <p:txBody>
          <a:bodyPr lIns="0" rIns="0" tIns="0" bIns="0">
            <a:normAutofit/>
          </a:bodyPr>
          <a:p>
            <a:endParaRPr b="0" lang="en-US" sz="3200" spc="-1" strike="noStrike">
              <a:latin typeface="Arial"/>
            </a:endParaRPr>
          </a:p>
        </p:txBody>
      </p:sp>
      <p:sp>
        <p:nvSpPr>
          <p:cNvPr id="80" name="PlaceHolder 5"/>
          <p:cNvSpPr>
            <a:spLocks noGrp="1"/>
          </p:cNvSpPr>
          <p:nvPr>
            <p:ph type="body"/>
          </p:nvPr>
        </p:nvSpPr>
        <p:spPr>
          <a:xfrm>
            <a:off x="504000" y="3201120"/>
            <a:ext cx="2920680" cy="1410840"/>
          </a:xfrm>
          <a:prstGeom prst="rect">
            <a:avLst/>
          </a:prstGeom>
        </p:spPr>
        <p:txBody>
          <a:bodyPr lIns="0" rIns="0" tIns="0" bIns="0">
            <a:normAutofit/>
          </a:bodyPr>
          <a:p>
            <a:endParaRPr b="0" lang="en-US" sz="3200" spc="-1" strike="noStrike">
              <a:latin typeface="Arial"/>
            </a:endParaRPr>
          </a:p>
        </p:txBody>
      </p:sp>
      <p:sp>
        <p:nvSpPr>
          <p:cNvPr id="81" name="PlaceHolder 6"/>
          <p:cNvSpPr>
            <a:spLocks noGrp="1"/>
          </p:cNvSpPr>
          <p:nvPr>
            <p:ph type="body"/>
          </p:nvPr>
        </p:nvSpPr>
        <p:spPr>
          <a:xfrm>
            <a:off x="3571200" y="3201120"/>
            <a:ext cx="2920680" cy="1410840"/>
          </a:xfrm>
          <a:prstGeom prst="rect">
            <a:avLst/>
          </a:prstGeom>
        </p:spPr>
        <p:txBody>
          <a:bodyPr lIns="0" rIns="0" tIns="0" bIns="0">
            <a:normAutofit/>
          </a:bodyPr>
          <a:p>
            <a:endParaRPr b="0" lang="en-US" sz="3200" spc="-1" strike="noStrike">
              <a:latin typeface="Arial"/>
            </a:endParaRPr>
          </a:p>
        </p:txBody>
      </p:sp>
      <p:sp>
        <p:nvSpPr>
          <p:cNvPr id="82" name="PlaceHolder 7"/>
          <p:cNvSpPr>
            <a:spLocks noGrp="1"/>
          </p:cNvSpPr>
          <p:nvPr>
            <p:ph type="body"/>
          </p:nvPr>
        </p:nvSpPr>
        <p:spPr>
          <a:xfrm>
            <a:off x="6638040" y="3201120"/>
            <a:ext cx="292068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subTitle"/>
          </p:nvPr>
        </p:nvSpPr>
        <p:spPr>
          <a:xfrm>
            <a:off x="504000" y="1656000"/>
            <a:ext cx="9071280" cy="29584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93" name="PlaceHolder 2"/>
          <p:cNvSpPr>
            <a:spLocks noGrp="1"/>
          </p:cNvSpPr>
          <p:nvPr>
            <p:ph type="body"/>
          </p:nvPr>
        </p:nvSpPr>
        <p:spPr>
          <a:xfrm>
            <a:off x="504000" y="1656000"/>
            <a:ext cx="9071280" cy="295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95" name="PlaceHolder 2"/>
          <p:cNvSpPr>
            <a:spLocks noGrp="1"/>
          </p:cNvSpPr>
          <p:nvPr>
            <p:ph type="body"/>
          </p:nvPr>
        </p:nvSpPr>
        <p:spPr>
          <a:xfrm>
            <a:off x="504000" y="1656000"/>
            <a:ext cx="4426560" cy="29584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5152320" y="1656000"/>
            <a:ext cx="4426560" cy="295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504000" y="1656000"/>
            <a:ext cx="9071280" cy="295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565200"/>
            <a:ext cx="907128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100" name="PlaceHolder 2"/>
          <p:cNvSpPr>
            <a:spLocks noGrp="1"/>
          </p:cNvSpPr>
          <p:nvPr>
            <p:ph type="body"/>
          </p:nvPr>
        </p:nvSpPr>
        <p:spPr>
          <a:xfrm>
            <a:off x="504000" y="1656000"/>
            <a:ext cx="4426560" cy="1410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152320" y="1656000"/>
            <a:ext cx="4426560" cy="295848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504000" y="3201120"/>
            <a:ext cx="442656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104" name="PlaceHolder 2"/>
          <p:cNvSpPr>
            <a:spLocks noGrp="1"/>
          </p:cNvSpPr>
          <p:nvPr>
            <p:ph type="body"/>
          </p:nvPr>
        </p:nvSpPr>
        <p:spPr>
          <a:xfrm>
            <a:off x="504000" y="1656000"/>
            <a:ext cx="4426560" cy="295848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5152320" y="1656000"/>
            <a:ext cx="4426560" cy="1410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5152320" y="3201120"/>
            <a:ext cx="442656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108" name="PlaceHolder 2"/>
          <p:cNvSpPr>
            <a:spLocks noGrp="1"/>
          </p:cNvSpPr>
          <p:nvPr>
            <p:ph type="body"/>
          </p:nvPr>
        </p:nvSpPr>
        <p:spPr>
          <a:xfrm>
            <a:off x="504000" y="1656000"/>
            <a:ext cx="4426560" cy="1410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5152320" y="1656000"/>
            <a:ext cx="4426560" cy="1410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504000" y="3201120"/>
            <a:ext cx="907128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112" name="PlaceHolder 2"/>
          <p:cNvSpPr>
            <a:spLocks noGrp="1"/>
          </p:cNvSpPr>
          <p:nvPr>
            <p:ph type="body"/>
          </p:nvPr>
        </p:nvSpPr>
        <p:spPr>
          <a:xfrm>
            <a:off x="504000" y="1656000"/>
            <a:ext cx="9071280" cy="1410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504000" y="3201120"/>
            <a:ext cx="907128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115" name="PlaceHolder 2"/>
          <p:cNvSpPr>
            <a:spLocks noGrp="1"/>
          </p:cNvSpPr>
          <p:nvPr>
            <p:ph type="body"/>
          </p:nvPr>
        </p:nvSpPr>
        <p:spPr>
          <a:xfrm>
            <a:off x="504000" y="1656000"/>
            <a:ext cx="4426560" cy="1410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5152320" y="1656000"/>
            <a:ext cx="4426560" cy="1410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504000" y="3201120"/>
            <a:ext cx="4426560" cy="1410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5152320" y="3201120"/>
            <a:ext cx="442656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120" name="PlaceHolder 2"/>
          <p:cNvSpPr>
            <a:spLocks noGrp="1"/>
          </p:cNvSpPr>
          <p:nvPr>
            <p:ph type="body"/>
          </p:nvPr>
        </p:nvSpPr>
        <p:spPr>
          <a:xfrm>
            <a:off x="504000" y="1656000"/>
            <a:ext cx="2920680" cy="141084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3571200" y="1656000"/>
            <a:ext cx="2920680" cy="141084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6638040" y="1656000"/>
            <a:ext cx="2920680" cy="1410840"/>
          </a:xfrm>
          <a:prstGeom prst="rect">
            <a:avLst/>
          </a:prstGeom>
        </p:spPr>
        <p:txBody>
          <a:bodyPr lIns="0" rIns="0" tIns="0" bIns="0">
            <a:normAutofit/>
          </a:bodyPr>
          <a:p>
            <a:endParaRPr b="0" lang="en-US" sz="3200" spc="-1" strike="noStrike">
              <a:latin typeface="Arial"/>
            </a:endParaRPr>
          </a:p>
        </p:txBody>
      </p:sp>
      <p:sp>
        <p:nvSpPr>
          <p:cNvPr id="123" name="PlaceHolder 5"/>
          <p:cNvSpPr>
            <a:spLocks noGrp="1"/>
          </p:cNvSpPr>
          <p:nvPr>
            <p:ph type="body"/>
          </p:nvPr>
        </p:nvSpPr>
        <p:spPr>
          <a:xfrm>
            <a:off x="504000" y="3201120"/>
            <a:ext cx="2920680" cy="1410840"/>
          </a:xfrm>
          <a:prstGeom prst="rect">
            <a:avLst/>
          </a:prstGeom>
        </p:spPr>
        <p:txBody>
          <a:bodyPr lIns="0" rIns="0" tIns="0" bIns="0">
            <a:normAutofit/>
          </a:bodyPr>
          <a:p>
            <a:endParaRPr b="0" lang="en-US" sz="3200" spc="-1" strike="noStrike">
              <a:latin typeface="Arial"/>
            </a:endParaRPr>
          </a:p>
        </p:txBody>
      </p:sp>
      <p:sp>
        <p:nvSpPr>
          <p:cNvPr id="124" name="PlaceHolder 6"/>
          <p:cNvSpPr>
            <a:spLocks noGrp="1"/>
          </p:cNvSpPr>
          <p:nvPr>
            <p:ph type="body"/>
          </p:nvPr>
        </p:nvSpPr>
        <p:spPr>
          <a:xfrm>
            <a:off x="3571200" y="3201120"/>
            <a:ext cx="2920680" cy="1410840"/>
          </a:xfrm>
          <a:prstGeom prst="rect">
            <a:avLst/>
          </a:prstGeom>
        </p:spPr>
        <p:txBody>
          <a:bodyPr lIns="0" rIns="0" tIns="0" bIns="0">
            <a:normAutofit/>
          </a:bodyPr>
          <a:p>
            <a:endParaRPr b="0" lang="en-US" sz="3200" spc="-1" strike="noStrike">
              <a:latin typeface="Arial"/>
            </a:endParaRPr>
          </a:p>
        </p:txBody>
      </p:sp>
      <p:sp>
        <p:nvSpPr>
          <p:cNvPr id="125" name="PlaceHolder 7"/>
          <p:cNvSpPr>
            <a:spLocks noGrp="1"/>
          </p:cNvSpPr>
          <p:nvPr>
            <p:ph type="body"/>
          </p:nvPr>
        </p:nvSpPr>
        <p:spPr>
          <a:xfrm>
            <a:off x="6638040" y="3201120"/>
            <a:ext cx="292068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9" name="PlaceHolder 2"/>
          <p:cNvSpPr>
            <a:spLocks noGrp="1"/>
          </p:cNvSpPr>
          <p:nvPr>
            <p:ph type="body"/>
          </p:nvPr>
        </p:nvSpPr>
        <p:spPr>
          <a:xfrm>
            <a:off x="504000" y="1656000"/>
            <a:ext cx="4426560" cy="29584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5152320" y="1656000"/>
            <a:ext cx="4426560" cy="295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565200"/>
            <a:ext cx="907128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14" name="PlaceHolder 2"/>
          <p:cNvSpPr>
            <a:spLocks noGrp="1"/>
          </p:cNvSpPr>
          <p:nvPr>
            <p:ph type="body"/>
          </p:nvPr>
        </p:nvSpPr>
        <p:spPr>
          <a:xfrm>
            <a:off x="504000" y="1656000"/>
            <a:ext cx="4426560" cy="1410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5152320" y="1656000"/>
            <a:ext cx="4426560" cy="29584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504000" y="3201120"/>
            <a:ext cx="442656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18" name="PlaceHolder 2"/>
          <p:cNvSpPr>
            <a:spLocks noGrp="1"/>
          </p:cNvSpPr>
          <p:nvPr>
            <p:ph type="body"/>
          </p:nvPr>
        </p:nvSpPr>
        <p:spPr>
          <a:xfrm>
            <a:off x="504000" y="1656000"/>
            <a:ext cx="4426560" cy="29584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5152320" y="1656000"/>
            <a:ext cx="4426560" cy="1410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5152320" y="3201120"/>
            <a:ext cx="4426560" cy="1410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565200"/>
            <a:ext cx="9071280" cy="946800"/>
          </a:xfrm>
          <a:prstGeom prst="rect">
            <a:avLst/>
          </a:prstGeom>
        </p:spPr>
        <p:txBody>
          <a:bodyPr lIns="0" rIns="0" tIns="0" bIns="0" anchor="ctr">
            <a:spAutoFit/>
          </a:bodyPr>
          <a:p>
            <a:pPr algn="ctr"/>
            <a:endParaRPr b="0" lang="en-US" sz="4400" spc="-1" strike="noStrike">
              <a:latin typeface="Arial"/>
            </a:endParaRPr>
          </a:p>
        </p:txBody>
      </p:sp>
      <p:sp>
        <p:nvSpPr>
          <p:cNvPr id="22" name="PlaceHolder 2"/>
          <p:cNvSpPr>
            <a:spLocks noGrp="1"/>
          </p:cNvSpPr>
          <p:nvPr>
            <p:ph type="body"/>
          </p:nvPr>
        </p:nvSpPr>
        <p:spPr>
          <a:xfrm>
            <a:off x="504000" y="1656000"/>
            <a:ext cx="4426560" cy="1410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5152320" y="1656000"/>
            <a:ext cx="4426560" cy="1410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504000" y="3201120"/>
            <a:ext cx="9071280" cy="1410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104800"/>
            <a:ext cx="10079640" cy="580680"/>
          </a:xfrm>
          <a:prstGeom prst="rect">
            <a:avLst/>
          </a:prstGeom>
          <a:ln>
            <a:noFill/>
          </a:ln>
        </p:spPr>
      </p:pic>
      <p:pic>
        <p:nvPicPr>
          <p:cNvPr id="1" name="" descr=""/>
          <p:cNvPicPr/>
          <p:nvPr/>
        </p:nvPicPr>
        <p:blipFill>
          <a:blip r:embed="rId3"/>
          <a:stretch/>
        </p:blipFill>
        <p:spPr>
          <a:xfrm>
            <a:off x="0" y="0"/>
            <a:ext cx="10079640" cy="323640"/>
          </a:xfrm>
          <a:prstGeom prst="rect">
            <a:avLst/>
          </a:prstGeom>
          <a:ln>
            <a:noFill/>
          </a:ln>
        </p:spPr>
      </p:pic>
      <p:sp>
        <p:nvSpPr>
          <p:cNvPr id="2" name="PlaceHolder 1"/>
          <p:cNvSpPr>
            <a:spLocks noGrp="1"/>
          </p:cNvSpPr>
          <p:nvPr>
            <p:ph type="title"/>
          </p:nvPr>
        </p:nvSpPr>
        <p:spPr>
          <a:xfrm>
            <a:off x="504000" y="565200"/>
            <a:ext cx="907128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 descr=""/>
          <p:cNvPicPr/>
          <p:nvPr/>
        </p:nvPicPr>
        <p:blipFill>
          <a:blip r:embed="rId2"/>
          <a:stretch/>
        </p:blipFill>
        <p:spPr>
          <a:xfrm>
            <a:off x="6120" y="0"/>
            <a:ext cx="10079640" cy="323640"/>
          </a:xfrm>
          <a:prstGeom prst="rect">
            <a:avLst/>
          </a:prstGeom>
          <a:ln>
            <a:noFill/>
          </a:ln>
        </p:spPr>
      </p:pic>
      <p:pic>
        <p:nvPicPr>
          <p:cNvPr id="41" name="" descr=""/>
          <p:cNvPicPr/>
          <p:nvPr/>
        </p:nvPicPr>
        <p:blipFill>
          <a:blip r:embed="rId3"/>
          <a:stretch/>
        </p:blipFill>
        <p:spPr>
          <a:xfrm>
            <a:off x="6120" y="5357160"/>
            <a:ext cx="10079640" cy="323640"/>
          </a:xfrm>
          <a:prstGeom prst="rect">
            <a:avLst/>
          </a:prstGeom>
          <a:ln>
            <a:noFill/>
          </a:ln>
        </p:spPr>
      </p:pic>
      <p:sp>
        <p:nvSpPr>
          <p:cNvPr id="42" name="CustomShape 1"/>
          <p:cNvSpPr/>
          <p:nvPr/>
        </p:nvSpPr>
        <p:spPr>
          <a:xfrm>
            <a:off x="1728360" y="5400360"/>
            <a:ext cx="2347920" cy="390600"/>
          </a:xfrm>
          <a:prstGeom prst="rect">
            <a:avLst/>
          </a:prstGeom>
          <a:noFill/>
          <a:ln>
            <a:noFill/>
          </a:ln>
        </p:spPr>
        <p:style>
          <a:lnRef idx="0"/>
          <a:fillRef idx="0"/>
          <a:effectRef idx="0"/>
          <a:fontRef idx="minor"/>
        </p:style>
        <p:txBody>
          <a:bodyPr lIns="0" rIns="0" tIns="0" bIns="0">
            <a:noAutofit/>
          </a:bodyPr>
          <a:p>
            <a:pPr>
              <a:lnSpc>
                <a:spcPct val="100000"/>
              </a:lnSpc>
            </a:pPr>
            <a:r>
              <a:rPr b="0" lang="en-US" sz="1400" spc="-1" strike="noStrike">
                <a:solidFill>
                  <a:srgbClr val="ffffff"/>
                </a:solidFill>
                <a:latin typeface="Times New Roman"/>
              </a:rPr>
              <a:t>&lt;date/time&gt;</a:t>
            </a:r>
            <a:endParaRPr b="0" lang="en-US" sz="1400" spc="-1" strike="noStrike">
              <a:latin typeface="Arial"/>
            </a:endParaRPr>
          </a:p>
        </p:txBody>
      </p:sp>
      <p:sp>
        <p:nvSpPr>
          <p:cNvPr id="43" name="CustomShape 2"/>
          <p:cNvSpPr/>
          <p:nvPr/>
        </p:nvSpPr>
        <p:spPr>
          <a:xfrm>
            <a:off x="4221360" y="5400360"/>
            <a:ext cx="3194640" cy="390600"/>
          </a:xfrm>
          <a:prstGeom prst="rect">
            <a:avLst/>
          </a:prstGeom>
          <a:noFill/>
          <a:ln>
            <a:noFill/>
          </a:ln>
        </p:spPr>
        <p:style>
          <a:lnRef idx="0"/>
          <a:fillRef idx="0"/>
          <a:effectRef idx="0"/>
          <a:fontRef idx="minor"/>
        </p:style>
        <p:txBody>
          <a:bodyPr lIns="0" rIns="0" tIns="0" bIns="0">
            <a:noAutofit/>
          </a:bodyPr>
          <a:p>
            <a:pPr algn="ctr">
              <a:lnSpc>
                <a:spcPct val="100000"/>
              </a:lnSpc>
            </a:pPr>
            <a:r>
              <a:rPr b="0" lang="en-US" sz="1400" spc="-1" strike="noStrike">
                <a:solidFill>
                  <a:srgbClr val="ffffff"/>
                </a:solidFill>
                <a:latin typeface="Times New Roman"/>
              </a:rPr>
              <a:t>&lt;footer&gt;</a:t>
            </a:r>
            <a:endParaRPr b="0" lang="en-US" sz="1400" spc="-1" strike="noStrike">
              <a:latin typeface="Arial"/>
            </a:endParaRPr>
          </a:p>
        </p:txBody>
      </p:sp>
      <p:sp>
        <p:nvSpPr>
          <p:cNvPr id="44" name="CustomShape 3"/>
          <p:cNvSpPr/>
          <p:nvPr/>
        </p:nvSpPr>
        <p:spPr>
          <a:xfrm>
            <a:off x="7659720" y="5400360"/>
            <a:ext cx="2347920" cy="390600"/>
          </a:xfrm>
          <a:prstGeom prst="rect">
            <a:avLst/>
          </a:prstGeom>
          <a:noFill/>
          <a:ln>
            <a:noFill/>
          </a:ln>
        </p:spPr>
        <p:style>
          <a:lnRef idx="0"/>
          <a:fillRef idx="0"/>
          <a:effectRef idx="0"/>
          <a:fontRef idx="minor"/>
        </p:style>
        <p:txBody>
          <a:bodyPr lIns="0" rIns="0" tIns="0" bIns="0">
            <a:noAutofit/>
          </a:bodyPr>
          <a:p>
            <a:pPr algn="r">
              <a:lnSpc>
                <a:spcPct val="100000"/>
              </a:lnSpc>
            </a:pPr>
            <a:fld id="{AC576BBE-E8CA-4856-BBB7-D2D4DB1E5F69}" type="slidenum">
              <a:rPr b="0" lang="en-US" sz="1400" spc="-1" strike="noStrike">
                <a:solidFill>
                  <a:srgbClr val="ffffff"/>
                </a:solidFill>
                <a:latin typeface="Times New Roman"/>
              </a:rPr>
              <a:t>1</a:t>
            </a:fld>
            <a:endParaRPr b="0" lang="en-US" sz="1400" spc="-1" strike="noStrike">
              <a:latin typeface="Arial"/>
            </a:endParaRPr>
          </a:p>
        </p:txBody>
      </p:sp>
      <p:sp>
        <p:nvSpPr>
          <p:cNvPr id="45" name="PlaceHolder 4"/>
          <p:cNvSpPr>
            <a:spLocks noGrp="1"/>
          </p:cNvSpPr>
          <p:nvPr>
            <p:ph type="title"/>
          </p:nvPr>
        </p:nvSpPr>
        <p:spPr>
          <a:xfrm>
            <a:off x="504000" y="565200"/>
            <a:ext cx="907128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46" name="PlaceHolder 5"/>
          <p:cNvSpPr>
            <a:spLocks noGrp="1"/>
          </p:cNvSpPr>
          <p:nvPr>
            <p:ph type="body"/>
          </p:nvPr>
        </p:nvSpPr>
        <p:spPr>
          <a:xfrm>
            <a:off x="504000" y="1656000"/>
            <a:ext cx="9071280" cy="295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 descr=""/>
          <p:cNvPicPr/>
          <p:nvPr/>
        </p:nvPicPr>
        <p:blipFill>
          <a:blip r:embed="rId2"/>
          <a:stretch/>
        </p:blipFill>
        <p:spPr>
          <a:xfrm>
            <a:off x="6120" y="0"/>
            <a:ext cx="10079640" cy="323640"/>
          </a:xfrm>
          <a:prstGeom prst="rect">
            <a:avLst/>
          </a:prstGeom>
          <a:ln>
            <a:noFill/>
          </a:ln>
        </p:spPr>
      </p:pic>
      <p:pic>
        <p:nvPicPr>
          <p:cNvPr id="84" name="" descr=""/>
          <p:cNvPicPr/>
          <p:nvPr/>
        </p:nvPicPr>
        <p:blipFill>
          <a:blip r:embed="rId3"/>
          <a:stretch/>
        </p:blipFill>
        <p:spPr>
          <a:xfrm>
            <a:off x="6120" y="5357160"/>
            <a:ext cx="10079640" cy="323640"/>
          </a:xfrm>
          <a:prstGeom prst="rect">
            <a:avLst/>
          </a:prstGeom>
          <a:ln>
            <a:noFill/>
          </a:ln>
        </p:spPr>
      </p:pic>
      <p:sp>
        <p:nvSpPr>
          <p:cNvPr id="85" name="CustomShape 1"/>
          <p:cNvSpPr/>
          <p:nvPr/>
        </p:nvSpPr>
        <p:spPr>
          <a:xfrm>
            <a:off x="1728360" y="5400360"/>
            <a:ext cx="2347920" cy="390600"/>
          </a:xfrm>
          <a:prstGeom prst="rect">
            <a:avLst/>
          </a:prstGeom>
          <a:noFill/>
          <a:ln>
            <a:noFill/>
          </a:ln>
        </p:spPr>
        <p:style>
          <a:lnRef idx="0"/>
          <a:fillRef idx="0"/>
          <a:effectRef idx="0"/>
          <a:fontRef idx="minor"/>
        </p:style>
        <p:txBody>
          <a:bodyPr lIns="0" rIns="0" tIns="0" bIns="0">
            <a:noAutofit/>
          </a:bodyPr>
          <a:p>
            <a:pPr>
              <a:lnSpc>
                <a:spcPct val="100000"/>
              </a:lnSpc>
            </a:pPr>
            <a:r>
              <a:rPr b="0" lang="en-US" sz="1400" spc="-1" strike="noStrike">
                <a:solidFill>
                  <a:srgbClr val="ffffff"/>
                </a:solidFill>
                <a:latin typeface="Times New Roman"/>
              </a:rPr>
              <a:t>&lt;date/time&gt;</a:t>
            </a:r>
            <a:endParaRPr b="0" lang="en-US" sz="1400" spc="-1" strike="noStrike">
              <a:latin typeface="Arial"/>
            </a:endParaRPr>
          </a:p>
        </p:txBody>
      </p:sp>
      <p:sp>
        <p:nvSpPr>
          <p:cNvPr id="86" name="CustomShape 2"/>
          <p:cNvSpPr/>
          <p:nvPr/>
        </p:nvSpPr>
        <p:spPr>
          <a:xfrm>
            <a:off x="4221360" y="5400360"/>
            <a:ext cx="3194640" cy="390600"/>
          </a:xfrm>
          <a:prstGeom prst="rect">
            <a:avLst/>
          </a:prstGeom>
          <a:noFill/>
          <a:ln>
            <a:noFill/>
          </a:ln>
        </p:spPr>
        <p:style>
          <a:lnRef idx="0"/>
          <a:fillRef idx="0"/>
          <a:effectRef idx="0"/>
          <a:fontRef idx="minor"/>
        </p:style>
        <p:txBody>
          <a:bodyPr lIns="0" rIns="0" tIns="0" bIns="0">
            <a:noAutofit/>
          </a:bodyPr>
          <a:p>
            <a:pPr algn="ctr">
              <a:lnSpc>
                <a:spcPct val="100000"/>
              </a:lnSpc>
            </a:pPr>
            <a:r>
              <a:rPr b="0" lang="en-US" sz="1400" spc="-1" strike="noStrike">
                <a:solidFill>
                  <a:srgbClr val="ffffff"/>
                </a:solidFill>
                <a:latin typeface="Times New Roman"/>
              </a:rPr>
              <a:t>&lt;footer&gt;</a:t>
            </a:r>
            <a:endParaRPr b="0" lang="en-US" sz="1400" spc="-1" strike="noStrike">
              <a:latin typeface="Arial"/>
            </a:endParaRPr>
          </a:p>
        </p:txBody>
      </p:sp>
      <p:sp>
        <p:nvSpPr>
          <p:cNvPr id="87" name="CustomShape 3"/>
          <p:cNvSpPr/>
          <p:nvPr/>
        </p:nvSpPr>
        <p:spPr>
          <a:xfrm>
            <a:off x="7659720" y="5400360"/>
            <a:ext cx="2347920" cy="390600"/>
          </a:xfrm>
          <a:prstGeom prst="rect">
            <a:avLst/>
          </a:prstGeom>
          <a:noFill/>
          <a:ln>
            <a:noFill/>
          </a:ln>
        </p:spPr>
        <p:style>
          <a:lnRef idx="0"/>
          <a:fillRef idx="0"/>
          <a:effectRef idx="0"/>
          <a:fontRef idx="minor"/>
        </p:style>
        <p:txBody>
          <a:bodyPr lIns="0" rIns="0" tIns="0" bIns="0">
            <a:noAutofit/>
          </a:bodyPr>
          <a:p>
            <a:pPr algn="r">
              <a:lnSpc>
                <a:spcPct val="100000"/>
              </a:lnSpc>
            </a:pPr>
            <a:fld id="{0A68CC26-464B-4A39-8646-12B444754573}" type="slidenum">
              <a:rPr b="0" lang="en-US" sz="1400" spc="-1" strike="noStrike">
                <a:solidFill>
                  <a:srgbClr val="ffffff"/>
                </a:solidFill>
                <a:latin typeface="Times New Roman"/>
              </a:rPr>
              <a:t>1</a:t>
            </a:fld>
            <a:endParaRPr b="0" lang="en-US" sz="1400" spc="-1" strike="noStrike">
              <a:latin typeface="Arial"/>
            </a:endParaRPr>
          </a:p>
        </p:txBody>
      </p:sp>
      <p:sp>
        <p:nvSpPr>
          <p:cNvPr id="88" name="PlaceHolder 4"/>
          <p:cNvSpPr>
            <a:spLocks noGrp="1"/>
          </p:cNvSpPr>
          <p:nvPr>
            <p:ph type="title"/>
          </p:nvPr>
        </p:nvSpPr>
        <p:spPr>
          <a:xfrm>
            <a:off x="504000" y="565200"/>
            <a:ext cx="907128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89" name="PlaceHolder 5"/>
          <p:cNvSpPr>
            <a:spLocks noGrp="1"/>
          </p:cNvSpPr>
          <p:nvPr>
            <p:ph type="body"/>
          </p:nvPr>
        </p:nvSpPr>
        <p:spPr>
          <a:xfrm>
            <a:off x="504000" y="1656000"/>
            <a:ext cx="9071280" cy="295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4.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7920" y="1680120"/>
            <a:ext cx="9071280" cy="671040"/>
          </a:xfrm>
          <a:prstGeom prst="rect">
            <a:avLst/>
          </a:prstGeom>
          <a:solidFill>
            <a:srgbClr val="c7243a"/>
          </a:solidFill>
          <a:ln>
            <a:noFill/>
          </a:ln>
        </p:spPr>
        <p:style>
          <a:lnRef idx="0"/>
          <a:fillRef idx="0"/>
          <a:effectRef idx="0"/>
          <a:fontRef idx="minor"/>
        </p:style>
        <p:txBody>
          <a:bodyPr lIns="72000" rIns="0" tIns="0" bIns="0" anchor="ctr">
            <a:spAutoFit/>
          </a:bodyPr>
          <a:p>
            <a:pPr>
              <a:lnSpc>
                <a:spcPct val="100000"/>
              </a:lnSpc>
            </a:pPr>
            <a:r>
              <a:rPr b="0" lang="en-US" sz="4400" spc="-1" strike="noStrike">
                <a:solidFill>
                  <a:srgbClr val="ffffff"/>
                </a:solidFill>
                <a:latin typeface="Arial"/>
              </a:rPr>
              <a:t>Startups Fail/Success forecast</a:t>
            </a:r>
            <a:endParaRPr b="0" lang="en-US" sz="4400" spc="-1" strike="noStrike">
              <a:latin typeface="Arial"/>
            </a:endParaRPr>
          </a:p>
        </p:txBody>
      </p:sp>
      <p:sp>
        <p:nvSpPr>
          <p:cNvPr id="127" name="CustomShape 2"/>
          <p:cNvSpPr/>
          <p:nvPr/>
        </p:nvSpPr>
        <p:spPr>
          <a:xfrm>
            <a:off x="3816000" y="3600000"/>
            <a:ext cx="5255280" cy="487800"/>
          </a:xfrm>
          <a:prstGeom prst="rect">
            <a:avLst/>
          </a:prstGeom>
          <a:noFill/>
          <a:ln>
            <a:noFill/>
          </a:ln>
        </p:spPr>
        <p:style>
          <a:lnRef idx="0"/>
          <a:fillRef idx="0"/>
          <a:effectRef idx="0"/>
          <a:fontRef idx="minor"/>
        </p:style>
        <p:txBody>
          <a:bodyPr lIns="0" rIns="0" tIns="0" bIns="0">
            <a:spAutoFit/>
          </a:bodyPr>
          <a:p>
            <a:pPr algn="ctr">
              <a:lnSpc>
                <a:spcPct val="100000"/>
              </a:lnSpc>
            </a:pPr>
            <a:r>
              <a:rPr b="0" lang="en-US" sz="3200" spc="-1" strike="noStrike">
                <a:latin typeface="Arial"/>
              </a:rPr>
              <a:t>By Moataz Allam</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Data visualization 1 </a:t>
            </a:r>
            <a:endParaRPr b="0" lang="en-US" sz="4400" spc="-1" strike="noStrike">
              <a:latin typeface="Arial"/>
            </a:endParaRPr>
          </a:p>
        </p:txBody>
      </p:sp>
      <p:sp>
        <p:nvSpPr>
          <p:cNvPr id="151"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US" sz="2400" spc="-1" strike="noStrike">
                <a:latin typeface="Arial"/>
              </a:rPr>
              <a:t>Visualizing sum of the new 20 features yields that we can have a good set to train as we see clusters of fail/successful for many scattered plots for every 3 features</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Data visualization 2 </a:t>
            </a:r>
            <a:endParaRPr b="0" lang="en-US" sz="4400" spc="-1" strike="noStrike">
              <a:latin typeface="Arial"/>
            </a:endParaRPr>
          </a:p>
        </p:txBody>
      </p:sp>
      <p:sp>
        <p:nvSpPr>
          <p:cNvPr id="153"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endParaRPr b="0" lang="en-US" sz="1800" spc="-1" strike="noStrike">
              <a:latin typeface="Arial"/>
            </a:endParaRPr>
          </a:p>
          <a:p>
            <a:pPr marL="432000" indent="-323640">
              <a:lnSpc>
                <a:spcPct val="100000"/>
              </a:lnSpc>
              <a:spcAft>
                <a:spcPts val="1414"/>
              </a:spcAft>
              <a:buClr>
                <a:srgbClr val="000000"/>
              </a:buClr>
              <a:buSzPct val="45000"/>
              <a:buFont typeface="Wingdings" charset="2"/>
              <a:buChar char=""/>
            </a:pPr>
            <a:endParaRPr b="0" lang="en-US" sz="1800" spc="-1" strike="noStrike">
              <a:latin typeface="Arial"/>
            </a:endParaRPr>
          </a:p>
        </p:txBody>
      </p:sp>
      <p:pic>
        <p:nvPicPr>
          <p:cNvPr id="154" name="" descr=""/>
          <p:cNvPicPr/>
          <p:nvPr/>
        </p:nvPicPr>
        <p:blipFill>
          <a:blip r:embed="rId1"/>
          <a:stretch/>
        </p:blipFill>
        <p:spPr>
          <a:xfrm>
            <a:off x="1143360" y="1554480"/>
            <a:ext cx="7452000" cy="345924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Data visualization 2 </a:t>
            </a:r>
            <a:endParaRPr b="0" lang="en-US" sz="4400" spc="-1" strike="noStrike">
              <a:latin typeface="Arial"/>
            </a:endParaRPr>
          </a:p>
        </p:txBody>
      </p:sp>
      <p:sp>
        <p:nvSpPr>
          <p:cNvPr id="156"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endParaRPr b="0" lang="en-US" sz="1800" spc="-1" strike="noStrike">
              <a:latin typeface="Arial"/>
            </a:endParaRPr>
          </a:p>
          <a:p>
            <a:pPr marL="432000" indent="-323640">
              <a:lnSpc>
                <a:spcPct val="100000"/>
              </a:lnSpc>
              <a:spcAft>
                <a:spcPts val="1414"/>
              </a:spcAft>
              <a:buClr>
                <a:srgbClr val="000000"/>
              </a:buClr>
              <a:buSzPct val="45000"/>
              <a:buFont typeface="Wingdings" charset="2"/>
              <a:buChar char=""/>
            </a:pPr>
            <a:endParaRPr b="0" lang="en-US" sz="1800" spc="-1" strike="noStrike">
              <a:latin typeface="Arial"/>
            </a:endParaRPr>
          </a:p>
        </p:txBody>
      </p:sp>
      <p:pic>
        <p:nvPicPr>
          <p:cNvPr id="157" name="" descr=""/>
          <p:cNvPicPr/>
          <p:nvPr/>
        </p:nvPicPr>
        <p:blipFill>
          <a:blip r:embed="rId1"/>
          <a:stretch/>
        </p:blipFill>
        <p:spPr>
          <a:xfrm>
            <a:off x="1242360" y="1554480"/>
            <a:ext cx="7170120" cy="342108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Data visualization 3 </a:t>
            </a:r>
            <a:endParaRPr b="0" lang="en-US" sz="4400" spc="-1" strike="noStrike">
              <a:latin typeface="Arial"/>
            </a:endParaRPr>
          </a:p>
        </p:txBody>
      </p:sp>
      <p:sp>
        <p:nvSpPr>
          <p:cNvPr id="159"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endParaRPr b="0" lang="en-US" sz="1800" spc="-1" strike="noStrike">
              <a:latin typeface="Arial"/>
            </a:endParaRPr>
          </a:p>
          <a:p>
            <a:pPr marL="432000" indent="-323640">
              <a:lnSpc>
                <a:spcPct val="100000"/>
              </a:lnSpc>
              <a:spcAft>
                <a:spcPts val="1414"/>
              </a:spcAft>
              <a:buClr>
                <a:srgbClr val="000000"/>
              </a:buClr>
              <a:buSzPct val="45000"/>
              <a:buFont typeface="Wingdings" charset="2"/>
              <a:buChar char=""/>
            </a:pPr>
            <a:endParaRPr b="0" lang="en-US" sz="1800" spc="-1" strike="noStrike">
              <a:latin typeface="Arial"/>
            </a:endParaRPr>
          </a:p>
        </p:txBody>
      </p:sp>
      <p:pic>
        <p:nvPicPr>
          <p:cNvPr id="160" name="" descr=""/>
          <p:cNvPicPr/>
          <p:nvPr/>
        </p:nvPicPr>
        <p:blipFill>
          <a:blip r:embed="rId1"/>
          <a:stretch/>
        </p:blipFill>
        <p:spPr>
          <a:xfrm>
            <a:off x="1371600" y="1821600"/>
            <a:ext cx="7246440" cy="3207600"/>
          </a:xfrm>
          <a:prstGeom prst="rect">
            <a:avLst/>
          </a:prstGeom>
          <a:ln>
            <a:noFill/>
          </a:ln>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4000" y="368640"/>
            <a:ext cx="9071280" cy="133992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Training: LogistcRegression using Sklearn </a:t>
            </a:r>
            <a:endParaRPr b="0" lang="en-US" sz="4400" spc="-1" strike="noStrike">
              <a:latin typeface="Arial"/>
            </a:endParaRPr>
          </a:p>
        </p:txBody>
      </p:sp>
      <p:sp>
        <p:nvSpPr>
          <p:cNvPr id="162"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endParaRPr b="0" lang="en-US" sz="18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2400" spc="-1" strike="noStrike">
                <a:latin typeface="Arial"/>
              </a:rPr>
              <a:t>Using the fast training algorithm we yield training and test scores nearly : 0.91</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2400" spc="-1" strike="noStrike">
                <a:latin typeface="Arial"/>
              </a:rPr>
              <a:t>This is can be enhanced. We may try to tweak the parameters. Or to go for a deep learning model using Keras.</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Training: Keras model 1</a:t>
            </a:r>
            <a:endParaRPr b="0" lang="en-US" sz="4400" spc="-1" strike="noStrike">
              <a:latin typeface="Arial"/>
            </a:endParaRPr>
          </a:p>
        </p:txBody>
      </p:sp>
      <p:sp>
        <p:nvSpPr>
          <p:cNvPr id="164"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US" sz="2400" spc="-1" strike="noStrike">
                <a:latin typeface="Arial"/>
              </a:rPr>
              <a:t>We used three layers :</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2400" spc="-1" strike="noStrike">
                <a:latin typeface="Arial"/>
              </a:rPr>
              <a:t>Layer 1: 150 neuron with ‘Relu’ activation.</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2400" spc="-1" strike="noStrike">
                <a:latin typeface="Arial"/>
              </a:rPr>
              <a:t>Layer 2: 120 neuron with ‘Relu’ activation.</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2400" spc="-1" strike="noStrike">
                <a:latin typeface="Arial"/>
              </a:rPr>
              <a:t>Layer 3: 1 neuron with ‘Sigmoid’ activation.</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2400" spc="-1" strike="noStrike">
                <a:latin typeface="Arial"/>
              </a:rPr>
              <a:t>Epochs : 100 , </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2400" spc="-1" strike="noStrike">
                <a:latin typeface="Arial"/>
              </a:rPr>
              <a:t>Loss is MSE, optimizer is adam and the performance metrics are MAE and Accuracy</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Training: Keras model 2</a:t>
            </a:r>
            <a:endParaRPr b="0" lang="en-US" sz="4400" spc="-1" strike="noStrike">
              <a:latin typeface="Arial"/>
            </a:endParaRPr>
          </a:p>
        </p:txBody>
      </p:sp>
      <p:pic>
        <p:nvPicPr>
          <p:cNvPr id="166" name="" descr=""/>
          <p:cNvPicPr/>
          <p:nvPr/>
        </p:nvPicPr>
        <p:blipFill>
          <a:blip r:embed="rId1"/>
          <a:stretch/>
        </p:blipFill>
        <p:spPr>
          <a:xfrm>
            <a:off x="2004480" y="1699200"/>
            <a:ext cx="5531760" cy="219420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Training: Keras model 1</a:t>
            </a:r>
            <a:endParaRPr b="0" lang="en-US" sz="4400" spc="-1" strike="noStrike">
              <a:latin typeface="Arial"/>
            </a:endParaRPr>
          </a:p>
        </p:txBody>
      </p:sp>
      <p:sp>
        <p:nvSpPr>
          <p:cNvPr id="168"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US" sz="2400" spc="-1" strike="noStrike">
                <a:latin typeface="Arial"/>
              </a:rPr>
              <a:t>We’ve got better performance : accuracy score : 0.977 and MAE : 0.036</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Running predictions</a:t>
            </a:r>
            <a:endParaRPr b="0" lang="en-US" sz="4400" spc="-1" strike="noStrike">
              <a:latin typeface="Arial"/>
            </a:endParaRPr>
          </a:p>
        </p:txBody>
      </p:sp>
      <p:sp>
        <p:nvSpPr>
          <p:cNvPr id="170"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US" sz="2400" spc="-1" strike="noStrike">
                <a:latin typeface="Arial"/>
              </a:rPr>
              <a:t>We prepared a python script that will evaluate the parameters from a csv file and predict if it is successful or failed project</a:t>
            </a:r>
            <a:endParaRPr b="0" lang="en-US" sz="2400" spc="-1" strike="noStrike">
              <a:latin typeface="Arial"/>
            </a:endParaRPr>
          </a:p>
        </p:txBody>
      </p:sp>
      <p:pic>
        <p:nvPicPr>
          <p:cNvPr id="171" name="" descr=""/>
          <p:cNvPicPr/>
          <p:nvPr/>
        </p:nvPicPr>
        <p:blipFill>
          <a:blip r:embed="rId1"/>
          <a:stretch/>
        </p:blipFill>
        <p:spPr>
          <a:xfrm>
            <a:off x="182880" y="3078720"/>
            <a:ext cx="9501840" cy="578880"/>
          </a:xfrm>
          <a:prstGeom prst="rect">
            <a:avLst/>
          </a:prstGeom>
          <a:ln>
            <a:noFill/>
          </a:ln>
        </p:spPr>
      </p:pic>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Future </a:t>
            </a:r>
            <a:endParaRPr b="0" lang="en-US" sz="4400" spc="-1" strike="noStrike">
              <a:latin typeface="Arial"/>
            </a:endParaRPr>
          </a:p>
        </p:txBody>
      </p:sp>
      <p:sp>
        <p:nvSpPr>
          <p:cNvPr id="173" name="CustomShape 2"/>
          <p:cNvSpPr/>
          <p:nvPr/>
        </p:nvSpPr>
        <p:spPr>
          <a:xfrm>
            <a:off x="1152000" y="2160000"/>
            <a:ext cx="2735640" cy="2159640"/>
          </a:xfrm>
          <a:custGeom>
            <a:avLst/>
            <a:gdLst/>
            <a:ahLst/>
            <a:rect l="l" t="t" r="r" b="b"/>
            <a:pathLst>
              <a:path w="7601" h="6002">
                <a:moveTo>
                  <a:pt x="0" y="0"/>
                </a:moveTo>
                <a:lnTo>
                  <a:pt x="5700" y="0"/>
                </a:lnTo>
                <a:lnTo>
                  <a:pt x="7600" y="3000"/>
                </a:lnTo>
                <a:lnTo>
                  <a:pt x="5700" y="6001"/>
                </a:lnTo>
                <a:lnTo>
                  <a:pt x="0" y="6001"/>
                </a:lnTo>
                <a:lnTo>
                  <a:pt x="0" y="0"/>
                </a:lnTo>
              </a:path>
            </a:pathLst>
          </a:custGeom>
          <a:solidFill>
            <a:srgbClr val="c7243a"/>
          </a:solidFill>
          <a:ln>
            <a:no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ffffff"/>
                </a:solidFill>
                <a:latin typeface="Arial"/>
                <a:ea typeface="DejaVu Sans"/>
              </a:rPr>
              <a:t>Web interface</a:t>
            </a:r>
            <a:endParaRPr b="0" lang="en-US" sz="1800" spc="-1" strike="noStrike">
              <a:latin typeface="Arial"/>
            </a:endParaRPr>
          </a:p>
        </p:txBody>
      </p:sp>
      <p:sp>
        <p:nvSpPr>
          <p:cNvPr id="174" name="CustomShape 3"/>
          <p:cNvSpPr/>
          <p:nvPr/>
        </p:nvSpPr>
        <p:spPr>
          <a:xfrm>
            <a:off x="3672000" y="2160000"/>
            <a:ext cx="2807640" cy="2159640"/>
          </a:xfrm>
          <a:custGeom>
            <a:avLst/>
            <a:gdLst/>
            <a:ahLst/>
            <a:rect l="l" t="t" r="r" b="b"/>
            <a:pathLst>
              <a:path w="7802" h="6002">
                <a:moveTo>
                  <a:pt x="0" y="0"/>
                </a:moveTo>
                <a:lnTo>
                  <a:pt x="5850" y="0"/>
                </a:lnTo>
                <a:lnTo>
                  <a:pt x="7801" y="3000"/>
                </a:lnTo>
                <a:lnTo>
                  <a:pt x="5850" y="6001"/>
                </a:lnTo>
                <a:lnTo>
                  <a:pt x="0" y="6001"/>
                </a:lnTo>
                <a:lnTo>
                  <a:pt x="1950" y="3000"/>
                </a:lnTo>
                <a:lnTo>
                  <a:pt x="0" y="0"/>
                </a:lnTo>
              </a:path>
            </a:pathLst>
          </a:custGeom>
          <a:solidFill>
            <a:srgbClr val="edad0b"/>
          </a:solidFill>
          <a:ln>
            <a:no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ffffff"/>
                </a:solidFill>
                <a:latin typeface="Arial"/>
                <a:ea typeface="DejaVu Sans"/>
              </a:rPr>
              <a:t>Add more</a:t>
            </a:r>
            <a:endParaRPr b="0" lang="en-US" sz="1800" spc="-1" strike="noStrike">
              <a:latin typeface="Arial"/>
            </a:endParaRPr>
          </a:p>
          <a:p>
            <a:pPr algn="ctr">
              <a:lnSpc>
                <a:spcPct val="100000"/>
              </a:lnSpc>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features</a:t>
            </a:r>
            <a:endParaRPr b="0" lang="en-US" sz="1800" spc="-1" strike="noStrike">
              <a:latin typeface="Arial"/>
            </a:endParaRPr>
          </a:p>
          <a:p>
            <a:pPr algn="ctr">
              <a:lnSpc>
                <a:spcPct val="100000"/>
              </a:lnSpc>
            </a:pPr>
            <a:endParaRPr b="0" lang="en-US" sz="1800" spc="-1" strike="noStrike">
              <a:latin typeface="Arial"/>
            </a:endParaRPr>
          </a:p>
        </p:txBody>
      </p:sp>
      <p:sp>
        <p:nvSpPr>
          <p:cNvPr id="175" name="CustomShape 4"/>
          <p:cNvSpPr/>
          <p:nvPr/>
        </p:nvSpPr>
        <p:spPr>
          <a:xfrm>
            <a:off x="6229440" y="2160000"/>
            <a:ext cx="2807640" cy="2159640"/>
          </a:xfrm>
          <a:custGeom>
            <a:avLst/>
            <a:gdLst/>
            <a:ahLst/>
            <a:rect l="l" t="t" r="r" b="b"/>
            <a:pathLst>
              <a:path w="7802" h="6002">
                <a:moveTo>
                  <a:pt x="0" y="0"/>
                </a:moveTo>
                <a:lnTo>
                  <a:pt x="5850" y="0"/>
                </a:lnTo>
                <a:lnTo>
                  <a:pt x="7801" y="3000"/>
                </a:lnTo>
                <a:lnTo>
                  <a:pt x="5850" y="6001"/>
                </a:lnTo>
                <a:lnTo>
                  <a:pt x="0" y="6001"/>
                </a:lnTo>
                <a:lnTo>
                  <a:pt x="1950" y="3000"/>
                </a:lnTo>
                <a:lnTo>
                  <a:pt x="0" y="0"/>
                </a:lnTo>
              </a:path>
            </a:pathLst>
          </a:custGeom>
          <a:solidFill>
            <a:srgbClr val="009f8c"/>
          </a:solidFill>
          <a:ln>
            <a:no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ffffff"/>
                </a:solidFill>
                <a:latin typeface="Arial"/>
                <a:ea typeface="DejaVu Sans"/>
              </a:rPr>
              <a:t>Tweak the </a:t>
            </a:r>
            <a:endParaRPr b="0" lang="en-US" sz="1800" spc="-1" strike="noStrike">
              <a:latin typeface="Arial"/>
            </a:endParaRPr>
          </a:p>
          <a:p>
            <a:pPr algn="ctr">
              <a:lnSpc>
                <a:spcPct val="100000"/>
              </a:lnSpc>
            </a:pPr>
            <a:r>
              <a:rPr b="0" lang="en-US" sz="1800" spc="-1" strike="noStrike">
                <a:solidFill>
                  <a:srgbClr val="ffffff"/>
                </a:solidFill>
                <a:latin typeface="Arial"/>
                <a:ea typeface="DejaVu Sans"/>
              </a:rPr>
              <a:t>model more</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Startups features background</a:t>
            </a:r>
            <a:endParaRPr b="0" lang="en-US" sz="4400" spc="-1" strike="noStrike">
              <a:latin typeface="Arial"/>
            </a:endParaRPr>
          </a:p>
        </p:txBody>
      </p:sp>
      <p:sp>
        <p:nvSpPr>
          <p:cNvPr id="129"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US" sz="2600" spc="-1" strike="noStrike">
                <a:latin typeface="Arial"/>
              </a:rPr>
              <a:t>Who is going to initialize a startup is in doubt if he is going to succeed or fail, We assume that the stakeholders will give all support needed for the start up to succeed but still there are other parameters to take into account</a:t>
            </a:r>
            <a:endParaRPr b="0" lang="en-US" sz="26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2600" spc="-1" strike="noStrike">
                <a:latin typeface="Arial"/>
              </a:rPr>
              <a:t>The Goal value, the pledge value, the backers, the time frame (start and deadline difference) and also the business field are all parameters that can affect the result of the startup project.</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04000" y="565200"/>
            <a:ext cx="9071280" cy="946800"/>
          </a:xfrm>
          <a:prstGeom prst="rect">
            <a:avLst/>
          </a:prstGeom>
          <a:noFill/>
          <a:ln>
            <a:noFill/>
          </a:ln>
        </p:spPr>
        <p:txBody>
          <a:bodyPr lIns="0" rIns="0" tIns="0" bIns="0" anchor="ctr">
            <a:spAutoFit/>
          </a:bodyPr>
          <a:p>
            <a:pPr algn="ctr"/>
            <a:endParaRPr b="0" lang="en-US" sz="4400" spc="-1" strike="noStrike">
              <a:latin typeface="Arial"/>
            </a:endParaRPr>
          </a:p>
        </p:txBody>
      </p:sp>
      <p:sp>
        <p:nvSpPr>
          <p:cNvPr id="177" name="TextShape 2"/>
          <p:cNvSpPr txBox="1"/>
          <p:nvPr/>
        </p:nvSpPr>
        <p:spPr>
          <a:xfrm>
            <a:off x="504000" y="1656000"/>
            <a:ext cx="2920680" cy="1410840"/>
          </a:xfrm>
          <a:prstGeom prst="rect">
            <a:avLst/>
          </a:prstGeom>
          <a:noFill/>
          <a:ln>
            <a:noFill/>
          </a:ln>
        </p:spPr>
        <p:txBody>
          <a:bodyPr lIns="0" rIns="0" tIns="0" bIns="0">
            <a:normAutofit/>
          </a:bodyPr>
          <a:p>
            <a:endParaRPr b="0" lang="en-US" sz="3200" spc="-1" strike="noStrike">
              <a:latin typeface="Arial"/>
            </a:endParaRPr>
          </a:p>
        </p:txBody>
      </p:sp>
      <p:sp>
        <p:nvSpPr>
          <p:cNvPr id="178" name="TextShape 3"/>
          <p:cNvSpPr txBox="1"/>
          <p:nvPr/>
        </p:nvSpPr>
        <p:spPr>
          <a:xfrm>
            <a:off x="3571200" y="1656000"/>
            <a:ext cx="2920680" cy="1410840"/>
          </a:xfrm>
          <a:prstGeom prst="rect">
            <a:avLst/>
          </a:prstGeom>
          <a:noFill/>
          <a:ln>
            <a:noFill/>
          </a:ln>
        </p:spPr>
        <p:txBody>
          <a:bodyPr lIns="0" rIns="0" tIns="0" bIns="0">
            <a:normAutofit/>
          </a:bodyPr>
          <a:p>
            <a:endParaRPr b="0" lang="en-US" sz="3200" spc="-1" strike="noStrike">
              <a:latin typeface="Arial"/>
            </a:endParaRPr>
          </a:p>
        </p:txBody>
      </p:sp>
      <p:sp>
        <p:nvSpPr>
          <p:cNvPr id="179" name="TextShape 4"/>
          <p:cNvSpPr txBox="1"/>
          <p:nvPr/>
        </p:nvSpPr>
        <p:spPr>
          <a:xfrm>
            <a:off x="6638040" y="1656000"/>
            <a:ext cx="2920680" cy="1410840"/>
          </a:xfrm>
          <a:prstGeom prst="rect">
            <a:avLst/>
          </a:prstGeom>
          <a:noFill/>
          <a:ln>
            <a:noFill/>
          </a:ln>
        </p:spPr>
        <p:txBody>
          <a:bodyPr lIns="0" rIns="0" tIns="0" bIns="0">
            <a:normAutofit/>
          </a:bodyPr>
          <a:p>
            <a:endParaRPr b="0" lang="en-US" sz="3200" spc="-1" strike="noStrike">
              <a:latin typeface="Arial"/>
            </a:endParaRPr>
          </a:p>
        </p:txBody>
      </p:sp>
      <p:sp>
        <p:nvSpPr>
          <p:cNvPr id="180" name="TextShape 5"/>
          <p:cNvSpPr txBox="1"/>
          <p:nvPr/>
        </p:nvSpPr>
        <p:spPr>
          <a:xfrm>
            <a:off x="504000" y="3201120"/>
            <a:ext cx="2920680" cy="1410840"/>
          </a:xfrm>
          <a:prstGeom prst="rect">
            <a:avLst/>
          </a:prstGeom>
          <a:noFill/>
          <a:ln>
            <a:noFill/>
          </a:ln>
        </p:spPr>
        <p:txBody>
          <a:bodyPr lIns="0" rIns="0" tIns="0" bIns="0">
            <a:normAutofit/>
          </a:bodyPr>
          <a:p>
            <a:endParaRPr b="0" lang="en-US" sz="3200" spc="-1" strike="noStrike">
              <a:latin typeface="Arial"/>
            </a:endParaRPr>
          </a:p>
        </p:txBody>
      </p:sp>
      <p:sp>
        <p:nvSpPr>
          <p:cNvPr id="181" name="TextShape 6"/>
          <p:cNvSpPr txBox="1"/>
          <p:nvPr/>
        </p:nvSpPr>
        <p:spPr>
          <a:xfrm>
            <a:off x="3571200" y="3201120"/>
            <a:ext cx="2920680" cy="1410840"/>
          </a:xfrm>
          <a:prstGeom prst="rect">
            <a:avLst/>
          </a:prstGeom>
          <a:noFill/>
          <a:ln>
            <a:noFill/>
          </a:ln>
        </p:spPr>
        <p:txBody>
          <a:bodyPr lIns="0" rIns="0" tIns="0" bIns="0">
            <a:normAutofit/>
          </a:bodyPr>
          <a:p>
            <a:endParaRPr b="0" lang="en-US" sz="3200" spc="-1" strike="noStrike">
              <a:latin typeface="Arial"/>
            </a:endParaRPr>
          </a:p>
        </p:txBody>
      </p:sp>
      <p:sp>
        <p:nvSpPr>
          <p:cNvPr id="182" name="TextShape 7"/>
          <p:cNvSpPr txBox="1"/>
          <p:nvPr/>
        </p:nvSpPr>
        <p:spPr>
          <a:xfrm>
            <a:off x="6638040" y="3201120"/>
            <a:ext cx="2920680" cy="1410840"/>
          </a:xfrm>
          <a:prstGeom prst="rect">
            <a:avLst/>
          </a:prstGeom>
          <a:noFill/>
          <a:ln>
            <a:noFill/>
          </a:ln>
        </p:spPr>
        <p:txBody>
          <a:bodyPr lIns="0" rIns="0" tIns="0" bIns="0">
            <a:normAutofit/>
          </a:bodyPr>
          <a:p>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Dataset</a:t>
            </a:r>
            <a:endParaRPr b="0" lang="en-US" sz="4400" spc="-1" strike="noStrike">
              <a:latin typeface="Arial"/>
            </a:endParaRPr>
          </a:p>
        </p:txBody>
      </p:sp>
      <p:sp>
        <p:nvSpPr>
          <p:cNvPr id="131"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US" sz="2600" spc="-1" strike="noStrike">
                <a:latin typeface="Arial"/>
              </a:rPr>
              <a:t>From Kaggle we acquired a startup data set collected for three years 2015 to 2018 as follows:</a:t>
            </a:r>
            <a:endParaRPr b="0" lang="en-US" sz="2600" spc="-1" strike="noStrike">
              <a:latin typeface="Arial"/>
            </a:endParaRPr>
          </a:p>
          <a:p>
            <a:pPr marL="432000" indent="-323640">
              <a:lnSpc>
                <a:spcPct val="100000"/>
              </a:lnSpc>
              <a:spcAft>
                <a:spcPts val="1414"/>
              </a:spcAft>
              <a:buClr>
                <a:srgbClr val="000000"/>
              </a:buClr>
              <a:buSzPct val="45000"/>
              <a:buFont typeface="Wingdings" charset="2"/>
              <a:buChar char=""/>
            </a:pPr>
            <a:endParaRPr b="0" lang="en-US" sz="2600" spc="-1" strike="noStrike">
              <a:latin typeface="Arial"/>
            </a:endParaRPr>
          </a:p>
        </p:txBody>
      </p:sp>
      <p:pic>
        <p:nvPicPr>
          <p:cNvPr id="132" name="" descr=""/>
          <p:cNvPicPr/>
          <p:nvPr/>
        </p:nvPicPr>
        <p:blipFill>
          <a:blip r:embed="rId1"/>
          <a:stretch/>
        </p:blipFill>
        <p:spPr>
          <a:xfrm>
            <a:off x="876240" y="2407680"/>
            <a:ext cx="8450640" cy="295632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Data cleansing</a:t>
            </a:r>
            <a:endParaRPr b="0" lang="en-US" sz="4400" spc="-1" strike="noStrike">
              <a:latin typeface="Arial"/>
            </a:endParaRPr>
          </a:p>
        </p:txBody>
      </p:sp>
      <p:sp>
        <p:nvSpPr>
          <p:cNvPr id="134"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US" sz="2400" spc="-1" strike="noStrike">
                <a:latin typeface="Arial"/>
              </a:rPr>
              <a:t>We removed null rows in any value, and removed some un needed columns then we calculated the time frame (difference between deadline and launched dates). </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2400" spc="-1" strike="noStrike">
                <a:latin typeface="Arial"/>
              </a:rPr>
              <a:t>We also removed all projects that cancelled or in progress . So we kept only the failed and the successful proejcts.</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Dataset after cleaning</a:t>
            </a:r>
            <a:endParaRPr b="0" lang="en-US" sz="4400" spc="-1" strike="noStrike">
              <a:latin typeface="Arial"/>
            </a:endParaRPr>
          </a:p>
        </p:txBody>
      </p:sp>
      <p:sp>
        <p:nvSpPr>
          <p:cNvPr id="136"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US" sz="2400" spc="-1" strike="noStrike">
                <a:latin typeface="Arial"/>
              </a:rPr>
              <a:t>Total Startups is 331,462 startup with 11 parameter each.</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2400" spc="-1" strike="noStrike">
                <a:latin typeface="Arial"/>
              </a:rPr>
              <a:t> </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endParaRPr b="0" lang="en-US" sz="2400" spc="-1" strike="noStrike">
              <a:latin typeface="Arial"/>
            </a:endParaRPr>
          </a:p>
        </p:txBody>
      </p:sp>
      <p:pic>
        <p:nvPicPr>
          <p:cNvPr id="137" name="" descr=""/>
          <p:cNvPicPr/>
          <p:nvPr/>
        </p:nvPicPr>
        <p:blipFill>
          <a:blip r:embed="rId1"/>
          <a:stretch/>
        </p:blipFill>
        <p:spPr>
          <a:xfrm>
            <a:off x="1005840" y="2377440"/>
            <a:ext cx="7009920" cy="147780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Data analysis &amp; Feature extraction 1</a:t>
            </a:r>
            <a:endParaRPr b="0" lang="en-US" sz="4400" spc="-1" strike="noStrike">
              <a:latin typeface="Arial"/>
            </a:endParaRPr>
          </a:p>
        </p:txBody>
      </p:sp>
      <p:sp>
        <p:nvSpPr>
          <p:cNvPr id="139"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US" sz="2400" spc="-1" strike="noStrike">
                <a:latin typeface="Arial"/>
              </a:rPr>
              <a:t>We inspected the histograms of the features and found that they are mostly narrow near Guassian as of below : </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endParaRPr b="0" lang="en-US" sz="2400" spc="-1" strike="noStrike">
              <a:latin typeface="Arial"/>
            </a:endParaRPr>
          </a:p>
        </p:txBody>
      </p:sp>
      <p:pic>
        <p:nvPicPr>
          <p:cNvPr id="140" name="" descr=""/>
          <p:cNvPicPr/>
          <p:nvPr/>
        </p:nvPicPr>
        <p:blipFill>
          <a:blip r:embed="rId1"/>
          <a:stretch/>
        </p:blipFill>
        <p:spPr>
          <a:xfrm>
            <a:off x="2194560" y="2554920"/>
            <a:ext cx="4091760" cy="262872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Data analysis &amp; Feature extraction 2</a:t>
            </a:r>
            <a:endParaRPr b="0" lang="en-US" sz="4400" spc="-1" strike="noStrike">
              <a:latin typeface="Arial"/>
            </a:endParaRPr>
          </a:p>
        </p:txBody>
      </p:sp>
      <p:sp>
        <p:nvSpPr>
          <p:cNvPr id="142"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US" sz="2400" spc="-1" strike="noStrike">
                <a:latin typeface="Arial"/>
              </a:rPr>
              <a:t>Using Standardization and label Binarizer for the business category we got a float quatity for all the features are now 22.</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endParaRPr b="0" lang="en-US" sz="2400" spc="-1" strike="noStrike">
              <a:latin typeface="Arial"/>
            </a:endParaRPr>
          </a:p>
        </p:txBody>
      </p:sp>
      <p:pic>
        <p:nvPicPr>
          <p:cNvPr id="143" name="" descr=""/>
          <p:cNvPicPr/>
          <p:nvPr/>
        </p:nvPicPr>
        <p:blipFill>
          <a:blip r:embed="rId1"/>
          <a:stretch/>
        </p:blipFill>
        <p:spPr>
          <a:xfrm>
            <a:off x="248760" y="2377440"/>
            <a:ext cx="9326520" cy="1592280"/>
          </a:xfrm>
          <a:prstGeom prst="rect">
            <a:avLst/>
          </a:prstGeom>
          <a:ln>
            <a:noFill/>
          </a:ln>
        </p:spPr>
      </p:pic>
      <p:pic>
        <p:nvPicPr>
          <p:cNvPr id="144" name="" descr=""/>
          <p:cNvPicPr/>
          <p:nvPr/>
        </p:nvPicPr>
        <p:blipFill>
          <a:blip r:embed="rId2"/>
          <a:stretch/>
        </p:blipFill>
        <p:spPr>
          <a:xfrm>
            <a:off x="2468880" y="3566160"/>
            <a:ext cx="4891680" cy="176004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Data analysis &amp; Feature extraction 3</a:t>
            </a:r>
            <a:endParaRPr b="0" lang="en-US" sz="4400" spc="-1" strike="noStrike">
              <a:latin typeface="Arial"/>
            </a:endParaRPr>
          </a:p>
        </p:txBody>
      </p:sp>
      <p:sp>
        <p:nvSpPr>
          <p:cNvPr id="146"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US" sz="2400" spc="-1" strike="noStrike">
                <a:latin typeface="Arial"/>
              </a:rPr>
              <a:t>Calculating the correlation matrix yields that we can reduce the  feature set to 20. due to high correlations between some features</a:t>
            </a:r>
            <a:r>
              <a:rPr b="0" lang="en-US" sz="2400" spc="-1" strike="noStrike">
                <a:latin typeface="Arial"/>
              </a:rPr>
              <a:t>	</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endParaRPr b="0" lang="en-US" sz="2400" spc="-1" strike="noStrike">
              <a:latin typeface="Arial"/>
            </a:endParaRPr>
          </a:p>
        </p:txBody>
      </p:sp>
      <p:pic>
        <p:nvPicPr>
          <p:cNvPr id="147" name="" descr=""/>
          <p:cNvPicPr/>
          <p:nvPr/>
        </p:nvPicPr>
        <p:blipFill>
          <a:blip r:embed="rId1"/>
          <a:stretch/>
        </p:blipFill>
        <p:spPr>
          <a:xfrm>
            <a:off x="365760" y="2423520"/>
            <a:ext cx="8869320" cy="278856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504000" y="703080"/>
            <a:ext cx="9071280" cy="67104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4400" spc="-1" strike="noStrike">
                <a:solidFill>
                  <a:srgbClr val="c7243a"/>
                </a:solidFill>
                <a:latin typeface="Arial"/>
              </a:rPr>
              <a:t>Data Splitting</a:t>
            </a:r>
            <a:endParaRPr b="0" lang="en-US" sz="4400" spc="-1" strike="noStrike">
              <a:latin typeface="Arial"/>
            </a:endParaRPr>
          </a:p>
        </p:txBody>
      </p:sp>
      <p:sp>
        <p:nvSpPr>
          <p:cNvPr id="149" name="CustomShape 2"/>
          <p:cNvSpPr/>
          <p:nvPr/>
        </p:nvSpPr>
        <p:spPr>
          <a:xfrm>
            <a:off x="504000" y="1656000"/>
            <a:ext cx="9071280" cy="35276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4"/>
              </a:spcAft>
              <a:buClr>
                <a:srgbClr val="000000"/>
              </a:buClr>
              <a:buSzPct val="45000"/>
              <a:buFont typeface="Wingdings" charset="2"/>
              <a:buChar char=""/>
            </a:pPr>
            <a:r>
              <a:rPr b="0" lang="en-US" sz="2400" spc="-1" strike="noStrike">
                <a:latin typeface="Arial"/>
              </a:rPr>
              <a:t>We extracted a numver of 33% of the data to be for test and validation while the left 67% is for training</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2400" spc="-1" strike="noStrike">
                <a:latin typeface="Arial"/>
              </a:rPr>
              <a:t>So Training set for Startups = 204581</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2400" spc="-1" strike="noStrike">
                <a:latin typeface="Arial"/>
              </a:rPr>
              <a:t>Test set for Startups = 50383</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r>
              <a:rPr b="0" lang="en-US" sz="2400" spc="-1" strike="noStrike">
                <a:latin typeface="Arial"/>
              </a:rPr>
              <a:t>Validation set for Startups = 50383</a:t>
            </a:r>
            <a:endParaRPr b="0" lang="en-US" sz="2400" spc="-1" strike="noStrike">
              <a:latin typeface="Arial"/>
            </a:endParaRPr>
          </a:p>
          <a:p>
            <a:pPr marL="432000" indent="-323640">
              <a:lnSpc>
                <a:spcPct val="100000"/>
              </a:lnSpc>
              <a:spcAft>
                <a:spcPts val="1414"/>
              </a:spcAft>
              <a:buClr>
                <a:srgbClr val="000000"/>
              </a:buClr>
              <a:buSzPct val="45000"/>
              <a:buFont typeface="Wingdings" charset="2"/>
              <a:buChar char=""/>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7266</TotalTime>
  <Application>LibreOffice/6.1.4.2$Windows_x86 LibreOffice_project/9d0f32d1f0b509096fd65e0d4bec26ddd1938fd3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2020-04-04T18:20:08Z</dcterms:created>
  <dc:creator/>
  <dc:description/>
  <dc:language>en-US</dc:language>
  <cp:lastModifiedBy/>
  <dcterms:modified xsi:type="dcterms:W3CDTF">2020-04-30T03:27:49Z</dcterms:modified>
  <cp:revision>7</cp:revision>
  <dc:subject/>
  <dc:title>Classy Red</dc:title>
</cp:coreProperties>
</file>