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82" r:id="rId6"/>
    <p:sldId id="284" r:id="rId7"/>
    <p:sldId id="285" r:id="rId8"/>
    <p:sldId id="260" r:id="rId9"/>
    <p:sldId id="283" r:id="rId10"/>
    <p:sldId id="286" r:id="rId11"/>
    <p:sldId id="272"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08"/>
    <p:restoredTop sz="94681"/>
  </p:normalViewPr>
  <p:slideViewPr>
    <p:cSldViewPr snapToGrid="0" snapToObjects="1" showGuides="1">
      <p:cViewPr varScale="1">
        <p:scale>
          <a:sx n="78" d="100"/>
          <a:sy n="78" d="100"/>
        </p:scale>
        <p:origin x="96" y="211"/>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7/2/2022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7/2/2022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7/2/2022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7/2/2022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7/2/2022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7/2/2022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7/2/2022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7/2/2022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7/2/2022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7/2/2022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7/2/2022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7/2/2022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-Jun-2022</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p>
        </p:txBody>
      </p:sp>
      <p:pic>
        <p:nvPicPr>
          <p:cNvPr id="4" name="Picture 3" descr="Timeline&#10;&#10;Description automatically generated with medium confidence">
            <a:extLst>
              <a:ext uri="{FF2B5EF4-FFF2-40B4-BE49-F238E27FC236}">
                <a16:creationId xmlns:a16="http://schemas.microsoft.com/office/drawing/2014/main" id="{4C309386-A0F1-4432-8105-3E0DAC1063B3}"/>
              </a:ext>
            </a:extLst>
          </p:cNvPr>
          <p:cNvPicPr>
            <a:picLocks noChangeAspect="1"/>
          </p:cNvPicPr>
          <p:nvPr/>
        </p:nvPicPr>
        <p:blipFill>
          <a:blip r:embed="rId2"/>
          <a:stretch>
            <a:fillRect/>
          </a:stretch>
        </p:blipFill>
        <p:spPr>
          <a:xfrm>
            <a:off x="1414462" y="1708975"/>
            <a:ext cx="9363075" cy="5000625"/>
          </a:xfrm>
          <a:prstGeom prst="rect">
            <a:avLst/>
          </a:prstGeom>
        </p:spPr>
      </p:pic>
    </p:spTree>
    <p:extLst>
      <p:ext uri="{BB962C8B-B14F-4D97-AF65-F5344CB8AC3E}">
        <p14:creationId xmlns:p14="http://schemas.microsoft.com/office/powerpoint/2010/main" val="2064502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3293209"/>
          </a:xfrm>
          <a:prstGeom prst="rect">
            <a:avLst/>
          </a:prstGeom>
          <a:noFill/>
        </p:spPr>
        <p:txBody>
          <a:bodyPr wrap="square" rtlCol="0">
            <a:spAutoFit/>
          </a:bodyPr>
          <a:lstStyle/>
          <a:p>
            <a:r>
              <a:rPr lang="en-US" dirty="0"/>
              <a:t>We have evaluated both the cab companies on following points and found Yellow cab better than Pink cab:</a:t>
            </a:r>
          </a:p>
          <a:p>
            <a:endParaRPr lang="en-US" sz="1600" b="1" dirty="0"/>
          </a:p>
          <a:p>
            <a:pPr algn="l">
              <a:buFont typeface="Arial" panose="020B0604020202020204" pitchFamily="34" charset="0"/>
              <a:buChar char="•"/>
            </a:pPr>
            <a:r>
              <a:rPr lang="en-US" sz="1600" b="1" dirty="0"/>
              <a:t>Customer</a:t>
            </a:r>
            <a:r>
              <a:rPr lang="en-US" sz="1600" dirty="0"/>
              <a:t> : Yellow cab has higher customer than Pink cab. We have also observed that Yellow cab is doing good in covering other cab 	users as compared to Pink cab.</a:t>
            </a:r>
          </a:p>
          <a:p>
            <a:pPr algn="l">
              <a:buFont typeface="Arial" panose="020B0604020202020204" pitchFamily="34" charset="0"/>
              <a:buChar char="•"/>
            </a:pPr>
            <a:r>
              <a:rPr lang="en-US" sz="1600" b="1" dirty="0"/>
              <a:t>Age &amp; Gender: </a:t>
            </a:r>
            <a:r>
              <a:rPr lang="en-US" sz="1600" dirty="0"/>
              <a:t>Yellow cab has customer in all ages and both genders and it’s been observed that it’s even popular in 60+ age group.</a:t>
            </a:r>
          </a:p>
          <a:p>
            <a:pPr algn="l">
              <a:buFont typeface="Arial" panose="020B0604020202020204" pitchFamily="34" charset="0"/>
              <a:buChar char="•"/>
            </a:pPr>
            <a:r>
              <a:rPr lang="en-US" sz="1600" b="1" dirty="0"/>
              <a:t>spread : </a:t>
            </a:r>
            <a:r>
              <a:rPr lang="en-US" sz="1600" dirty="0"/>
              <a:t>yellow cab has more spread over the cities compare with pink cab, that can be seen in the Transaction </a:t>
            </a:r>
            <a:r>
              <a:rPr lang="en-US" sz="1600" dirty="0" err="1"/>
              <a:t>graphs.The</a:t>
            </a:r>
            <a:r>
              <a:rPr lang="en-US" sz="1600" dirty="0"/>
              <a:t> yellow taxi 	company has a wider spread than the pink taxi during the years, according to the chart</a:t>
            </a:r>
          </a:p>
          <a:p>
            <a:pPr algn="l">
              <a:buFont typeface="Arial" panose="020B0604020202020204" pitchFamily="34" charset="0"/>
              <a:buChar char="•"/>
            </a:pPr>
            <a:r>
              <a:rPr lang="en-US" sz="1600" b="1" dirty="0"/>
              <a:t>Profit : </a:t>
            </a:r>
            <a:r>
              <a:rPr lang="en-US" sz="1600" dirty="0"/>
              <a:t>Yellow cab’s profit per KM is almost three times the average profit per KM of the Pink cab as can seen in the graphs. However, 	According to "Pink &amp; Yellow Cab Firm Profit during period of study" showing that Both companies reached peak profits in 	2017, But the yellow taxi company is higher during the entire period.</a:t>
            </a:r>
          </a:p>
          <a:p>
            <a:endParaRPr lang="en-US" sz="1600" dirty="0"/>
          </a:p>
          <a:p>
            <a:r>
              <a:rPr lang="en-US" sz="1600" b="1" dirty="0"/>
              <a:t>On the basis of above point , we will recommend Yellow cab for investment.</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98323"/>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Moath Musallam</a:t>
            </a:r>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Understanding </a:t>
            </a:r>
          </a:p>
          <a:p>
            <a:r>
              <a:rPr lang="en-US" sz="1800" dirty="0"/>
              <a:t>Forecasting profit and number of rides for each cab type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7841506" cy="5078313"/>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24 Features( including 9 derived features)</a:t>
            </a:r>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points :355,032</a:t>
            </a:r>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in Price_Charged feature but due to </a:t>
            </a:r>
          </a:p>
          <a:p>
            <a:r>
              <a:rPr lang="en-US" dirty="0"/>
              <a:t>      unavailability of trip duration details ,we are not treating this as outlier.</a:t>
            </a:r>
          </a:p>
          <a:p>
            <a:endParaRPr lang="en-US" dirty="0"/>
          </a:p>
          <a:p>
            <a:pPr marL="285750" indent="-285750">
              <a:buFont typeface="Arial" panose="020B0604020202020204" pitchFamily="34" charset="0"/>
              <a:buChar char="•"/>
            </a:pPr>
            <a:r>
              <a:rPr lang="en-US" dirty="0"/>
              <a:t>Profit of rides are calculated keeping other factors constant and only </a:t>
            </a:r>
          </a:p>
          <a:p>
            <a:r>
              <a:rPr lang="en-US" dirty="0"/>
              <a:t>      Price_Charged and Cost_of_Trip features used to calculate profit.</a:t>
            </a:r>
          </a:p>
          <a:p>
            <a:endParaRPr lang="en-US" dirty="0"/>
          </a:p>
          <a:p>
            <a:pPr marL="285750" indent="-285750">
              <a:buFont typeface="Arial" panose="020B0604020202020204" pitchFamily="34" charset="0"/>
              <a:buChar char="•"/>
            </a:pPr>
            <a:r>
              <a:rPr lang="en-US" dirty="0"/>
              <a:t>Users feature of city dataset is treated as number of cab users in the city.</a:t>
            </a:r>
          </a:p>
          <a:p>
            <a:r>
              <a:rPr lang="en-US" dirty="0"/>
              <a:t>      we have assumed that this can be other cab users as well(including Yellow and</a:t>
            </a:r>
          </a:p>
          <a:p>
            <a:r>
              <a:rPr lang="en-US" dirty="0"/>
              <a:t>      Pink cab) </a:t>
            </a:r>
          </a:p>
          <a:p>
            <a:endParaRPr lang="en-US" dirty="0"/>
          </a:p>
        </p:txBody>
      </p:sp>
      <p:grpSp>
        <p:nvGrpSpPr>
          <p:cNvPr id="51" name="Group 50">
            <a:extLst>
              <a:ext uri="{FF2B5EF4-FFF2-40B4-BE49-F238E27FC236}">
                <a16:creationId xmlns:a16="http://schemas.microsoft.com/office/drawing/2014/main" id="{C3DD4A4E-B1CE-1A4E-8298-CB1425F09C06}"/>
              </a:ext>
            </a:extLst>
          </p:cNvPr>
          <p:cNvGrpSpPr/>
          <p:nvPr/>
        </p:nvGrpSpPr>
        <p:grpSpPr>
          <a:xfrm>
            <a:off x="5959628" y="1537723"/>
            <a:ext cx="5990072" cy="2545492"/>
            <a:chOff x="5536376" y="1858363"/>
            <a:chExt cx="6407827" cy="3381431"/>
          </a:xfrm>
        </p:grpSpPr>
        <p:grpSp>
          <p:nvGrpSpPr>
            <p:cNvPr id="32" name="Group 31">
              <a:extLst>
                <a:ext uri="{FF2B5EF4-FFF2-40B4-BE49-F238E27FC236}">
                  <a16:creationId xmlns:a16="http://schemas.microsoft.com/office/drawing/2014/main" id="{F1A85269-51DF-5F48-8AD1-E5FDB72A8EA3}"/>
                </a:ext>
              </a:extLst>
            </p:cNvPr>
            <p:cNvGrpSpPr/>
            <p:nvPr/>
          </p:nvGrpSpPr>
          <p:grpSpPr>
            <a:xfrm>
              <a:off x="5536376" y="1858363"/>
              <a:ext cx="5168575" cy="3381431"/>
              <a:chOff x="1702411" y="3452991"/>
              <a:chExt cx="5168575" cy="3823312"/>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4"/>
                <a:ext cx="1044132" cy="553999"/>
              </a:xfrm>
              <a:prstGeom prst="rect">
                <a:avLst/>
              </a:prstGeom>
              <a:noFill/>
            </p:spPr>
            <p:txBody>
              <a:bodyPr wrap="none" rtlCol="0">
                <a:spAutoFit/>
              </a:bodyPr>
              <a:lstStyle/>
              <a:p>
                <a:r>
                  <a:rPr lang="en-US" sz="1200" dirty="0"/>
                  <a:t>Final cab data</a:t>
                </a:r>
              </a:p>
              <a:p>
                <a:endParaRPr lang="en-US" dirty="0"/>
              </a:p>
            </p:txBody>
          </p:sp>
        </p:grpSp>
        <p:sp>
          <p:nvSpPr>
            <p:cNvPr id="39" name="Freeform 86">
              <a:extLst>
                <a:ext uri="{FF2B5EF4-FFF2-40B4-BE49-F238E27FC236}">
                  <a16:creationId xmlns:a16="http://schemas.microsoft.com/office/drawing/2014/main" id="{1B25A797-CEF4-004B-A34A-0B12A2C9F170}"/>
                </a:ext>
              </a:extLst>
            </p:cNvPr>
            <p:cNvSpPr>
              <a:spLocks noEditPoints="1"/>
            </p:cNvSpPr>
            <p:nvPr/>
          </p:nvSpPr>
          <p:spPr bwMode="auto">
            <a:xfrm>
              <a:off x="11022371" y="1858363"/>
              <a:ext cx="662857" cy="819372"/>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TextBox 39">
              <a:extLst>
                <a:ext uri="{FF2B5EF4-FFF2-40B4-BE49-F238E27FC236}">
                  <a16:creationId xmlns:a16="http://schemas.microsoft.com/office/drawing/2014/main" id="{D91ACCB9-E39C-BD40-B428-6A71DF137BDF}"/>
                </a:ext>
              </a:extLst>
            </p:cNvPr>
            <p:cNvSpPr txBox="1"/>
            <p:nvPr/>
          </p:nvSpPr>
          <p:spPr>
            <a:xfrm>
              <a:off x="10915652" y="2887014"/>
              <a:ext cx="1028551" cy="276999"/>
            </a:xfrm>
            <a:prstGeom prst="rect">
              <a:avLst/>
            </a:prstGeom>
            <a:noFill/>
          </p:spPr>
          <p:txBody>
            <a:bodyPr wrap="none" rtlCol="0">
              <a:spAutoFit/>
            </a:bodyPr>
            <a:lstStyle/>
            <a:p>
              <a:r>
                <a:rPr lang="en-US" sz="1200" dirty="0"/>
                <a:t>USholiday.csv</a:t>
              </a:r>
            </a:p>
          </p:txBody>
        </p:sp>
        <p:cxnSp>
          <p:nvCxnSpPr>
            <p:cNvPr id="47" name="Straight Arrow Connector 46">
              <a:extLst>
                <a:ext uri="{FF2B5EF4-FFF2-40B4-BE49-F238E27FC236}">
                  <a16:creationId xmlns:a16="http://schemas.microsoft.com/office/drawing/2014/main" id="{EB5BEC63-E17B-CB43-89A7-6F8377D71E6A}"/>
                </a:ext>
              </a:extLst>
            </p:cNvPr>
            <p:cNvCxnSpPr>
              <a:cxnSpLocks/>
              <a:stCxn id="39" idx="21"/>
            </p:cNvCxnSpPr>
            <p:nvPr/>
          </p:nvCxnSpPr>
          <p:spPr>
            <a:xfrm flipH="1">
              <a:off x="9253669" y="2641586"/>
              <a:ext cx="1768702" cy="132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a:solidFill>
                  <a:schemeClr val="accent2"/>
                </a:solidFill>
              </a:rPr>
              <a:t>Profit Analysis</a:t>
            </a:r>
            <a:endParaRPr lang="en-US" sz="3500" b="1" dirty="0">
              <a:solidFill>
                <a:schemeClr val="accent2"/>
              </a:solidFill>
            </a:endParaRP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ar-SA" sz="4400" b="1" dirty="0">
                <a:solidFill>
                  <a:schemeClr val="accent2"/>
                </a:solidFill>
                <a:latin typeface="+mj-lt"/>
              </a:rPr>
              <a:t>  </a:t>
            </a:r>
            <a:r>
              <a:rPr lang="en-US" sz="4400" b="1" dirty="0">
                <a:solidFill>
                  <a:schemeClr val="accent2"/>
                </a:solidFill>
                <a:latin typeface="+mj-lt"/>
              </a:rPr>
              <a:t>Company spread analysis</a:t>
            </a:r>
            <a:endParaRPr lang="en-US" sz="4400" b="1" dirty="0">
              <a:solidFill>
                <a:schemeClr val="bg2">
                  <a:lumMod val="25000"/>
                </a:schemeClr>
              </a:solidFill>
              <a:latin typeface="+mj-lt"/>
            </a:endParaRPr>
          </a:p>
        </p:txBody>
      </p:sp>
      <p:pic>
        <p:nvPicPr>
          <p:cNvPr id="7" name="Picture 6">
            <a:extLst>
              <a:ext uri="{FF2B5EF4-FFF2-40B4-BE49-F238E27FC236}">
                <a16:creationId xmlns:a16="http://schemas.microsoft.com/office/drawing/2014/main" id="{0D5CE580-EC12-4EDC-8709-7C786251C6E4}"/>
              </a:ext>
            </a:extLst>
          </p:cNvPr>
          <p:cNvPicPr>
            <a:picLocks noChangeAspect="1"/>
          </p:cNvPicPr>
          <p:nvPr/>
        </p:nvPicPr>
        <p:blipFill>
          <a:blip r:embed="rId2"/>
          <a:stretch>
            <a:fillRect/>
          </a:stretch>
        </p:blipFill>
        <p:spPr>
          <a:xfrm>
            <a:off x="347063" y="2187019"/>
            <a:ext cx="8862828" cy="3840813"/>
          </a:xfrm>
          <a:prstGeom prst="rect">
            <a:avLst/>
          </a:prstGeom>
        </p:spPr>
      </p:pic>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ar-SA" sz="4400" b="1" dirty="0">
                <a:solidFill>
                  <a:schemeClr val="accent2"/>
                </a:solidFill>
                <a:latin typeface="+mj-lt"/>
              </a:rPr>
              <a:t>  </a:t>
            </a:r>
            <a:r>
              <a:rPr lang="en-US" sz="4400" b="1" dirty="0">
                <a:solidFill>
                  <a:schemeClr val="accent2"/>
                </a:solidFill>
                <a:latin typeface="+mj-lt"/>
              </a:rPr>
              <a:t>Company spread analysis</a:t>
            </a:r>
            <a:endParaRPr lang="en-US" sz="4400" b="1" dirty="0">
              <a:solidFill>
                <a:schemeClr val="bg2">
                  <a:lumMod val="25000"/>
                </a:schemeClr>
              </a:solidFill>
              <a:latin typeface="+mj-lt"/>
            </a:endParaRPr>
          </a:p>
        </p:txBody>
      </p:sp>
      <p:pic>
        <p:nvPicPr>
          <p:cNvPr id="18" name="Picture 17">
            <a:extLst>
              <a:ext uri="{FF2B5EF4-FFF2-40B4-BE49-F238E27FC236}">
                <a16:creationId xmlns:a16="http://schemas.microsoft.com/office/drawing/2014/main" id="{F88033CC-93BB-45B5-AFE3-E6320912CACE}"/>
              </a:ext>
            </a:extLst>
          </p:cNvPr>
          <p:cNvPicPr>
            <a:picLocks noChangeAspect="1"/>
          </p:cNvPicPr>
          <p:nvPr/>
        </p:nvPicPr>
        <p:blipFill>
          <a:blip r:embed="rId2"/>
          <a:stretch>
            <a:fillRect/>
          </a:stretch>
        </p:blipFill>
        <p:spPr>
          <a:xfrm>
            <a:off x="762000" y="2122616"/>
            <a:ext cx="8916173" cy="3871295"/>
          </a:xfrm>
          <a:prstGeom prst="rect">
            <a:avLst/>
          </a:prstGeom>
        </p:spPr>
      </p:pic>
    </p:spTree>
    <p:extLst>
      <p:ext uri="{BB962C8B-B14F-4D97-AF65-F5344CB8AC3E}">
        <p14:creationId xmlns:p14="http://schemas.microsoft.com/office/powerpoint/2010/main" val="2129098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E43F9F5-B0B8-4C89-B4D8-70B655107710}"/>
              </a:ext>
            </a:extLst>
          </p:cNvPr>
          <p:cNvPicPr>
            <a:picLocks noChangeAspect="1"/>
          </p:cNvPicPr>
          <p:nvPr/>
        </p:nvPicPr>
        <p:blipFill>
          <a:blip r:embed="rId2"/>
          <a:stretch>
            <a:fillRect/>
          </a:stretch>
        </p:blipFill>
        <p:spPr>
          <a:xfrm>
            <a:off x="632075" y="1772123"/>
            <a:ext cx="10924799" cy="4697665"/>
          </a:xfrm>
          <a:prstGeom prst="rect">
            <a:avLst/>
          </a:prstGeom>
        </p:spPr>
      </p:pic>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ar-SA" sz="4400" b="1">
                <a:solidFill>
                  <a:schemeClr val="accent2"/>
                </a:solidFill>
                <a:latin typeface="+mj-lt"/>
              </a:rPr>
              <a:t>  </a:t>
            </a:r>
            <a:r>
              <a:rPr lang="en-US" sz="4400" b="1">
                <a:solidFill>
                  <a:schemeClr val="accent2"/>
                </a:solidFill>
                <a:latin typeface="+mj-lt"/>
              </a:rPr>
              <a:t>Company spread analysis</a:t>
            </a:r>
            <a:endParaRPr lang="en-US" sz="4400" b="1">
              <a:solidFill>
                <a:schemeClr val="bg2">
                  <a:lumMod val="25000"/>
                </a:schemeClr>
              </a:solidFill>
              <a:latin typeface="+mj-lt"/>
            </a:endParaRPr>
          </a:p>
        </p:txBody>
      </p:sp>
    </p:spTree>
    <p:extLst>
      <p:ext uri="{BB962C8B-B14F-4D97-AF65-F5344CB8AC3E}">
        <p14:creationId xmlns:p14="http://schemas.microsoft.com/office/powerpoint/2010/main" val="3978091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88951" cy="111438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b="1">
                <a:solidFill>
                  <a:schemeClr val="accent2"/>
                </a:solidFill>
                <a:latin typeface="+mj-lt"/>
              </a:rPr>
              <a:t>  Users analysis</a:t>
            </a:r>
          </a:p>
        </p:txBody>
      </p:sp>
      <p:pic>
        <p:nvPicPr>
          <p:cNvPr id="8" name="Picture 7" descr="Chart, bar chart&#10;&#10;Description automatically generated">
            <a:extLst>
              <a:ext uri="{FF2B5EF4-FFF2-40B4-BE49-F238E27FC236}">
                <a16:creationId xmlns:a16="http://schemas.microsoft.com/office/drawing/2014/main" id="{213602E4-F6F6-4494-A509-8B558C889352}"/>
              </a:ext>
            </a:extLst>
          </p:cNvPr>
          <p:cNvPicPr>
            <a:picLocks noChangeAspect="1"/>
          </p:cNvPicPr>
          <p:nvPr/>
        </p:nvPicPr>
        <p:blipFill>
          <a:blip r:embed="rId2"/>
          <a:stretch>
            <a:fillRect/>
          </a:stretch>
        </p:blipFill>
        <p:spPr>
          <a:xfrm>
            <a:off x="181234" y="3071793"/>
            <a:ext cx="5828261" cy="3118120"/>
          </a:xfrm>
          <a:prstGeom prst="rect">
            <a:avLst/>
          </a:prstGeom>
        </p:spPr>
      </p:pic>
      <p:pic>
        <p:nvPicPr>
          <p:cNvPr id="4" name="Picture 3" descr="Chart&#10;&#10;Description automatically generated">
            <a:extLst>
              <a:ext uri="{FF2B5EF4-FFF2-40B4-BE49-F238E27FC236}">
                <a16:creationId xmlns:a16="http://schemas.microsoft.com/office/drawing/2014/main" id="{BDE906B3-691B-43C2-ACCA-8FEDC814ECF8}"/>
              </a:ext>
            </a:extLst>
          </p:cNvPr>
          <p:cNvPicPr>
            <a:picLocks noChangeAspect="1"/>
          </p:cNvPicPr>
          <p:nvPr/>
        </p:nvPicPr>
        <p:blipFill>
          <a:blip r:embed="rId3"/>
          <a:stretch>
            <a:fillRect/>
          </a:stretch>
        </p:blipFill>
        <p:spPr>
          <a:xfrm>
            <a:off x="6182505" y="3071793"/>
            <a:ext cx="5828261" cy="3118120"/>
          </a:xfrm>
          <a:prstGeom prst="rect">
            <a:avLst/>
          </a:prstGeom>
        </p:spPr>
      </p:pic>
    </p:spTree>
    <p:extLst>
      <p:ext uri="{BB962C8B-B14F-4D97-AF65-F5344CB8AC3E}">
        <p14:creationId xmlns:p14="http://schemas.microsoft.com/office/powerpoint/2010/main" val="43751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B714281-3974-8549-B509-9AD67893AA9A}"/>
              </a:ext>
            </a:extLst>
          </p:cNvPr>
          <p:cNvSpPr/>
          <p:nvPr/>
        </p:nvSpPr>
        <p:spPr>
          <a:xfrm>
            <a:off x="638881" y="457200"/>
            <a:ext cx="10909640" cy="1368614"/>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p>
        </p:txBody>
      </p:sp>
      <p:sp>
        <p:nvSpPr>
          <p:cNvPr id="1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pie chart&#10;&#10;Description automatically generated">
            <a:extLst>
              <a:ext uri="{FF2B5EF4-FFF2-40B4-BE49-F238E27FC236}">
                <a16:creationId xmlns:a16="http://schemas.microsoft.com/office/drawing/2014/main" id="{BBF0A455-5CEF-46AC-A0CB-77E1E946E791}"/>
              </a:ext>
            </a:extLst>
          </p:cNvPr>
          <p:cNvPicPr>
            <a:picLocks noChangeAspect="1"/>
          </p:cNvPicPr>
          <p:nvPr/>
        </p:nvPicPr>
        <p:blipFill>
          <a:blip r:embed="rId2"/>
          <a:stretch>
            <a:fillRect/>
          </a:stretch>
        </p:blipFill>
        <p:spPr>
          <a:xfrm>
            <a:off x="1024750" y="2642616"/>
            <a:ext cx="4204996" cy="3605784"/>
          </a:xfrm>
          <a:prstGeom prst="rect">
            <a:avLst/>
          </a:prstGeom>
        </p:spPr>
      </p:pic>
      <p:pic>
        <p:nvPicPr>
          <p:cNvPr id="8" name="Picture 7" descr="Chart, line chart&#10;&#10;Description automatically generated">
            <a:extLst>
              <a:ext uri="{FF2B5EF4-FFF2-40B4-BE49-F238E27FC236}">
                <a16:creationId xmlns:a16="http://schemas.microsoft.com/office/drawing/2014/main" id="{107E9408-B528-4029-84FA-D235F0FAAE40}"/>
              </a:ext>
            </a:extLst>
          </p:cNvPr>
          <p:cNvPicPr>
            <a:picLocks noChangeAspect="1"/>
          </p:cNvPicPr>
          <p:nvPr/>
        </p:nvPicPr>
        <p:blipFill>
          <a:blip r:embed="rId3"/>
          <a:stretch>
            <a:fillRect/>
          </a:stretch>
        </p:blipFill>
        <p:spPr>
          <a:xfrm>
            <a:off x="6254496" y="2943651"/>
            <a:ext cx="5614416" cy="3003713"/>
          </a:xfrm>
          <a:prstGeom prst="rect">
            <a:avLst/>
          </a:prstGeom>
        </p:spPr>
      </p:pic>
    </p:spTree>
    <p:extLst>
      <p:ext uri="{BB962C8B-B14F-4D97-AF65-F5344CB8AC3E}">
        <p14:creationId xmlns:p14="http://schemas.microsoft.com/office/powerpoint/2010/main" val="2365573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p>
        </p:txBody>
      </p:sp>
      <p:pic>
        <p:nvPicPr>
          <p:cNvPr id="4" name="Picture 3" descr="Chart, bar chart&#10;&#10;Description automatically generated">
            <a:extLst>
              <a:ext uri="{FF2B5EF4-FFF2-40B4-BE49-F238E27FC236}">
                <a16:creationId xmlns:a16="http://schemas.microsoft.com/office/drawing/2014/main" id="{FD8E7E65-B8E9-4873-9D12-F1144564B6A4}"/>
              </a:ext>
            </a:extLst>
          </p:cNvPr>
          <p:cNvPicPr>
            <a:picLocks noChangeAspect="1"/>
          </p:cNvPicPr>
          <p:nvPr/>
        </p:nvPicPr>
        <p:blipFill>
          <a:blip r:embed="rId2"/>
          <a:stretch>
            <a:fillRect/>
          </a:stretch>
        </p:blipFill>
        <p:spPr>
          <a:xfrm>
            <a:off x="1414462" y="1857375"/>
            <a:ext cx="9363075" cy="5000625"/>
          </a:xfrm>
          <a:prstGeom prst="rect">
            <a:avLst/>
          </a:prstGeom>
        </p:spPr>
      </p:pic>
    </p:spTree>
    <p:extLst>
      <p:ext uri="{BB962C8B-B14F-4D97-AF65-F5344CB8AC3E}">
        <p14:creationId xmlns:p14="http://schemas.microsoft.com/office/powerpoint/2010/main" val="1939137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3951</TotalTime>
  <Words>481</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Background –G2M(cab industry) case study</vt:lpstr>
      <vt:lpstr>Data Exploration</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Moath</cp:lastModifiedBy>
  <cp:revision>154</cp:revision>
  <cp:lastPrinted>2019-08-24T08:13:50Z</cp:lastPrinted>
  <dcterms:created xsi:type="dcterms:W3CDTF">2019-08-19T15:39:24Z</dcterms:created>
  <dcterms:modified xsi:type="dcterms:W3CDTF">2022-07-03T17:14:12Z</dcterms:modified>
</cp:coreProperties>
</file>