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6" r:id="rId1"/>
  </p:sldMasterIdLst>
  <p:notesMasterIdLst>
    <p:notesMasterId r:id="rId8"/>
  </p:notesMasterIdLst>
  <p:sldIdLst>
    <p:sldId id="274" r:id="rId2"/>
    <p:sldId id="285" r:id="rId3"/>
    <p:sldId id="282" r:id="rId4"/>
    <p:sldId id="283" r:id="rId5"/>
    <p:sldId id="287" r:id="rId6"/>
    <p:sldId id="286" r:id="rId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940" userDrawn="1">
          <p15:clr>
            <a:srgbClr val="A4A3A4"/>
          </p15:clr>
        </p15:guide>
        <p15:guide id="4" orient="horz" pos="22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86" d="100"/>
          <a:sy n="86" d="100"/>
        </p:scale>
        <p:origin x="738" y="96"/>
      </p:cViewPr>
      <p:guideLst>
        <p:guide orient="horz" pos="2160"/>
        <p:guide pos="3840"/>
        <p:guide pos="3940"/>
        <p:guide orient="horz" pos="22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31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02D170-6FCB-4FB2-9A5C-52C40268B04A}" type="datetimeFigureOut">
              <a:rPr lang="en-US" smtClean="0"/>
              <a:t>8/3/2023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4FA50-05AF-4C41-9EF5-03AAAF43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69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94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05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491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73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31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1045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6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1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EA15526-7079-4B7B-987C-1B5FAE11A0FF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7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8/3/2023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1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7" r:id="rId1"/>
    <p:sldLayoutId id="2147484338" r:id="rId2"/>
    <p:sldLayoutId id="2147484339" r:id="rId3"/>
    <p:sldLayoutId id="2147484340" r:id="rId4"/>
    <p:sldLayoutId id="2147484341" r:id="rId5"/>
    <p:sldLayoutId id="2147484342" r:id="rId6"/>
    <p:sldLayoutId id="2147484343" r:id="rId7"/>
    <p:sldLayoutId id="2147484344" r:id="rId8"/>
    <p:sldLayoutId id="2147484345" r:id="rId9"/>
    <p:sldLayoutId id="2147484346" r:id="rId10"/>
    <p:sldLayoutId id="214748434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557C-BD80-4412-884C-D6A1BA36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42" y="2575778"/>
            <a:ext cx="7711149" cy="157530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Evaluating the quality </a:t>
            </a:r>
            <a:r>
              <a:rPr lang="en-US" sz="2400" dirty="0"/>
              <a:t>Unit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</p:txBody>
      </p:sp>
      <p:pic>
        <p:nvPicPr>
          <p:cNvPr id="7" name="Picture 6" descr="A yellow and black logo&#10;&#10;Description automatically generated">
            <a:extLst>
              <a:ext uri="{FF2B5EF4-FFF2-40B4-BE49-F238E27FC236}">
                <a16:creationId xmlns:a16="http://schemas.microsoft.com/office/drawing/2014/main" id="{A0809015-B759-859F-E63F-A7A0427C5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15" y="5591626"/>
            <a:ext cx="929256" cy="929256"/>
          </a:xfrm>
          <a:prstGeom prst="rect">
            <a:avLst/>
          </a:prstGeom>
        </p:spPr>
      </p:pic>
      <p:pic>
        <p:nvPicPr>
          <p:cNvPr id="11" name="Picture 10" descr="A white paper with a yellow gear&#10;&#10;Description automatically generated">
            <a:extLst>
              <a:ext uri="{FF2B5EF4-FFF2-40B4-BE49-F238E27FC236}">
                <a16:creationId xmlns:a16="http://schemas.microsoft.com/office/drawing/2014/main" id="{7752B3A9-1049-AB3F-FD28-56227CC58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714" y="1063476"/>
            <a:ext cx="1218895" cy="121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28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mputer with graph on screen&#10;&#10;Description automatically generated">
            <a:extLst>
              <a:ext uri="{FF2B5EF4-FFF2-40B4-BE49-F238E27FC236}">
                <a16:creationId xmlns:a16="http://schemas.microsoft.com/office/drawing/2014/main" id="{DE09CB7D-4EE8-0820-9148-A26A7C77B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3606109"/>
            <a:ext cx="2129077" cy="212907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2A9B402-66F6-477C-803C-FC8508A97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0557C-BD80-4412-884C-D6A1BA36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9732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1800" dirty="0">
                <a:solidFill>
                  <a:srgbClr val="262626"/>
                </a:solidFill>
              </a:rPr>
              <a:t>Why the Quality Unit?</a:t>
            </a:r>
          </a:p>
        </p:txBody>
      </p:sp>
      <p:pic>
        <p:nvPicPr>
          <p:cNvPr id="4" name="Picture 3" descr="A magnifying glass with a magnifying glass and a check mark&#10;&#10;Description automatically generated">
            <a:extLst>
              <a:ext uri="{FF2B5EF4-FFF2-40B4-BE49-F238E27FC236}">
                <a16:creationId xmlns:a16="http://schemas.microsoft.com/office/drawing/2014/main" id="{AD5C7088-BCAF-8E03-7702-21266A7B9A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950" y="512233"/>
            <a:ext cx="2281477" cy="22814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63EC3B-D37A-477B-95B7-3EF1050CBE67}"/>
              </a:ext>
            </a:extLst>
          </p:cNvPr>
          <p:cNvSpPr txBox="1"/>
          <p:nvPr/>
        </p:nvSpPr>
        <p:spPr>
          <a:xfrm>
            <a:off x="6119732" y="2858703"/>
            <a:ext cx="5285791" cy="30425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15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1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It provides a sense of engagement and satisfaction when working with data and using analytical and problem-solving tools to ensure that everything is in the right track , and giving constructive feedback for the agents to make sure that the customer gets the best possible experience.</a:t>
            </a:r>
          </a:p>
        </p:txBody>
      </p:sp>
      <p:pic>
        <p:nvPicPr>
          <p:cNvPr id="7" name="Picture 6" descr="A magnifying glass with gears and a magnifying glass&#10;&#10;Description automatically generated">
            <a:extLst>
              <a:ext uri="{FF2B5EF4-FFF2-40B4-BE49-F238E27FC236}">
                <a16:creationId xmlns:a16="http://schemas.microsoft.com/office/drawing/2014/main" id="{367432F1-F9C4-BD6C-36CC-8C5069CA51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4" y="6162980"/>
            <a:ext cx="475945" cy="475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3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AF84-776C-440F-B1C1-393E31C7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1800" b="0" i="0" u="none" strike="noStrike" kern="1200" cap="all" spc="20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 panose="020B0502020104020203"/>
                <a:ea typeface="+mj-ea"/>
                <a:cs typeface="+mj-cs"/>
              </a:rPr>
              <a:t>Strengths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4D19B-EE86-4313-BBDC-EBCB791B09B7}"/>
              </a:ext>
            </a:extLst>
          </p:cNvPr>
          <p:cNvSpPr txBox="1"/>
          <p:nvPr/>
        </p:nvSpPr>
        <p:spPr>
          <a:xfrm>
            <a:off x="333143" y="4431508"/>
            <a:ext cx="3480573" cy="61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Ensuring that all customer interactions are handled professionally.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8C8E34-867E-4116-9F16-237F0CDF51DE}"/>
              </a:ext>
            </a:extLst>
          </p:cNvPr>
          <p:cNvSpPr txBox="1"/>
          <p:nvPr/>
        </p:nvSpPr>
        <p:spPr>
          <a:xfrm>
            <a:off x="3972607" y="4448381"/>
            <a:ext cx="3565618" cy="61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Strong focus on customer satisfaction, to provide a positive experience.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FFD489-12EB-44D6-8A67-A7F543DD20A7}"/>
              </a:ext>
            </a:extLst>
          </p:cNvPr>
          <p:cNvCxnSpPr>
            <a:cxnSpLocks/>
          </p:cNvCxnSpPr>
          <p:nvPr/>
        </p:nvCxnSpPr>
        <p:spPr>
          <a:xfrm>
            <a:off x="3807816" y="3496465"/>
            <a:ext cx="0" cy="23233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person with headset and computer&#10;&#10;Description automatically generated">
            <a:extLst>
              <a:ext uri="{FF2B5EF4-FFF2-40B4-BE49-F238E27FC236}">
                <a16:creationId xmlns:a16="http://schemas.microsoft.com/office/drawing/2014/main" id="{9985C3CC-4114-6CC5-27FE-14C015988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666" y="3044283"/>
            <a:ext cx="858644" cy="858644"/>
          </a:xfrm>
          <a:prstGeom prst="rect">
            <a:avLst/>
          </a:prstGeom>
        </p:spPr>
      </p:pic>
      <p:pic>
        <p:nvPicPr>
          <p:cNvPr id="15" name="Picture 14" descr="A colorful logo with different faces&#10;&#10;Description automatically generated">
            <a:extLst>
              <a:ext uri="{FF2B5EF4-FFF2-40B4-BE49-F238E27FC236}">
                <a16:creationId xmlns:a16="http://schemas.microsoft.com/office/drawing/2014/main" id="{A9790999-1432-2EA8-42DE-39B0E8CB4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281" y="2999802"/>
            <a:ext cx="1193181" cy="1193181"/>
          </a:xfrm>
          <a:prstGeom prst="rect">
            <a:avLst/>
          </a:prstGeom>
        </p:spPr>
      </p:pic>
      <p:pic>
        <p:nvPicPr>
          <p:cNvPr id="29" name="Picture 28" descr="A logo of a coin stack and a gear&#10;&#10;Description automatically generated">
            <a:extLst>
              <a:ext uri="{FF2B5EF4-FFF2-40B4-BE49-F238E27FC236}">
                <a16:creationId xmlns:a16="http://schemas.microsoft.com/office/drawing/2014/main" id="{0EF29ABB-5637-137F-033E-2BEDEE6DA4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0635" y="1158173"/>
            <a:ext cx="839754" cy="83975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FE2E32-4866-B1C4-E62F-ADC0352E4C24}"/>
              </a:ext>
            </a:extLst>
          </p:cNvPr>
          <p:cNvCxnSpPr>
            <a:cxnSpLocks/>
          </p:cNvCxnSpPr>
          <p:nvPr/>
        </p:nvCxnSpPr>
        <p:spPr>
          <a:xfrm>
            <a:off x="7782064" y="3603795"/>
            <a:ext cx="0" cy="2130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5F693A-DBA7-E919-6835-944070B6F751}"/>
              </a:ext>
            </a:extLst>
          </p:cNvPr>
          <p:cNvSpPr txBox="1"/>
          <p:nvPr/>
        </p:nvSpPr>
        <p:spPr>
          <a:xfrm>
            <a:off x="7877857" y="4448381"/>
            <a:ext cx="3565618" cy="890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Providing insights and recommendations to management on how to improve processes and procedures.</a:t>
            </a:r>
          </a:p>
        </p:txBody>
      </p:sp>
      <p:pic>
        <p:nvPicPr>
          <p:cNvPr id="10" name="Picture 9" descr="A blue graph with yellow arrows around it&#10;&#10;Description automatically generated">
            <a:extLst>
              <a:ext uri="{FF2B5EF4-FFF2-40B4-BE49-F238E27FC236}">
                <a16:creationId xmlns:a16="http://schemas.microsoft.com/office/drawing/2014/main" id="{98275B69-D73B-C53E-8A57-35A6E29550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1649" y="3085760"/>
            <a:ext cx="943315" cy="94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11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AF84-776C-440F-B1C1-393E31C7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Weaknesses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4D19B-EE86-4313-BBDC-EBCB791B09B7}"/>
              </a:ext>
            </a:extLst>
          </p:cNvPr>
          <p:cNvSpPr txBox="1"/>
          <p:nvPr/>
        </p:nvSpPr>
        <p:spPr>
          <a:xfrm>
            <a:off x="266235" y="4375752"/>
            <a:ext cx="3837414" cy="613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May not have enough visibility into the root causes of customer complaints and issues.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8C8E34-867E-4116-9F16-237F0CDF51DE}"/>
              </a:ext>
            </a:extLst>
          </p:cNvPr>
          <p:cNvSpPr txBox="1"/>
          <p:nvPr/>
        </p:nvSpPr>
        <p:spPr>
          <a:xfrm>
            <a:off x="4284841" y="4370362"/>
            <a:ext cx="3799794" cy="890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May not have enough resources to handle the volume of calls and interactions that come through the call center.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FFD489-12EB-44D6-8A67-A7F543DD20A7}"/>
              </a:ext>
            </a:extLst>
          </p:cNvPr>
          <p:cNvCxnSpPr>
            <a:cxnSpLocks/>
          </p:cNvCxnSpPr>
          <p:nvPr/>
        </p:nvCxnSpPr>
        <p:spPr>
          <a:xfrm>
            <a:off x="4161403" y="3743185"/>
            <a:ext cx="0" cy="19337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947770-66E1-9DE3-6F90-4428B56AC0E7}"/>
              </a:ext>
            </a:extLst>
          </p:cNvPr>
          <p:cNvCxnSpPr>
            <a:cxnSpLocks/>
          </p:cNvCxnSpPr>
          <p:nvPr/>
        </p:nvCxnSpPr>
        <p:spPr>
          <a:xfrm>
            <a:off x="8076178" y="3752710"/>
            <a:ext cx="0" cy="19813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0B08B3B-40FC-0E9B-A397-E58810299A93}"/>
              </a:ext>
            </a:extLst>
          </p:cNvPr>
          <p:cNvSpPr txBox="1"/>
          <p:nvPr/>
        </p:nvSpPr>
        <p:spPr>
          <a:xfrm>
            <a:off x="8132941" y="4408462"/>
            <a:ext cx="3799794" cy="890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May have difficulty in measuring and quantifying the impact of it’s work on the overall customer experience.</a:t>
            </a:r>
          </a:p>
        </p:txBody>
      </p:sp>
      <p:pic>
        <p:nvPicPr>
          <p:cNvPr id="14" name="Picture 13" descr="A close-up of a gear&#10;&#10;Description automatically generated">
            <a:extLst>
              <a:ext uri="{FF2B5EF4-FFF2-40B4-BE49-F238E27FC236}">
                <a16:creationId xmlns:a16="http://schemas.microsoft.com/office/drawing/2014/main" id="{21728224-DCD8-4AFC-8AB2-9D74E56461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8466" y="1173158"/>
            <a:ext cx="684459" cy="684459"/>
          </a:xfrm>
          <a:prstGeom prst="rect">
            <a:avLst/>
          </a:prstGeom>
        </p:spPr>
      </p:pic>
      <p:pic>
        <p:nvPicPr>
          <p:cNvPr id="15" name="Picture 14" descr="A magnifying glass with a gear inside&#10;&#10;Description automatically generated">
            <a:extLst>
              <a:ext uri="{FF2B5EF4-FFF2-40B4-BE49-F238E27FC236}">
                <a16:creationId xmlns:a16="http://schemas.microsoft.com/office/drawing/2014/main" id="{3FC34E6C-AF04-7766-E017-9F070D171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770" y="3470501"/>
            <a:ext cx="755812" cy="755812"/>
          </a:xfrm>
          <a:prstGeom prst="rect">
            <a:avLst/>
          </a:prstGeom>
        </p:spPr>
      </p:pic>
      <p:pic>
        <p:nvPicPr>
          <p:cNvPr id="16" name="Picture 15" descr="A group of icons on a black background&#10;&#10;Description automatically generated">
            <a:extLst>
              <a:ext uri="{FF2B5EF4-FFF2-40B4-BE49-F238E27FC236}">
                <a16:creationId xmlns:a16="http://schemas.microsoft.com/office/drawing/2014/main" id="{72B21303-E589-05DF-B123-20146EC4B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3582257"/>
            <a:ext cx="622146" cy="6221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956E96-4845-4DAF-47DF-F72FA4B1899B}"/>
              </a:ext>
            </a:extLst>
          </p:cNvPr>
          <p:cNvSpPr txBox="1"/>
          <p:nvPr/>
        </p:nvSpPr>
        <p:spPr>
          <a:xfrm>
            <a:off x="342900" y="2705100"/>
            <a:ext cx="33051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The Unit:</a:t>
            </a:r>
          </a:p>
        </p:txBody>
      </p:sp>
      <p:pic>
        <p:nvPicPr>
          <p:cNvPr id="19" name="Picture 18" descr="A pencil and ruler crossed&#10;&#10;Description automatically generated">
            <a:extLst>
              <a:ext uri="{FF2B5EF4-FFF2-40B4-BE49-F238E27FC236}">
                <a16:creationId xmlns:a16="http://schemas.microsoft.com/office/drawing/2014/main" id="{9B2BF9AF-3729-6C04-F024-6C6E70D650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475" y="3637690"/>
            <a:ext cx="572360" cy="57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5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0AF84-776C-440F-B1C1-393E31C7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Areas for development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4D19B-EE86-4313-BBDC-EBCB791B09B7}"/>
              </a:ext>
            </a:extLst>
          </p:cNvPr>
          <p:cNvSpPr txBox="1"/>
          <p:nvPr/>
        </p:nvSpPr>
        <p:spPr>
          <a:xfrm>
            <a:off x="266235" y="4375752"/>
            <a:ext cx="3636692" cy="1167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Increase the focus on root cause analysis, by identifying the underlying reasons for customer complaints or issues.</a:t>
            </a:r>
          </a:p>
          <a:p>
            <a:pPr algn="ctr">
              <a:lnSpc>
                <a:spcPct val="150000"/>
              </a:lnSpc>
            </a:pPr>
            <a:r>
              <a:rPr lang="en-US" sz="1200" b="1" dirty="0"/>
              <a:t>Ex: Statistical analysis and 5 whys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8C8E34-867E-4116-9F16-237F0CDF51DE}"/>
              </a:ext>
            </a:extLst>
          </p:cNvPr>
          <p:cNvSpPr txBox="1"/>
          <p:nvPr/>
        </p:nvSpPr>
        <p:spPr>
          <a:xfrm>
            <a:off x="4211892" y="4392664"/>
            <a:ext cx="3587921" cy="1167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Implementing analytics tools that can help them identify patterns and trends in customer interaction.</a:t>
            </a:r>
          </a:p>
          <a:p>
            <a:pPr>
              <a:lnSpc>
                <a:spcPct val="150000"/>
              </a:lnSpc>
            </a:pPr>
            <a:r>
              <a:rPr lang="en-US" sz="1200" b="1" dirty="0"/>
              <a:t>                    Ex: Sentiment Analysis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FFD489-12EB-44D6-8A67-A7F543DD20A7}"/>
              </a:ext>
            </a:extLst>
          </p:cNvPr>
          <p:cNvCxnSpPr>
            <a:cxnSpLocks/>
          </p:cNvCxnSpPr>
          <p:nvPr/>
        </p:nvCxnSpPr>
        <p:spPr>
          <a:xfrm>
            <a:off x="4088224" y="3325246"/>
            <a:ext cx="0" cy="2807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circular logo with arrows and a gear&#10;&#10;Description automatically generated">
            <a:extLst>
              <a:ext uri="{FF2B5EF4-FFF2-40B4-BE49-F238E27FC236}">
                <a16:creationId xmlns:a16="http://schemas.microsoft.com/office/drawing/2014/main" id="{FA9DE86D-475F-9482-9EC3-ACB30017C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044" y="3288057"/>
            <a:ext cx="771291" cy="771291"/>
          </a:xfrm>
          <a:prstGeom prst="rect">
            <a:avLst/>
          </a:prstGeom>
        </p:spPr>
      </p:pic>
      <p:pic>
        <p:nvPicPr>
          <p:cNvPr id="7" name="Picture 6" descr="A colorful circle with a graph and a bar&#10;&#10;Description automatically generated">
            <a:extLst>
              <a:ext uri="{FF2B5EF4-FFF2-40B4-BE49-F238E27FC236}">
                <a16:creationId xmlns:a16="http://schemas.microsoft.com/office/drawing/2014/main" id="{DD66D8BD-E692-8A25-A0FC-AA13AE566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971" y="3324922"/>
            <a:ext cx="780586" cy="780586"/>
          </a:xfrm>
          <a:prstGeom prst="rect">
            <a:avLst/>
          </a:prstGeom>
        </p:spPr>
      </p:pic>
      <p:pic>
        <p:nvPicPr>
          <p:cNvPr id="10" name="Picture 9" descr="A light bulb with gears and arrows&#10;&#10;Description automatically generated">
            <a:extLst>
              <a:ext uri="{FF2B5EF4-FFF2-40B4-BE49-F238E27FC236}">
                <a16:creationId xmlns:a16="http://schemas.microsoft.com/office/drawing/2014/main" id="{2210B2C3-84C7-79CE-4927-7EA8CB4093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979" y="1247385"/>
            <a:ext cx="715230" cy="71523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B90BEDB-314A-3B1A-10F7-C23BEB9D91BA}"/>
              </a:ext>
            </a:extLst>
          </p:cNvPr>
          <p:cNvCxnSpPr>
            <a:cxnSpLocks/>
          </p:cNvCxnSpPr>
          <p:nvPr/>
        </p:nvCxnSpPr>
        <p:spPr>
          <a:xfrm>
            <a:off x="8112421" y="3305731"/>
            <a:ext cx="0" cy="2860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34F6CD-7437-37EC-0ABE-714E35C5CE6F}"/>
              </a:ext>
            </a:extLst>
          </p:cNvPr>
          <p:cNvSpPr txBox="1"/>
          <p:nvPr/>
        </p:nvSpPr>
        <p:spPr>
          <a:xfrm>
            <a:off x="8277209" y="4422866"/>
            <a:ext cx="3581416" cy="172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Investing in advanced technology, such as artificial intelligence and machine learning, to improve the evaluation process and identify trends and patterns more efficiently.</a:t>
            </a:r>
          </a:p>
          <a:p>
            <a:pPr algn="ctr">
              <a:lnSpc>
                <a:spcPct val="150000"/>
              </a:lnSpc>
            </a:pPr>
            <a:r>
              <a:rPr lang="en-US" sz="1200" b="1" dirty="0"/>
              <a:t>Ex:  Speech analytics software</a:t>
            </a:r>
          </a:p>
        </p:txBody>
      </p:sp>
      <p:pic>
        <p:nvPicPr>
          <p:cNvPr id="12" name="Picture 11" descr="A computer with a light bulb and gears&#10;&#10;Description automatically generated">
            <a:extLst>
              <a:ext uri="{FF2B5EF4-FFF2-40B4-BE49-F238E27FC236}">
                <a16:creationId xmlns:a16="http://schemas.microsoft.com/office/drawing/2014/main" id="{4738C52F-9356-5FFF-1447-CB27F07E76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799" y="3286430"/>
            <a:ext cx="914095" cy="91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05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557C-BD80-4412-884C-D6A1BA36D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3942" y="2806262"/>
            <a:ext cx="7711149" cy="1344824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14000F-833C-84AC-95D0-026106857731}"/>
              </a:ext>
            </a:extLst>
          </p:cNvPr>
          <p:cNvSpPr txBox="1"/>
          <p:nvPr/>
        </p:nvSpPr>
        <p:spPr>
          <a:xfrm>
            <a:off x="10010775" y="5972175"/>
            <a:ext cx="203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Moaz Khalid</a:t>
            </a:r>
          </a:p>
        </p:txBody>
      </p:sp>
    </p:spTree>
    <p:extLst>
      <p:ext uri="{BB962C8B-B14F-4D97-AF65-F5344CB8AC3E}">
        <p14:creationId xmlns:p14="http://schemas.microsoft.com/office/powerpoint/2010/main" val="1536898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1616</TotalTime>
  <Words>233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Gill Sans MT</vt:lpstr>
      <vt:lpstr>Parcel</vt:lpstr>
      <vt:lpstr>Evaluating the quality Unit</vt:lpstr>
      <vt:lpstr>Why the Quality Unit?</vt:lpstr>
      <vt:lpstr>Strengths</vt:lpstr>
      <vt:lpstr>Weaknesses</vt:lpstr>
      <vt:lpstr>Areas for development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Abdelhakim Mohamed Abdelhakim Ibrahim yousef</dc:creator>
  <cp:lastModifiedBy>Moaz Bannora</cp:lastModifiedBy>
  <cp:revision>102</cp:revision>
  <dcterms:created xsi:type="dcterms:W3CDTF">2022-03-13T19:40:43Z</dcterms:created>
  <dcterms:modified xsi:type="dcterms:W3CDTF">2023-08-03T18:22:25Z</dcterms:modified>
</cp:coreProperties>
</file>