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M:\Work\FWD%20Udacity\SQL-Proje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M:\Work\FWD%20Udacity\FirstQues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M:\Work\FWD%20Udacity\SQL-Project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M:\Work\FWD%20Udacity\SQL-Project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Countries</a:t>
            </a:r>
            <a:r>
              <a:rPr lang="en-US" baseline="0" dirty="0"/>
              <a:t> with best customers.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2D2D2"/>
          </a:solidFill>
          <a:ln>
            <a:noFill/>
          </a:ln>
          <a:effectLst/>
        </c:spPr>
      </c:pivotFmt>
      <c:pivotFmt>
        <c:idx val="2"/>
        <c:spPr>
          <a:solidFill>
            <a:srgbClr val="ED7331"/>
          </a:solidFill>
          <a:ln>
            <a:noFill/>
          </a:ln>
          <a:effectLst/>
        </c:spPr>
      </c:pivotFmt>
      <c:pivotFmt>
        <c:idx val="3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>
            <a:noFill/>
          </a:ln>
          <a:effectLst/>
        </c:spPr>
      </c:pivotFmt>
      <c:pivotFmt>
        <c:idx val="5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6E-4022-B829-BE3756679EA8}"/>
              </c:ext>
            </c:extLst>
          </c:dPt>
          <c:cat>
            <c:strLit>
              <c:ptCount val="10"/>
              <c:pt idx="0">
                <c:v>USA</c:v>
              </c:pt>
              <c:pt idx="1">
                <c:v>Canada</c:v>
              </c:pt>
              <c:pt idx="2">
                <c:v>Brazil</c:v>
              </c:pt>
              <c:pt idx="3">
                <c:v>France</c:v>
              </c:pt>
              <c:pt idx="4">
                <c:v>Germany</c:v>
              </c:pt>
              <c:pt idx="5">
                <c:v>United Kingdom</c:v>
              </c:pt>
              <c:pt idx="6">
                <c:v>Portugal</c:v>
              </c:pt>
              <c:pt idx="7">
                <c:v>Czech Republic</c:v>
              </c:pt>
              <c:pt idx="8">
                <c:v>India</c:v>
              </c:pt>
              <c:pt idx="9">
                <c:v>Finland</c:v>
              </c:pt>
            </c:strLit>
          </c:cat>
          <c:val>
            <c:numLit>
              <c:formatCode>General</c:formatCode>
              <c:ptCount val="10"/>
              <c:pt idx="0">
                <c:v>381</c:v>
              </c:pt>
              <c:pt idx="1">
                <c:v>232</c:v>
              </c:pt>
              <c:pt idx="2">
                <c:v>145</c:v>
              </c:pt>
              <c:pt idx="3">
                <c:v>145</c:v>
              </c:pt>
              <c:pt idx="4">
                <c:v>116</c:v>
              </c:pt>
              <c:pt idx="5">
                <c:v>87</c:v>
              </c:pt>
              <c:pt idx="6">
                <c:v>58</c:v>
              </c:pt>
              <c:pt idx="7">
                <c:v>58</c:v>
              </c:pt>
              <c:pt idx="8">
                <c:v>58</c:v>
              </c:pt>
              <c:pt idx="9">
                <c:v>33</c:v>
              </c:pt>
            </c:numLit>
          </c:val>
          <c:extLst>
            <c:ext xmlns:c16="http://schemas.microsoft.com/office/drawing/2014/chart" uri="{C3380CC4-5D6E-409C-BE32-E72D297353CC}">
              <c16:uniqueId val="{00000002-D26E-4022-B829-BE3756679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480893327"/>
        <c:axId val="480885839"/>
      </c:barChart>
      <c:catAx>
        <c:axId val="480893327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885839"/>
        <c:crosses val="autoZero"/>
        <c:auto val="1"/>
        <c:lblAlgn val="ctr"/>
        <c:lblOffset val="100"/>
        <c:noMultiLvlLbl val="0"/>
      </c:catAx>
      <c:valAx>
        <c:axId val="480885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Orders</a:t>
                </a:r>
                <a:r>
                  <a:rPr lang="en-US" baseline="0" dirty="0"/>
                  <a:t> placed above average.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893327"/>
        <c:crosses val="max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Songs Sold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Count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Os Paralamas Do Sucesso</c:v>
                </c:pt>
                <c:pt idx="5">
                  <c:v>Deep Purple</c:v>
                </c:pt>
                <c:pt idx="6">
                  <c:v>Faith No More</c:v>
                </c:pt>
                <c:pt idx="7">
                  <c:v>Lost</c:v>
                </c:pt>
                <c:pt idx="8">
                  <c:v>Eric Clapton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140</c:v>
                </c:pt>
                <c:pt idx="1">
                  <c:v>107</c:v>
                </c:pt>
                <c:pt idx="2">
                  <c:v>91</c:v>
                </c:pt>
                <c:pt idx="3">
                  <c:v>87</c:v>
                </c:pt>
                <c:pt idx="4">
                  <c:v>45</c:v>
                </c:pt>
                <c:pt idx="5">
                  <c:v>44</c:v>
                </c:pt>
                <c:pt idx="6">
                  <c:v>42</c:v>
                </c:pt>
                <c:pt idx="7">
                  <c:v>41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B-4BF6-BA4A-846042020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922477776"/>
        <c:axId val="1922476944"/>
      </c:barChart>
      <c:catAx>
        <c:axId val="1922477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76944"/>
        <c:crosses val="autoZero"/>
        <c:auto val="1"/>
        <c:lblAlgn val="ctr"/>
        <c:lblOffset val="100"/>
        <c:noMultiLvlLbl val="0"/>
      </c:catAx>
      <c:valAx>
        <c:axId val="192247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7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Sheet1!$K$14:$K$23</c:f>
              <c:strCache>
                <c:ptCount val="10"/>
                <c:pt idx="0">
                  <c:v>Iron Maiden</c:v>
                </c:pt>
                <c:pt idx="1">
                  <c:v>Led Zeppelin</c:v>
                </c:pt>
                <c:pt idx="2">
                  <c:v>Metallica</c:v>
                </c:pt>
                <c:pt idx="3">
                  <c:v>Deep Purple</c:v>
                </c:pt>
                <c:pt idx="4">
                  <c:v>U2</c:v>
                </c:pt>
                <c:pt idx="5">
                  <c:v>Pearl Jam</c:v>
                </c:pt>
                <c:pt idx="6">
                  <c:v>Lenny Kravitz</c:v>
                </c:pt>
                <c:pt idx="7">
                  <c:v>Various Artists</c:v>
                </c:pt>
                <c:pt idx="8">
                  <c:v>Faith No More</c:v>
                </c:pt>
                <c:pt idx="9">
                  <c:v>Santana</c:v>
                </c:pt>
              </c:strCache>
            </c:strRef>
          </c:cat>
          <c:val>
            <c:numRef>
              <c:f>Sheet1!$L$14:$L$23</c:f>
              <c:numCache>
                <c:formatCode>General</c:formatCode>
                <c:ptCount val="10"/>
                <c:pt idx="0">
                  <c:v>67089506</c:v>
                </c:pt>
                <c:pt idx="1">
                  <c:v>40121414</c:v>
                </c:pt>
                <c:pt idx="2">
                  <c:v>38916130</c:v>
                </c:pt>
                <c:pt idx="3">
                  <c:v>32259613</c:v>
                </c:pt>
                <c:pt idx="4">
                  <c:v>30287097</c:v>
                </c:pt>
                <c:pt idx="5">
                  <c:v>16502824</c:v>
                </c:pt>
                <c:pt idx="6">
                  <c:v>15065731</c:v>
                </c:pt>
                <c:pt idx="7">
                  <c:v>13995811</c:v>
                </c:pt>
                <c:pt idx="8">
                  <c:v>13211898</c:v>
                </c:pt>
                <c:pt idx="9">
                  <c:v>12847973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5-4286-B5E0-DEC0EC79A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102943232"/>
        <c:axId val="1102943648"/>
      </c:barChart>
      <c:catAx>
        <c:axId val="110294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</a:t>
                </a:r>
                <a:r>
                  <a:rPr lang="en-US" baseline="0"/>
                  <a:t> Name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943648"/>
        <c:crosses val="autoZero"/>
        <c:auto val="1"/>
        <c:lblAlgn val="ctr"/>
        <c:lblOffset val="100"/>
        <c:noMultiLvlLbl val="0"/>
      </c:catAx>
      <c:valAx>
        <c:axId val="110294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Time Recorded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94323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 dirty="0"/>
              <a:t>Audio to Video Ratio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C8F-4EF3-A3F4-80B7C46BA47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C8F-4EF3-A3F4-80B7C46BA47D}"/>
              </c:ext>
            </c:extLst>
          </c:dPt>
          <c:cat>
            <c:strRef>
              <c:f>Sheet1!$G$6:$H$6</c:f>
              <c:strCache>
                <c:ptCount val="2"/>
                <c:pt idx="0">
                  <c:v>TOTAL_AUDIO_FILES</c:v>
                </c:pt>
                <c:pt idx="1">
                  <c:v>TOTAL_VIDEO_FILES</c:v>
                </c:pt>
              </c:strCache>
            </c:strRef>
          </c:cat>
          <c:val>
            <c:numRef>
              <c:f>Sheet1!$G$7:$H$7</c:f>
              <c:numCache>
                <c:formatCode>General</c:formatCode>
                <c:ptCount val="2"/>
                <c:pt idx="0">
                  <c:v>3289</c:v>
                </c:pt>
                <c:pt idx="1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F-4EF3-A3F4-80B7C46BA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984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how many customers from each of the top 10 countries.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i="1" dirty="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 country with the </a:t>
            </a:r>
            <a:r>
              <a:rPr lang="en-US" sz="1100" i="1" dirty="0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 customers is The USA with 381 customers, followed by Canada with 232 customers, and at the bottom of our list we can see Finland with 33 customers.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All of which are mentioned are those who spend  above average purchases.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Counry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Ranking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 descr="Chart type: Clustered Bar. 'country': USA has noticeably higher 'total_usd'.&#10;&#10;Description automatically generated">
            <a:extLst>
              <a:ext uri="{FF2B5EF4-FFF2-40B4-BE49-F238E27FC236}">
                <a16:creationId xmlns:a16="http://schemas.microsoft.com/office/drawing/2014/main" id="{0092CD11-F13C-9F5D-F968-F1D3593AA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972204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it’s shown in the attached graph the top 10 artists that had their tracks sold throughout the lifetime if the shop. 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94500" y="147129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Who are t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top 10 artist in sales?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 descr="Chart type: Clustered Bar. 'Count'&#10;&#10;Description automatically generated">
            <a:extLst>
              <a:ext uri="{FF2B5EF4-FFF2-40B4-BE49-F238E27FC236}">
                <a16:creationId xmlns:a16="http://schemas.microsoft.com/office/drawing/2014/main" id="{16D262BD-9120-A43B-19DF-85F24A8E1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1676"/>
              </p:ext>
            </p:extLst>
          </p:nvPr>
        </p:nvGraphicFramePr>
        <p:xfrm>
          <a:off x="373200" y="147129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first artist in our list is “Iron Maiden” which recorded. Which’s about whole 16 and half hours!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last in our list is “Santana” with about 3.6 hours.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401375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How long did each Artist Record?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 descr="Chart type: Clustered Column. 'b'&#10;&#10;Description automatically generated">
            <a:extLst>
              <a:ext uri="{FF2B5EF4-FFF2-40B4-BE49-F238E27FC236}">
                <a16:creationId xmlns:a16="http://schemas.microsoft.com/office/drawing/2014/main" id="{4729DB23-7495-3242-656B-96D72B1A7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879859"/>
              </p:ext>
            </p:extLst>
          </p:nvPr>
        </p:nvGraphicFramePr>
        <p:xfrm>
          <a:off x="401376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it was expected of a music store, the major percentage of the files is audio files, with about 6% of video files.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What’s the Video to Audio Ratio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FCD2FD-E1B5-D68B-5B04-BA1EDBA7A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11842"/>
              </p:ext>
            </p:extLst>
          </p:nvPr>
        </p:nvGraphicFramePr>
        <p:xfrm>
          <a:off x="343650" y="1418450"/>
          <a:ext cx="456135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206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Counry Ranking</vt:lpstr>
      <vt:lpstr> Who are the top 10 artist in sales?</vt:lpstr>
      <vt:lpstr>  How long did each Artist Record?</vt:lpstr>
      <vt:lpstr>What’s the Video to Audio Ratio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Counry Purchase Ranking</dc:title>
  <cp:lastModifiedBy>Moaz H. Hendy</cp:lastModifiedBy>
  <cp:revision>6</cp:revision>
  <dcterms:modified xsi:type="dcterms:W3CDTF">2022-10-19T18:24:01Z</dcterms:modified>
</cp:coreProperties>
</file>