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60" r:id="rId2"/>
    <p:sldId id="269" r:id="rId3"/>
    <p:sldId id="268" r:id="rId4"/>
    <p:sldId id="265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556" y="-10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83EAD1-AAC3-3C7D-D237-72C51D5DD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14D7E-D539-95A0-F32A-F53591A672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451DE-E17D-4867-87C4-EF34FD552248}" type="datetimeFigureOut">
              <a:rPr lang="en-US" smtClean="0"/>
              <a:t>18-12-2023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71C7D-9ABE-9CFF-25D1-28AA79AA22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6CD0D-2DBE-7322-5CFD-82869DB34E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24F2E-C5CB-4149-A1CD-CA2AB661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4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1C988-9526-4649-A933-952A9B7D6A88}" type="datetimeFigureOut">
              <a:rPr lang="en-US" smtClean="0"/>
              <a:t>18-12-2023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964C-6898-4D34-8576-1A698687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51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39DA3A4-1858-D2F6-D8FC-04DC07E40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801" y="400049"/>
            <a:ext cx="850900" cy="22908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852DCF0-E36C-AF68-C083-6061591B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00" y="9052428"/>
            <a:ext cx="457200" cy="325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Noto Sans Bengali" pitchFamily="2" charset="0"/>
                <a:cs typeface="Noto Sans Bengali" pitchFamily="2" charset="0"/>
              </a:defRPr>
            </a:lvl1pPr>
          </a:lstStyle>
          <a:p>
            <a:fld id="{6C62B527-0757-4306-8465-01A72AFD3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9072B-1A83-9F2C-E727-70D83795FD06}"/>
              </a:ext>
            </a:extLst>
          </p:cNvPr>
          <p:cNvSpPr/>
          <p:nvPr userDrawn="1"/>
        </p:nvSpPr>
        <p:spPr>
          <a:xfrm>
            <a:off x="1280160" y="4358640"/>
            <a:ext cx="4297680" cy="1188720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779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1">
          <p15:clr>
            <a:srgbClr val="A4A3A4"/>
          </p15:clr>
        </p15:guide>
        <p15:guide id="2" pos="1647">
          <p15:clr>
            <a:srgbClr val="A4A3A4"/>
          </p15:clr>
        </p15:guide>
        <p15:guide id="4" pos="675">
          <p15:clr>
            <a:srgbClr val="A4A3A4"/>
          </p15:clr>
        </p15:guide>
        <p15:guide id="5" pos="149">
          <p15:clr>
            <a:srgbClr val="FBAE40"/>
          </p15:clr>
        </p15:guide>
        <p15:guide id="6" pos="22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8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5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18-12-2023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  <p:sldLayoutId id="214748366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5" Type="http://schemas.openxmlformats.org/officeDocument/2006/relationships/image" Target="../../clipboard/media/image4.png"/><Relationship Id="rId15" Type="http://schemas.openxmlformats.org/officeDocument/2006/relationships/image" Target="../media/image6.png"/><Relationship Id="rId10" Type="http://schemas.openxmlformats.org/officeDocument/2006/relationships/image" Target="../media/image160.png"/><Relationship Id="rId19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11.png"/><Relationship Id="rId2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481A-3F75-4FDC-8DF3-3251F82C4B7B}"/>
              </a:ext>
            </a:extLst>
          </p:cNvPr>
          <p:cNvSpPr txBox="1"/>
          <p:nvPr/>
        </p:nvSpPr>
        <p:spPr>
          <a:xfrm>
            <a:off x="411480" y="883920"/>
            <a:ext cx="6045200" cy="667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১। 𝑡𝑎𝑛⁡𝜃=4/3,𝑀=𝑠𝑖𝑛⁡𝐴+𝑐𝑜𝑠⁡𝐴 যেখানে 𝜃এবং 𝐴 সূক্ষ্মকোণ। 𝑠𝑒𝑐⁡𝜃+𝑐𝑜𝑡⁡𝜃 এর মান কত?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29/12			(খ) 29/15  			(গ) 37/20 			(ঘ) 27/20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২। 520° কোণটি কোন চতুর্ভাগে পড়বে?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১ম 		(খ) ২য় 		(গ) ৩য় 			(ঘ) ৪র্থ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৩। (−980°) কোণটি কোন চতুর্ভাগে থাকবে?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১ম 		(খ) ২য় 		(গ) ৩য় 			(ঘ) ৪র্থ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৪। 65°42′ এর সঠিক মান কোনটি?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65.5° 		(খ) 65.6° 		(গ) 65.7° 		(ঘ) 65.8°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৫। একটি চাকার ব্যাস 14 সে.মি. হলে, এর পরিধির আসন্ন মান কত সে.মি.?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307.88 		(খ) 175.93 		(গ) 153.94 		(ঘ) 43.98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৬।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r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ব্যাসার্ধের একটি বৃত্তের পরিধি ও ব্যাসের অনুপাত কত?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1:𝑟 		(খ) 𝑟:1 		(গ) 𝜋:1 		(ঘ) 𝜋:𝑟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৭। 0.9759 রেডিয়ানকে ডিগ্রীতে প্রকাশ কর।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54^∘ 55^′ 56^′′ 				(খ) 55^∘ 56^′ 57^′′ 	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(গ) 55^∘ 54^′ 〖53.35〗^′′  				(ঘ) 53^∘ 54^′ 〖55.82〗^′′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৮। সকাল 10:15 মিনিটের সময় ঘণ্টার কাঁটা ও মিনিটের কাঁটার মধ্যবর্তী কোণ কত?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〖23.75〗^∘ 		(খ) 〖142.5〗^∘  		(গ) 150^∘ 		(ঘ) 285^∘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৯। 𝑠𝑖𝑛⁡∠𝑅𝑂𝑃 এর মান কোনটি?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1/2  			(খ) 1/√2  			(গ) √3/2  			(ঘ) 1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১০। 𝜃 কোণটির বৃত্তীয় পরিমাণ কত?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𝜋/6  			(খ) 𝜋/4 			(গ) 𝜋/3 			(ঘ) 2𝜋/3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50000"/>
              </a:lnSpc>
            </a:pP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50000"/>
              </a:lnSpc>
            </a:pPr>
            <a:endParaRPr lang="en-US" sz="1100" dirty="0">
              <a:latin typeface="Noto Sans Bengali" pitchFamily="2" charset="0"/>
              <a:cs typeface="Noto Sans Bengali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15E79F-CE81-93CE-F7AB-5DD9ECF41E42}"/>
              </a:ext>
            </a:extLst>
          </p:cNvPr>
          <p:cNvGrpSpPr/>
          <p:nvPr/>
        </p:nvGrpSpPr>
        <p:grpSpPr>
          <a:xfrm>
            <a:off x="6566631" y="4663631"/>
            <a:ext cx="2378184" cy="1560291"/>
            <a:chOff x="2788339" y="2078399"/>
            <a:chExt cx="4846018" cy="31794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8F2CE6-43DD-8A0D-E211-D99AEC30C87E}"/>
                </a:ext>
              </a:extLst>
            </p:cNvPr>
            <p:cNvCxnSpPr/>
            <p:nvPr/>
          </p:nvCxnSpPr>
          <p:spPr>
            <a:xfrm>
              <a:off x="4260395" y="4240510"/>
              <a:ext cx="3238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B4AAF0-050D-E1DC-364B-0028BF349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29" y="2496457"/>
              <a:ext cx="0" cy="1744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65610E-23B4-01A3-644B-7DFA4D585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1313" y="2252596"/>
              <a:ext cx="1637830" cy="1987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22C82B-AFAE-9379-87A6-AB8D779D549D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43" y="2449547"/>
              <a:ext cx="0" cy="2808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0EF2F5-41F2-3929-2D48-1D3E2C810664}"/>
                </a:ext>
              </a:extLst>
            </p:cNvPr>
            <p:cNvSpPr/>
            <p:nvPr/>
          </p:nvSpPr>
          <p:spPr>
            <a:xfrm>
              <a:off x="6078369" y="3783310"/>
              <a:ext cx="914400" cy="914400"/>
            </a:xfrm>
            <a:prstGeom prst="arc">
              <a:avLst>
                <a:gd name="adj1" fmla="val 1504616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090F855-3F5B-6565-02DB-A974876678D0}"/>
                </a:ext>
              </a:extLst>
            </p:cNvPr>
            <p:cNvSpPr/>
            <p:nvPr/>
          </p:nvSpPr>
          <p:spPr>
            <a:xfrm rot="17393531">
              <a:off x="6375989" y="3783310"/>
              <a:ext cx="914400" cy="914400"/>
            </a:xfrm>
            <a:prstGeom prst="arc">
              <a:avLst>
                <a:gd name="adj1" fmla="val 15046160"/>
                <a:gd name="adj2" fmla="val 175762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A04EFA-A431-7389-0D17-5356D0B74859}"/>
                    </a:ext>
                  </a:extLst>
                </p:cNvPr>
                <p:cNvSpPr txBox="1"/>
                <p:nvPr/>
              </p:nvSpPr>
              <p:spPr>
                <a:xfrm>
                  <a:off x="5836347" y="3752788"/>
                  <a:ext cx="726188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rinda" panose="020B0502040204020203" pitchFamily="34" charset="0"/>
                          </a:rPr>
                          <m:t>θ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A04EFA-A431-7389-0D17-5356D0B7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347" y="3752788"/>
                  <a:ext cx="726188" cy="329321"/>
                </a:xfrm>
                <a:prstGeom prst="rect">
                  <a:avLst/>
                </a:prstGeom>
                <a:blipFill>
                  <a:blip r:embed="rId4"/>
                  <a:stretch>
                    <a:fillRect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654CD9-21CC-8408-69E4-42F72DF381FA}"/>
                    </a:ext>
                  </a:extLst>
                </p:cNvPr>
                <p:cNvSpPr txBox="1"/>
                <p:nvPr/>
              </p:nvSpPr>
              <p:spPr>
                <a:xfrm>
                  <a:off x="6797407" y="3338370"/>
                  <a:ext cx="726188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rinda" panose="020B0502040204020203" pitchFamily="34" charset="0"/>
                          </a:rPr>
                          <m:t>120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654CD9-21CC-8408-69E4-42F72DF38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407" y="3338370"/>
                  <a:ext cx="726188" cy="329321"/>
                </a:xfrm>
                <a:prstGeom prst="rect">
                  <a:avLst/>
                </a:prstGeom>
                <a:blipFill>
                  <a:blip r:embed="rId5"/>
                  <a:stretch>
                    <a:fillRect r="-5085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14FB3C-E908-F126-0364-419A1C655404}"/>
                    </a:ext>
                  </a:extLst>
                </p:cNvPr>
                <p:cNvSpPr txBox="1"/>
                <p:nvPr/>
              </p:nvSpPr>
              <p:spPr>
                <a:xfrm>
                  <a:off x="4422521" y="2078399"/>
                  <a:ext cx="914400" cy="32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𝑃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14FB3C-E908-F126-0364-419A1C655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521" y="2078399"/>
                  <a:ext cx="914400" cy="329322"/>
                </a:xfrm>
                <a:prstGeom prst="rect">
                  <a:avLst/>
                </a:prstGeom>
                <a:blipFill>
                  <a:blip r:embed="rId6"/>
                  <a:stretch>
                    <a:fillRect r="-53425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062FC6-393A-15B5-5A38-A8E82220A47C}"/>
                    </a:ext>
                  </a:extLst>
                </p:cNvPr>
                <p:cNvSpPr txBox="1"/>
                <p:nvPr/>
              </p:nvSpPr>
              <p:spPr>
                <a:xfrm>
                  <a:off x="4607677" y="412697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𝑀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062FC6-393A-15B5-5A38-A8E82220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677" y="4126978"/>
                  <a:ext cx="914400" cy="329321"/>
                </a:xfrm>
                <a:prstGeom prst="rect">
                  <a:avLst/>
                </a:prstGeom>
                <a:blipFill>
                  <a:blip r:embed="rId7"/>
                  <a:stretch>
                    <a:fillRect r="-61644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0E0C32-6472-6522-ACCF-10D6A6180E60}"/>
                    </a:ext>
                  </a:extLst>
                </p:cNvPr>
                <p:cNvSpPr txBox="1"/>
                <p:nvPr/>
              </p:nvSpPr>
              <p:spPr>
                <a:xfrm>
                  <a:off x="6247705" y="412697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𝑂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0E0C32-6472-6522-ACCF-10D6A618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705" y="4126978"/>
                  <a:ext cx="914400" cy="329321"/>
                </a:xfrm>
                <a:prstGeom prst="rect">
                  <a:avLst/>
                </a:prstGeom>
                <a:blipFill>
                  <a:blip r:embed="rId8"/>
                  <a:stretch>
                    <a:fillRect r="-56164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2AD449-F727-4CEC-0A5E-6FAA45C4FE4B}"/>
                    </a:ext>
                  </a:extLst>
                </p:cNvPr>
                <p:cNvSpPr txBox="1"/>
                <p:nvPr/>
              </p:nvSpPr>
              <p:spPr>
                <a:xfrm>
                  <a:off x="6719957" y="394705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2AD449-F727-4CEC-0A5E-6FAA45C4F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57" y="3947058"/>
                  <a:ext cx="914400" cy="329321"/>
                </a:xfrm>
                <a:prstGeom prst="rect">
                  <a:avLst/>
                </a:prstGeom>
                <a:blipFill>
                  <a:blip r:embed="rId9"/>
                  <a:stretch>
                    <a:fillRect r="-52703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324A73-1A65-DFDF-3074-7133F24DFACF}"/>
                    </a:ext>
                  </a:extLst>
                </p:cNvPr>
                <p:cNvSpPr txBox="1"/>
                <p:nvPr/>
              </p:nvSpPr>
              <p:spPr>
                <a:xfrm>
                  <a:off x="2788339" y="3935312"/>
                  <a:ext cx="914400" cy="329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324A73-1A65-DFDF-3074-7133F24DF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339" y="3935312"/>
                  <a:ext cx="914400" cy="329320"/>
                </a:xfrm>
                <a:prstGeom prst="rect">
                  <a:avLst/>
                </a:prstGeom>
                <a:blipFill>
                  <a:blip r:embed="rId10"/>
                  <a:stretch>
                    <a:fillRect r="-63514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8988F-8AE0-2E0C-575A-D75EF8F1F360}"/>
                    </a:ext>
                  </a:extLst>
                </p:cNvPr>
                <p:cNvSpPr txBox="1"/>
                <p:nvPr/>
              </p:nvSpPr>
              <p:spPr>
                <a:xfrm>
                  <a:off x="5924749" y="2168881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8988F-8AE0-2E0C-575A-D75EF8F1F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49" y="2168881"/>
                  <a:ext cx="914400" cy="329321"/>
                </a:xfrm>
                <a:prstGeom prst="rect">
                  <a:avLst/>
                </a:prstGeom>
                <a:blipFill>
                  <a:blip r:embed="rId11"/>
                  <a:stretch>
                    <a:fillRect r="-53425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2A58BB9-E9C9-4E1C-27B0-42DE5F20C9A3}"/>
                    </a:ext>
                  </a:extLst>
                </p:cNvPr>
                <p:cNvSpPr txBox="1"/>
                <p:nvPr/>
              </p:nvSpPr>
              <p:spPr>
                <a:xfrm>
                  <a:off x="5918790" y="4908584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2A58BB9-E9C9-4E1C-27B0-42DE5F20C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790" y="4908584"/>
                  <a:ext cx="914400" cy="329321"/>
                </a:xfrm>
                <a:prstGeom prst="rect">
                  <a:avLst/>
                </a:prstGeom>
                <a:blipFill>
                  <a:blip r:embed="rId12"/>
                  <a:stretch>
                    <a:fillRect r="-62162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8989D6-27A7-E78D-6EA7-59E7566342D9}"/>
                    </a:ext>
                  </a:extLst>
                </p:cNvPr>
                <p:cNvSpPr txBox="1"/>
                <p:nvPr/>
              </p:nvSpPr>
              <p:spPr>
                <a:xfrm>
                  <a:off x="5760613" y="2558481"/>
                  <a:ext cx="914400" cy="6710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𝑅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8989D6-27A7-E78D-6EA7-59E756634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613" y="2558481"/>
                  <a:ext cx="914400" cy="671057"/>
                </a:xfrm>
                <a:prstGeom prst="rect">
                  <a:avLst/>
                </a:prstGeom>
                <a:blipFill>
                  <a:blip r:embed="rId13"/>
                  <a:stretch>
                    <a:fillRect r="-5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734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481A-3F75-4FDC-8DF3-3251F82C4B7B}"/>
                  </a:ext>
                </a:extLst>
              </p:cNvPr>
              <p:cNvSpPr txBox="1"/>
              <p:nvPr/>
            </p:nvSpPr>
            <p:spPr>
              <a:xfrm>
                <a:off x="411480" y="883920"/>
                <a:ext cx="6045200" cy="5107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১।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𝑡𝑎𝑛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⁡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𝜃</m:t>
                    </m:r>
                    <m:r>
                      <a:rPr lang="en-US" sz="1100" b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4</m:t>
                        </m:r>
                      </m:num>
                      <m:den>
                        <m:r>
                          <a:rPr lang="en-US" sz="11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3</m:t>
                        </m:r>
                      </m:den>
                    </m:f>
                    <m:r>
                      <a:rPr lang="en-US" sz="1100" b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,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𝑀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𝑠𝑖𝑛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⁡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𝐴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+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𝑐𝑜𝑠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⁡</m:t>
                    </m:r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𝐴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যেখানে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𝜃</m:t>
                    </m:r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এবং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𝐴</m:t>
                    </m:r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bn-BD" sz="1100" dirty="0" err="1">
                    <a:latin typeface="Noto Sans Bengali" pitchFamily="2" charset="0"/>
                    <a:cs typeface="Noto Sans Bengali" pitchFamily="2" charset="0"/>
                  </a:rPr>
                  <a:t>সূক্ষ্মকোণ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।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𝑠𝑒𝑐</m:t>
                    </m:r>
                    <m:r>
                      <a:rPr lang="en-US" sz="1100" b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⁡</m:t>
                    </m:r>
                    <m:r>
                      <a:rPr lang="en-US" sz="11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𝜃</m:t>
                    </m:r>
                    <m:r>
                      <a:rPr lang="en-US" sz="11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+</m:t>
                    </m:r>
                    <m:r>
                      <a:rPr lang="en-US" sz="11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𝑐𝑜𝑡</m:t>
                    </m:r>
                    <m:r>
                      <a:rPr lang="en-US" sz="11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⁡</m:t>
                    </m:r>
                    <m:r>
                      <a:rPr lang="en-US" sz="11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𝜃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এর মান কত?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29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(খ)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29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15</m:t>
                        </m:r>
                      </m:den>
                    </m:f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(গ)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			(ঘ)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27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100" dirty="0">
                  <a:solidFill>
                    <a:schemeClr val="tx1"/>
                  </a:solidFill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২।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520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° কোণটি কোন চতুর্ভাগে পড়বে?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১ম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(খ)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২য়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(গ) 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৩য়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(ঘ) 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৪র্থ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৩</a:t>
                </a: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। </a:t>
                </a:r>
                <a14:m>
                  <m:oMath xmlns:m="http://schemas.openxmlformats.org/officeDocument/2006/math"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(−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980</m:t>
                    </m:r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°) </m:t>
                    </m:r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কোণটি কোন </a:t>
                </a:r>
                <a:r>
                  <a:rPr lang="bn-BD" sz="1100" dirty="0" err="1">
                    <a:latin typeface="Noto Sans Bengali" pitchFamily="2" charset="0"/>
                    <a:cs typeface="Noto Sans Bengali" pitchFamily="2" charset="0"/>
                  </a:rPr>
                  <a:t>চতুর্ভাগে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থাকবে?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১ম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(খ)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২য়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(গ) 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৩য়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(ঘ) 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৪র্থ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৪। </a:t>
                </a:r>
                <a14:m>
                  <m:oMath xmlns:m="http://schemas.openxmlformats.org/officeDocument/2006/math"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65</m:t>
                    </m:r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°</m:t>
                    </m:r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42</m:t>
                    </m:r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′</m:t>
                    </m:r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এর সঠিক মান কোনটি?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65.5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°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(খ)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65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.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6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°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(গ) 65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.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7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°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(ঘ) 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65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.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8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°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৫। 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একটি চাকার ব্যাস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14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 সে.মি. হলে, এর পরিধির আসন্ন মান কত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সে.মি.?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307.88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(খ)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175.93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(গ) 153.94 		(ঘ) 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43.98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৬</a:t>
                </a: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।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r 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ব্যাসার্ধের একটি বৃত্তের পরিধি ও ব্যাসের অনুপাত কত?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1</m:t>
                    </m:r>
                    <m:r>
                      <a:rPr lang="en-US" sz="1100" b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11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</m:oMath>
                </a14:m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(খ)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  <m:r>
                      <a:rPr lang="en-US" sz="1100" b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1</m:t>
                    </m:r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(গ)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𝜋</m:t>
                    </m:r>
                    <m:r>
                      <a:rPr lang="en-US" sz="1100" b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		(ঘ)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𝜋</m:t>
                    </m:r>
                    <m:r>
                      <a:rPr lang="en-US" sz="1100" b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</m:oMath>
                </a14:m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৭। </a:t>
                </a:r>
                <a14:m>
                  <m:oMath xmlns:m="http://schemas.openxmlformats.org/officeDocument/2006/math"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0</m:t>
                    </m:r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.</m:t>
                    </m:r>
                    <m:r>
                      <a:rPr lang="bn-BD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9759</m:t>
                    </m:r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bn-BD" sz="1100" dirty="0" err="1">
                    <a:latin typeface="Noto Sans Bengali" pitchFamily="2" charset="0"/>
                    <a:cs typeface="Noto Sans Bengali" pitchFamily="2" charset="0"/>
                  </a:rPr>
                  <a:t>রেডিয়ানকে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ডিগ্রীতে প্রকাশ কর।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54</m:t>
                        </m:r>
                      </m:e>
                      <m:sup>
                        <m:r>
                          <a:rPr lang="en-US" sz="1100" b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55</m:t>
                        </m:r>
                      </m:e>
                      <m:sup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56</m:t>
                        </m:r>
                      </m:e>
                      <m:sup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	(খ)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55</m:t>
                        </m:r>
                      </m:e>
                      <m:sup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56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57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(গ)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55</m:t>
                        </m:r>
                      </m:e>
                      <m:sup>
                        <m:r>
                          <a:rPr lang="en-US" sz="1100" b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54</m:t>
                        </m:r>
                      </m:e>
                      <m:sup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53</m:t>
                        </m:r>
                        <m:r>
                          <a:rPr lang="en-US" sz="1100" b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.</m:t>
                        </m:r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35</m:t>
                        </m:r>
                      </m:e>
                      <m:sup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′′</m:t>
                        </m:r>
                      </m:sup>
                    </m:sSup>
                    <m:r>
                      <a:rPr lang="en-US" sz="11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	(ঘ)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53</m:t>
                        </m:r>
                      </m:e>
                      <m:sup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54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55</m:t>
                        </m:r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.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82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৮। 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সকাল </a:t>
                </a:r>
                <a14:m>
                  <m:oMath xmlns:m="http://schemas.openxmlformats.org/officeDocument/2006/math">
                    <m:r>
                      <a:rPr lang="as-IN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10</m:t>
                    </m:r>
                    <m:r>
                      <a:rPr lang="as-IN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:</m:t>
                    </m:r>
                    <m:r>
                      <a:rPr lang="as-IN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15</m:t>
                    </m:r>
                    <m:r>
                      <a:rPr lang="as-IN" sz="1100" b="0" i="1" dirty="0" smtClean="0">
                        <a:latin typeface="Cambria Math" panose="02040503050406030204" pitchFamily="18" charset="0"/>
                        <a:cs typeface="Kalpurush" panose="02000600000000000000" pitchFamily="2" charset="0"/>
                      </a:rPr>
                      <m:t> </m:t>
                    </m:r>
                  </m:oMath>
                </a14:m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মিনিটের সময় ঘণ্টার কাঁটা ও মিনিটের কাঁটার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as-IN" sz="1100" dirty="0">
                    <a:latin typeface="Noto Sans Bengali" pitchFamily="2" charset="0"/>
                    <a:cs typeface="Noto Sans Bengali" pitchFamily="2" charset="0"/>
                  </a:rPr>
                  <a:t>মধ্যবর্তী কোণ কত?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23</m:t>
                        </m:r>
                        <m:r>
                          <a:rPr lang="en-US" sz="1100" b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.</m:t>
                        </m:r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75</m:t>
                        </m:r>
                      </m:e>
                      <m:sup>
                        <m:r>
                          <a:rPr lang="en-US" sz="1100" b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(খ)</a:t>
                </a:r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142</m:t>
                        </m:r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.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5</m:t>
                        </m:r>
                      </m:e>
                      <m:sup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(গ)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150</m:t>
                        </m:r>
                      </m:e>
                      <m:sup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		(ঘ)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285</m:t>
                        </m:r>
                      </m:e>
                      <m:sup>
                        <m:r>
                          <a:rPr lang="en-US" sz="1100" b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নিচের চিত্র অবলম্বনে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০৯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-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১০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নং প্রশ্নের উত্তর দাও।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481A-3F75-4FDC-8DF3-3251F82C4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883920"/>
                <a:ext cx="6045200" cy="5107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D368BB-7A4C-E359-5FA3-75D98EA498AC}"/>
                  </a:ext>
                </a:extLst>
              </p:cNvPr>
              <p:cNvSpPr txBox="1"/>
              <p:nvPr/>
            </p:nvSpPr>
            <p:spPr>
              <a:xfrm>
                <a:off x="411480" y="7246649"/>
                <a:ext cx="6045200" cy="133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৯।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𝑠𝑖𝑛</m:t>
                    </m:r>
                    <m:r>
                      <a:rPr lang="en-US" sz="1100" b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⁡</m:t>
                    </m:r>
                    <m:r>
                      <a:rPr lang="en-US" sz="1100" b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∠</m:t>
                    </m:r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𝑅𝑂𝑃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এর মান কোনটি?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</m:t>
                        </m:r>
                      </m:den>
                    </m:f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(খ)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(গ)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</m:t>
                        </m:r>
                      </m:den>
                    </m:f>
                    <m:r>
                      <a:rPr lang="en-US" sz="11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(ঘ) </a:t>
                </a:r>
                <a14:m>
                  <m:oMath xmlns:m="http://schemas.openxmlformats.org/officeDocument/2006/math">
                    <m:r>
                      <a:rPr lang="en-US" sz="11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100" dirty="0">
                  <a:solidFill>
                    <a:schemeClr val="tx1"/>
                  </a:solidFill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১০</a:t>
                </a:r>
                <a:r>
                  <a:rPr lang="en-US" sz="1100" dirty="0">
                    <a:solidFill>
                      <a:schemeClr val="tx1"/>
                    </a:solidFill>
                    <a:latin typeface="Noto Sans Bengali" pitchFamily="2" charset="0"/>
                    <a:cs typeface="Noto Sans Bengali" pitchFamily="2" charset="0"/>
                  </a:rPr>
                  <a:t>। </a:t>
                </a:r>
                <a14:m>
                  <m:oMath xmlns:m="http://schemas.openxmlformats.org/officeDocument/2006/math">
                    <m:r>
                      <a:rPr lang="el-G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rinda" panose="020B0502040204020203" pitchFamily="34" charset="0"/>
                      </a:rPr>
                      <m:t>𝜃</m:t>
                    </m:r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কোণটির বৃত্তীয় পরিমাণ কত?</a:t>
                </a:r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(ক)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1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6</m:t>
                        </m:r>
                      </m:den>
                    </m:f>
                    <m:r>
                      <a:rPr lang="en-US" sz="11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(খ)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bn-BD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(গ)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bn-BD" sz="1100" dirty="0">
                    <a:latin typeface="Noto Sans Bengali" pitchFamily="2" charset="0"/>
                    <a:cs typeface="Noto Sans Bengali" pitchFamily="2" charset="0"/>
                  </a:rPr>
                  <a:t> </a:t>
                </a:r>
                <a:r>
                  <a:rPr lang="en-US" sz="1100" dirty="0">
                    <a:latin typeface="Noto Sans Bengali" pitchFamily="2" charset="0"/>
                    <a:cs typeface="Noto Sans Bengali" pitchFamily="2" charset="0"/>
                  </a:rPr>
                  <a:t>			(ঘ)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2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1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100" dirty="0">
                  <a:latin typeface="Noto Sans Bengali" pitchFamily="2" charset="0"/>
                  <a:cs typeface="Noto Sans Bengali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D368BB-7A4C-E359-5FA3-75D98EA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7246649"/>
                <a:ext cx="6045200" cy="1334340"/>
              </a:xfrm>
              <a:prstGeom prst="rect">
                <a:avLst/>
              </a:prstGeom>
              <a:blipFill>
                <a:blip r:embed="rId3"/>
                <a:stretch>
                  <a:fillRect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415E79F-CE81-93CE-F7AB-5DD9ECF41E42}"/>
              </a:ext>
            </a:extLst>
          </p:cNvPr>
          <p:cNvGrpSpPr/>
          <p:nvPr/>
        </p:nvGrpSpPr>
        <p:grpSpPr>
          <a:xfrm>
            <a:off x="-2911583" y="5445599"/>
            <a:ext cx="2378184" cy="1560291"/>
            <a:chOff x="2788339" y="2078399"/>
            <a:chExt cx="4846018" cy="31794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8F2CE6-43DD-8A0D-E211-D99AEC30C87E}"/>
                </a:ext>
              </a:extLst>
            </p:cNvPr>
            <p:cNvCxnSpPr/>
            <p:nvPr/>
          </p:nvCxnSpPr>
          <p:spPr>
            <a:xfrm>
              <a:off x="4260395" y="4240510"/>
              <a:ext cx="3238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B4AAF0-050D-E1DC-364B-0028BF349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29" y="2496457"/>
              <a:ext cx="0" cy="1744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65610E-23B4-01A3-644B-7DFA4D585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1313" y="2252596"/>
              <a:ext cx="1637830" cy="1987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22C82B-AFAE-9379-87A6-AB8D779D549D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43" y="2449547"/>
              <a:ext cx="0" cy="2808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0EF2F5-41F2-3929-2D48-1D3E2C810664}"/>
                </a:ext>
              </a:extLst>
            </p:cNvPr>
            <p:cNvSpPr/>
            <p:nvPr/>
          </p:nvSpPr>
          <p:spPr>
            <a:xfrm>
              <a:off x="6078369" y="3783310"/>
              <a:ext cx="914400" cy="914400"/>
            </a:xfrm>
            <a:prstGeom prst="arc">
              <a:avLst>
                <a:gd name="adj1" fmla="val 1504616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090F855-3F5B-6565-02DB-A974876678D0}"/>
                </a:ext>
              </a:extLst>
            </p:cNvPr>
            <p:cNvSpPr/>
            <p:nvPr/>
          </p:nvSpPr>
          <p:spPr>
            <a:xfrm rot="17393531">
              <a:off x="6375989" y="3783310"/>
              <a:ext cx="914400" cy="914400"/>
            </a:xfrm>
            <a:prstGeom prst="arc">
              <a:avLst>
                <a:gd name="adj1" fmla="val 15046160"/>
                <a:gd name="adj2" fmla="val 175762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A04EFA-A431-7389-0D17-5356D0B74859}"/>
                    </a:ext>
                  </a:extLst>
                </p:cNvPr>
                <p:cNvSpPr txBox="1"/>
                <p:nvPr/>
              </p:nvSpPr>
              <p:spPr>
                <a:xfrm>
                  <a:off x="5836347" y="3752788"/>
                  <a:ext cx="726188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rinda" panose="020B0502040204020203" pitchFamily="34" charset="0"/>
                          </a:rPr>
                          <m:t>θ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A04EFA-A431-7389-0D17-5356D0B7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347" y="3752788"/>
                  <a:ext cx="726188" cy="329321"/>
                </a:xfrm>
                <a:prstGeom prst="rect">
                  <a:avLst/>
                </a:prstGeom>
                <a:blipFill>
                  <a:blip r:embed="rId4"/>
                  <a:stretch>
                    <a:fillRect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654CD9-21CC-8408-69E4-42F72DF381FA}"/>
                    </a:ext>
                  </a:extLst>
                </p:cNvPr>
                <p:cNvSpPr txBox="1"/>
                <p:nvPr/>
              </p:nvSpPr>
              <p:spPr>
                <a:xfrm>
                  <a:off x="6776242" y="3338371"/>
                  <a:ext cx="726188" cy="329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rinda" panose="020B0502040204020203" pitchFamily="34" charset="0"/>
                          </a:rPr>
                          <m:t>120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654CD9-21CC-8408-69E4-42F72DF38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242" y="3338371"/>
                  <a:ext cx="726188" cy="329320"/>
                </a:xfrm>
                <a:prstGeom prst="rect">
                  <a:avLst/>
                </a:prstGeom>
                <a:blipFill>
                  <a:blip r:embed="rId5"/>
                  <a:stretch>
                    <a:fillRect r="-23729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14FB3C-E908-F126-0364-419A1C655404}"/>
                    </a:ext>
                  </a:extLst>
                </p:cNvPr>
                <p:cNvSpPr txBox="1"/>
                <p:nvPr/>
              </p:nvSpPr>
              <p:spPr>
                <a:xfrm>
                  <a:off x="4422521" y="2078399"/>
                  <a:ext cx="914401" cy="32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𝑃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14FB3C-E908-F126-0364-419A1C655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521" y="2078399"/>
                  <a:ext cx="914401" cy="329322"/>
                </a:xfrm>
                <a:prstGeom prst="rect">
                  <a:avLst/>
                </a:prstGeom>
                <a:blipFill>
                  <a:blip r:embed="rId6"/>
                  <a:stretch>
                    <a:fillRect r="-51351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062FC6-393A-15B5-5A38-A8E82220A47C}"/>
                    </a:ext>
                  </a:extLst>
                </p:cNvPr>
                <p:cNvSpPr txBox="1"/>
                <p:nvPr/>
              </p:nvSpPr>
              <p:spPr>
                <a:xfrm>
                  <a:off x="4607677" y="412697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𝑀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062FC6-393A-15B5-5A38-A8E82220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677" y="4126978"/>
                  <a:ext cx="914400" cy="329321"/>
                </a:xfrm>
                <a:prstGeom prst="rect">
                  <a:avLst/>
                </a:prstGeom>
                <a:blipFill>
                  <a:blip r:embed="rId7"/>
                  <a:stretch>
                    <a:fillRect r="-61644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0E0C32-6472-6522-ACCF-10D6A6180E60}"/>
                    </a:ext>
                  </a:extLst>
                </p:cNvPr>
                <p:cNvSpPr txBox="1"/>
                <p:nvPr/>
              </p:nvSpPr>
              <p:spPr>
                <a:xfrm>
                  <a:off x="6247705" y="412697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𝑂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0E0C32-6472-6522-ACCF-10D6A618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705" y="4126978"/>
                  <a:ext cx="914400" cy="329321"/>
                </a:xfrm>
                <a:prstGeom prst="rect">
                  <a:avLst/>
                </a:prstGeom>
                <a:blipFill>
                  <a:blip r:embed="rId8"/>
                  <a:stretch>
                    <a:fillRect r="-56164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2AD449-F727-4CEC-0A5E-6FAA45C4FE4B}"/>
                    </a:ext>
                  </a:extLst>
                </p:cNvPr>
                <p:cNvSpPr txBox="1"/>
                <p:nvPr/>
              </p:nvSpPr>
              <p:spPr>
                <a:xfrm>
                  <a:off x="6719957" y="394705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2AD449-F727-4CEC-0A5E-6FAA45C4F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57" y="3947058"/>
                  <a:ext cx="914400" cy="329321"/>
                </a:xfrm>
                <a:prstGeom prst="rect">
                  <a:avLst/>
                </a:prstGeom>
                <a:blipFill>
                  <a:blip r:embed="rId9"/>
                  <a:stretch>
                    <a:fillRect r="-52703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324A73-1A65-DFDF-3074-7133F24DFACF}"/>
                    </a:ext>
                  </a:extLst>
                </p:cNvPr>
                <p:cNvSpPr txBox="1"/>
                <p:nvPr/>
              </p:nvSpPr>
              <p:spPr>
                <a:xfrm>
                  <a:off x="2788339" y="3935312"/>
                  <a:ext cx="914400" cy="329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324A73-1A65-DFDF-3074-7133F24DF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339" y="3935312"/>
                  <a:ext cx="914400" cy="329320"/>
                </a:xfrm>
                <a:prstGeom prst="rect">
                  <a:avLst/>
                </a:prstGeom>
                <a:blipFill>
                  <a:blip r:embed="rId10"/>
                  <a:stretch>
                    <a:fillRect r="-63514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8988F-8AE0-2E0C-575A-D75EF8F1F360}"/>
                    </a:ext>
                  </a:extLst>
                </p:cNvPr>
                <p:cNvSpPr txBox="1"/>
                <p:nvPr/>
              </p:nvSpPr>
              <p:spPr>
                <a:xfrm>
                  <a:off x="5924749" y="2168881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8988F-8AE0-2E0C-575A-D75EF8F1F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49" y="2168881"/>
                  <a:ext cx="914400" cy="329321"/>
                </a:xfrm>
                <a:prstGeom prst="rect">
                  <a:avLst/>
                </a:prstGeom>
                <a:blipFill>
                  <a:blip r:embed="rId11"/>
                  <a:stretch>
                    <a:fillRect r="-53425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2A58BB9-E9C9-4E1C-27B0-42DE5F20C9A3}"/>
                    </a:ext>
                  </a:extLst>
                </p:cNvPr>
                <p:cNvSpPr txBox="1"/>
                <p:nvPr/>
              </p:nvSpPr>
              <p:spPr>
                <a:xfrm>
                  <a:off x="5918790" y="4908584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2A58BB9-E9C9-4E1C-27B0-42DE5F20C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790" y="4908584"/>
                  <a:ext cx="914400" cy="329321"/>
                </a:xfrm>
                <a:prstGeom prst="rect">
                  <a:avLst/>
                </a:prstGeom>
                <a:blipFill>
                  <a:blip r:embed="rId12"/>
                  <a:stretch>
                    <a:fillRect r="-62162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04A0D0-8C2F-C062-DC46-946E8248C47F}"/>
              </a:ext>
            </a:extLst>
          </p:cNvPr>
          <p:cNvGrpSpPr/>
          <p:nvPr/>
        </p:nvGrpSpPr>
        <p:grpSpPr>
          <a:xfrm>
            <a:off x="1017635" y="5686358"/>
            <a:ext cx="2378184" cy="1560291"/>
            <a:chOff x="2788339" y="2078399"/>
            <a:chExt cx="4846018" cy="31794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7B5E08-DD19-1D90-34C2-1E061F5AEE91}"/>
                </a:ext>
              </a:extLst>
            </p:cNvPr>
            <p:cNvCxnSpPr/>
            <p:nvPr/>
          </p:nvCxnSpPr>
          <p:spPr>
            <a:xfrm>
              <a:off x="4260395" y="4240510"/>
              <a:ext cx="3238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32659B-A386-8C97-B85F-C6AD5B6DF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29" y="2496457"/>
              <a:ext cx="0" cy="1744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C9D831-761D-F989-9C37-8FC238FE3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1313" y="2252596"/>
              <a:ext cx="1637830" cy="1987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258BF4-52B9-9BAA-17FA-C7B000325859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43" y="2449547"/>
              <a:ext cx="0" cy="2808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0E339B66-B092-8392-5E55-5B4BD5DA63BD}"/>
                </a:ext>
              </a:extLst>
            </p:cNvPr>
            <p:cNvSpPr/>
            <p:nvPr/>
          </p:nvSpPr>
          <p:spPr>
            <a:xfrm>
              <a:off x="6078369" y="3783310"/>
              <a:ext cx="914400" cy="914400"/>
            </a:xfrm>
            <a:prstGeom prst="arc">
              <a:avLst>
                <a:gd name="adj1" fmla="val 1504616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2BD1225-9BAB-3E01-3A2E-714AE4CB99DC}"/>
                </a:ext>
              </a:extLst>
            </p:cNvPr>
            <p:cNvSpPr/>
            <p:nvPr/>
          </p:nvSpPr>
          <p:spPr>
            <a:xfrm rot="17393531">
              <a:off x="6375989" y="3783310"/>
              <a:ext cx="914400" cy="914400"/>
            </a:xfrm>
            <a:prstGeom prst="arc">
              <a:avLst>
                <a:gd name="adj1" fmla="val 15046160"/>
                <a:gd name="adj2" fmla="val 1757623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47D8D34-4A43-5B2C-EB14-E8AD7B8BAC37}"/>
                    </a:ext>
                  </a:extLst>
                </p:cNvPr>
                <p:cNvSpPr txBox="1"/>
                <p:nvPr/>
              </p:nvSpPr>
              <p:spPr>
                <a:xfrm>
                  <a:off x="5836347" y="3752788"/>
                  <a:ext cx="726188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rinda" panose="020B0502040204020203" pitchFamily="34" charset="0"/>
                          </a:rPr>
                          <m:t>θ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A04EFA-A431-7389-0D17-5356D0B7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347" y="3752788"/>
                  <a:ext cx="726188" cy="329321"/>
                </a:xfrm>
                <a:prstGeom prst="rect">
                  <a:avLst/>
                </a:prstGeom>
                <a:blipFill>
                  <a:blip r:embed="rId13"/>
                  <a:stretch>
                    <a:fillRect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9E888C-6241-2C69-0BC9-F36710404BF6}"/>
                    </a:ext>
                  </a:extLst>
                </p:cNvPr>
                <p:cNvSpPr txBox="1"/>
                <p:nvPr/>
              </p:nvSpPr>
              <p:spPr>
                <a:xfrm>
                  <a:off x="6797407" y="3338370"/>
                  <a:ext cx="726188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rinda" panose="020B0502040204020203" pitchFamily="34" charset="0"/>
                          </a:rPr>
                          <m:t>120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6654CD9-21CC-8408-69E4-42F72DF38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407" y="3338370"/>
                  <a:ext cx="726188" cy="329321"/>
                </a:xfrm>
                <a:prstGeom prst="rect">
                  <a:avLst/>
                </a:prstGeom>
                <a:blipFill>
                  <a:blip r:embed="rId14"/>
                  <a:stretch>
                    <a:fillRect r="-5085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F6A564-BE0B-6465-3C87-38D033D5BA20}"/>
                    </a:ext>
                  </a:extLst>
                </p:cNvPr>
                <p:cNvSpPr txBox="1"/>
                <p:nvPr/>
              </p:nvSpPr>
              <p:spPr>
                <a:xfrm>
                  <a:off x="4422521" y="2078399"/>
                  <a:ext cx="914400" cy="32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𝑃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F6A564-BE0B-6465-3C87-38D033D5B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521" y="2078399"/>
                  <a:ext cx="914400" cy="329322"/>
                </a:xfrm>
                <a:prstGeom prst="rect">
                  <a:avLst/>
                </a:prstGeom>
                <a:blipFill>
                  <a:blip r:embed="rId15"/>
                  <a:stretch>
                    <a:fillRect r="-51351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A80967-A145-6D44-32C2-E0E7160A9C11}"/>
                    </a:ext>
                  </a:extLst>
                </p:cNvPr>
                <p:cNvSpPr txBox="1"/>
                <p:nvPr/>
              </p:nvSpPr>
              <p:spPr>
                <a:xfrm>
                  <a:off x="4607677" y="412697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𝑀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062FC6-393A-15B5-5A38-A8E82220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677" y="4126978"/>
                  <a:ext cx="914400" cy="329321"/>
                </a:xfrm>
                <a:prstGeom prst="rect">
                  <a:avLst/>
                </a:prstGeom>
                <a:blipFill>
                  <a:blip r:embed="rId16"/>
                  <a:stretch>
                    <a:fillRect r="-61644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19D99AE-7DFB-3CCB-75F4-F5BD6A52F192}"/>
                    </a:ext>
                  </a:extLst>
                </p:cNvPr>
                <p:cNvSpPr txBox="1"/>
                <p:nvPr/>
              </p:nvSpPr>
              <p:spPr>
                <a:xfrm>
                  <a:off x="6247705" y="412697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𝑂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0E0C32-6472-6522-ACCF-10D6A618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705" y="4126978"/>
                  <a:ext cx="914400" cy="329321"/>
                </a:xfrm>
                <a:prstGeom prst="rect">
                  <a:avLst/>
                </a:prstGeom>
                <a:blipFill>
                  <a:blip r:embed="rId17"/>
                  <a:stretch>
                    <a:fillRect r="-56164" b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1656A88-6C8F-66DB-8EE6-1BF176F053B6}"/>
                    </a:ext>
                  </a:extLst>
                </p:cNvPr>
                <p:cNvSpPr txBox="1"/>
                <p:nvPr/>
              </p:nvSpPr>
              <p:spPr>
                <a:xfrm>
                  <a:off x="6719957" y="3947058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2AD449-F727-4CEC-0A5E-6FAA45C4F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57" y="3947058"/>
                  <a:ext cx="914400" cy="329321"/>
                </a:xfrm>
                <a:prstGeom prst="rect">
                  <a:avLst/>
                </a:prstGeom>
                <a:blipFill>
                  <a:blip r:embed="rId18"/>
                  <a:stretch>
                    <a:fillRect r="-52703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FFE73E-36EB-9D51-5F26-2AAE647C8C89}"/>
                    </a:ext>
                  </a:extLst>
                </p:cNvPr>
                <p:cNvSpPr txBox="1"/>
                <p:nvPr/>
              </p:nvSpPr>
              <p:spPr>
                <a:xfrm>
                  <a:off x="2788339" y="3935312"/>
                  <a:ext cx="914400" cy="329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324A73-1A65-DFDF-3074-7133F24DF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339" y="3935312"/>
                  <a:ext cx="914400" cy="329320"/>
                </a:xfrm>
                <a:prstGeom prst="rect">
                  <a:avLst/>
                </a:prstGeom>
                <a:blipFill>
                  <a:blip r:embed="rId19"/>
                  <a:stretch>
                    <a:fillRect r="-63514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F3558CC-C7A4-16C7-AF13-BD86F729A5AC}"/>
                    </a:ext>
                  </a:extLst>
                </p:cNvPr>
                <p:cNvSpPr txBox="1"/>
                <p:nvPr/>
              </p:nvSpPr>
              <p:spPr>
                <a:xfrm>
                  <a:off x="5924749" y="2168881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8988F-8AE0-2E0C-575A-D75EF8F1F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49" y="2168881"/>
                  <a:ext cx="914400" cy="329321"/>
                </a:xfrm>
                <a:prstGeom prst="rect">
                  <a:avLst/>
                </a:prstGeom>
                <a:blipFill>
                  <a:blip r:embed="rId20"/>
                  <a:stretch>
                    <a:fillRect r="-53425"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93901C-4C10-24BA-FC26-181EA5ABFE83}"/>
                    </a:ext>
                  </a:extLst>
                </p:cNvPr>
                <p:cNvSpPr txBox="1"/>
                <p:nvPr/>
              </p:nvSpPr>
              <p:spPr>
                <a:xfrm>
                  <a:off x="5918790" y="4908584"/>
                  <a:ext cx="914400" cy="32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2A58BB9-E9C9-4E1C-27B0-42DE5F20C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790" y="4908584"/>
                  <a:ext cx="914400" cy="329321"/>
                </a:xfrm>
                <a:prstGeom prst="rect">
                  <a:avLst/>
                </a:prstGeom>
                <a:blipFill>
                  <a:blip r:embed="rId21"/>
                  <a:stretch>
                    <a:fillRect r="-62162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95B068-0782-C8E9-D62A-8C3F4C98D340}"/>
                    </a:ext>
                  </a:extLst>
                </p:cNvPr>
                <p:cNvSpPr txBox="1"/>
                <p:nvPr/>
              </p:nvSpPr>
              <p:spPr>
                <a:xfrm>
                  <a:off x="5760613" y="2558481"/>
                  <a:ext cx="914400" cy="6710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𝑅</m:t>
                        </m:r>
                      </m:oMath>
                    </m:oMathPara>
                  </a14:m>
                  <a:endParaRPr lang="as-IN" sz="1100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Kalpurush" panose="02000600000000000000" pitchFamily="2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95B068-0782-C8E9-D62A-8C3F4C98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613" y="2558481"/>
                  <a:ext cx="914400" cy="671057"/>
                </a:xfrm>
                <a:prstGeom prst="rect">
                  <a:avLst/>
                </a:prstGeom>
                <a:blipFill>
                  <a:blip r:embed="rId22"/>
                  <a:stretch>
                    <a:fillRect r="-5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07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481A-3F75-4FDC-8DF3-3251F82C4B7B}"/>
              </a:ext>
            </a:extLst>
          </p:cNvPr>
          <p:cNvSpPr txBox="1"/>
          <p:nvPr/>
        </p:nvSpPr>
        <p:spPr>
          <a:xfrm>
            <a:off x="411480" y="883920"/>
            <a:ext cx="6045200" cy="667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১১। 𝜃 এর যে কোনো বাস্তব মানের জন্য-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. 𝑠𝑖𝑛⁡3𝜃=3𝑠𝑖𝑛⁡𝜃−4〖𝑠𝑖𝑛〗^3⁡𝜃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ii. 𝑐𝑜𝑠⁡2𝜃=2〖𝑐𝑜𝑠〗^2⁡𝜃−1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iii. 𝑐𝑜𝑠⁡3𝜃=3𝑐𝑜𝑠⁡𝜃−4〖𝑐𝑜𝑠〗^3⁡𝜃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নিচের কোনটি সঠিক?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খ)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গ)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ঘ)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, 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১২। একটি সমকোণী ত্রিভুজের ক্ষেত্রে 𝑡𝑎𝑛⁡𝜃=5 হলে 𝑐𝑜𝑠𝑒𝑐⁡𝜃 এর মান কোনটি?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5/√26  		(খ) √26/5  		(গ) 1/5 			(ঘ) 1/√26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১৩। 𝑡𝑎𝑛⁡𝜃 এর সঠিক সীমা নিচের কোনটি 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−∞&lt;𝑡𝑎𝑛⁡𝜃&lt;∞ 	(খ) −∞&lt;𝑡𝑎𝑛⁡𝜃≤0 	(গ) 0≤𝑡𝑎𝑛⁡𝜃&lt;∞ 	(ঘ) 𝑅−(−1,1)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১৪। চতুর্থ চতুর্ভাগে অবস্থিত 𝜃 কোণের জন্য 𝑐𝑜𝑠⁡𝜃=4/5 হলে 𝑠𝑖𝑛⁡𝜃= কত 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1:𝑟 		(খ) 𝑟:1 		(গ) 𝜋:1 		(ঘ) 𝜋:𝑟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১৫।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চিত্রে-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. 𝑠𝑖𝑛⁡(−𝜃)=(−𝑦)/𝑟=−𝑠𝑖𝑛⁡𝜃 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ii. 𝑐𝑜𝑠⁡(−𝜃)=(−𝑥)/𝑟=−𝑐𝑜𝑠⁡𝜃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iii. 𝑡𝑎𝑛⁡(−𝜃)=(−𝑦)/𝑥=−𝑡𝑎𝑛⁡𝜃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নিচের কোনটি সঠিক?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খ)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গ)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ঘ)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, 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১৬। 〖𝑠𝑖𝑛〗^2⁡(−𝜃)+〖𝑐𝑜𝑠〗^2⁡(𝜃)=  কত?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−1 		(খ) 0 			(গ) 1 			(ঘ) অসংজ্ঞায়িত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১৭। কোন সম্পর্কটি সত্য?</a:t>
            </a:r>
          </a:p>
          <a:p>
            <a:pPr>
              <a:lnSpc>
                <a:spcPct val="15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𝑠𝑖𝑛⁡(−𝜋/6)=𝑠𝑖𝑛⁡𝜋/6  	(খ) 𝑡𝑎𝑛⁡(−𝜋/6)=𝑡𝑎𝑛⁡𝜋/6  	(গ) 𝑐𝑜𝑠⁡(−𝜋/6)=𝑐𝑜𝑠⁡𝜋/6  	(ঘ) 𝑐𝑜𝑠𝑒𝑐⁡(−𝜋/6)=𝑐𝑜𝑠𝑒𝑐⁡𝜋/6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50000"/>
              </a:lnSpc>
            </a:pP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50000"/>
              </a:lnSpc>
            </a:pPr>
            <a:endParaRPr lang="en-US" sz="1100" dirty="0">
              <a:latin typeface="Noto Sans Bengali" pitchFamily="2" charset="0"/>
              <a:cs typeface="Noto Sans Bengali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A96E9-5D26-346B-EF42-3B295749EF81}"/>
              </a:ext>
            </a:extLst>
          </p:cNvPr>
          <p:cNvGrpSpPr/>
          <p:nvPr/>
        </p:nvGrpSpPr>
        <p:grpSpPr>
          <a:xfrm>
            <a:off x="8503667" y="4265743"/>
            <a:ext cx="2422305" cy="1696414"/>
            <a:chOff x="3095938" y="3496699"/>
            <a:chExt cx="4037324" cy="28274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D1E909-05D9-8B43-8863-BF657896FD33}"/>
                </a:ext>
              </a:extLst>
            </p:cNvPr>
            <p:cNvGrpSpPr/>
            <p:nvPr/>
          </p:nvGrpSpPr>
          <p:grpSpPr>
            <a:xfrm>
              <a:off x="3636630" y="3731046"/>
              <a:ext cx="2923827" cy="2328232"/>
              <a:chOff x="3636630" y="4065446"/>
              <a:chExt cx="2923827" cy="232823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91C44D4-488E-D3E6-BC22-5EB6CEA2C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143" y="5229562"/>
                <a:ext cx="2859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855D468-E5AF-2FBF-70AA-F0CDA33E1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3614" y="4065446"/>
                <a:ext cx="0" cy="2328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D63EEC6-D017-FA0F-566C-8319222C1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7923" y="4270352"/>
                <a:ext cx="1765753" cy="9592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FC01748-F3A7-83D4-6AC4-8A45188D9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306" y="5229562"/>
                <a:ext cx="1856694" cy="836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3B60AA-B7DE-2DE1-CD3F-00C5B1A61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1640" y="4548188"/>
                <a:ext cx="0" cy="12501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33B4C228-2098-69D0-8C76-59C3A472462F}"/>
                  </a:ext>
                </a:extLst>
              </p:cNvPr>
              <p:cNvSpPr/>
              <p:nvPr/>
            </p:nvSpPr>
            <p:spPr>
              <a:xfrm rot="2777173">
                <a:off x="3827285" y="4716066"/>
                <a:ext cx="914400" cy="914400"/>
              </a:xfrm>
              <a:prstGeom prst="arc">
                <a:avLst>
                  <a:gd name="adj1" fmla="val 17313565"/>
                  <a:gd name="adj2" fmla="val 192663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D904F9C9-6E63-8403-0779-DB7ED95FE8CF}"/>
                  </a:ext>
                </a:extLst>
              </p:cNvPr>
              <p:cNvSpPr/>
              <p:nvPr/>
            </p:nvSpPr>
            <p:spPr>
              <a:xfrm rot="4220107">
                <a:off x="3636630" y="4716066"/>
                <a:ext cx="914400" cy="914400"/>
              </a:xfrm>
              <a:prstGeom prst="arc">
                <a:avLst>
                  <a:gd name="adj1" fmla="val 17805013"/>
                  <a:gd name="adj2" fmla="val 188234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B4DB31-9B7A-2551-4B5F-C48B70CCDFDC}"/>
                    </a:ext>
                  </a:extLst>
                </p:cNvPr>
                <p:cNvSpPr txBox="1"/>
                <p:nvPr/>
              </p:nvSpPr>
              <p:spPr>
                <a:xfrm>
                  <a:off x="4581001" y="4823797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9B4DB31-9B7A-2551-4B5F-C48B70CCD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001" y="4823797"/>
                  <a:ext cx="741221" cy="295466"/>
                </a:xfrm>
                <a:prstGeom prst="rect">
                  <a:avLst/>
                </a:prstGeom>
                <a:blipFill>
                  <a:blip r:embed="rId4"/>
                  <a:stretch>
                    <a:fillRect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54C7E6-CAF2-E549-D699-F440EEA67C0A}"/>
                    </a:ext>
                  </a:extLst>
                </p:cNvPr>
                <p:cNvSpPr txBox="1"/>
                <p:nvPr/>
              </p:nvSpPr>
              <p:spPr>
                <a:xfrm>
                  <a:off x="4581001" y="4502394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54C7E6-CAF2-E549-D699-F440EEA67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001" y="4502394"/>
                  <a:ext cx="741221" cy="295466"/>
                </a:xfrm>
                <a:prstGeom prst="rect">
                  <a:avLst/>
                </a:prstGeom>
                <a:blipFill>
                  <a:blip r:embed="rId5"/>
                  <a:stretch>
                    <a:fillRect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FD22535-8EAD-1AB3-3304-0B0050AEA656}"/>
                    </a:ext>
                  </a:extLst>
                </p:cNvPr>
                <p:cNvSpPr txBox="1"/>
                <p:nvPr/>
              </p:nvSpPr>
              <p:spPr>
                <a:xfrm>
                  <a:off x="5791323" y="3905403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𝑃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𝑦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FD22535-8EAD-1AB3-3304-0B0050AEA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323" y="3905403"/>
                  <a:ext cx="741221" cy="295466"/>
                </a:xfrm>
                <a:prstGeom prst="rect">
                  <a:avLst/>
                </a:prstGeom>
                <a:blipFill>
                  <a:blip r:embed="rId6"/>
                  <a:stretch>
                    <a:fillRect r="-30137" b="-6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AE30A2B-5FBA-6FCE-6FF6-F080D59B1DF9}"/>
                    </a:ext>
                  </a:extLst>
                </p:cNvPr>
                <p:cNvSpPr txBox="1"/>
                <p:nvPr/>
              </p:nvSpPr>
              <p:spPr>
                <a:xfrm>
                  <a:off x="5791323" y="5115457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𝑄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,−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𝑦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AE30A2B-5FBA-6FCE-6FF6-F080D59B1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323" y="5115457"/>
                  <a:ext cx="741221" cy="295466"/>
                </a:xfrm>
                <a:prstGeom prst="rect">
                  <a:avLst/>
                </a:prstGeom>
                <a:blipFill>
                  <a:blip r:embed="rId7"/>
                  <a:stretch>
                    <a:fillRect r="-56164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195E7EE-EE8B-38EB-BC8D-75028B5AC8D3}"/>
                    </a:ext>
                  </a:extLst>
                </p:cNvPr>
                <p:cNvSpPr txBox="1"/>
                <p:nvPr/>
              </p:nvSpPr>
              <p:spPr>
                <a:xfrm>
                  <a:off x="3095938" y="4592964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195E7EE-EE8B-38EB-BC8D-75028B5AC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938" y="4592964"/>
                  <a:ext cx="741221" cy="295466"/>
                </a:xfrm>
                <a:prstGeom prst="rect">
                  <a:avLst/>
                </a:prstGeom>
                <a:blipFill>
                  <a:blip r:embed="rId8"/>
                  <a:stretch>
                    <a:fillRect b="-44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74B788-80BF-EA63-7B8D-2AF49045D30C}"/>
                    </a:ext>
                  </a:extLst>
                </p:cNvPr>
                <p:cNvSpPr txBox="1"/>
                <p:nvPr/>
              </p:nvSpPr>
              <p:spPr>
                <a:xfrm>
                  <a:off x="6392041" y="4592964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𝑋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74B788-80BF-EA63-7B8D-2AF49045D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41" y="4592964"/>
                  <a:ext cx="741221" cy="295466"/>
                </a:xfrm>
                <a:prstGeom prst="rect">
                  <a:avLst/>
                </a:prstGeom>
                <a:blipFill>
                  <a:blip r:embed="rId9"/>
                  <a:stretch>
                    <a:fillRect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C3DFDD7-025D-10C4-C64C-12D2DD92435A}"/>
                    </a:ext>
                  </a:extLst>
                </p:cNvPr>
                <p:cNvSpPr txBox="1"/>
                <p:nvPr/>
              </p:nvSpPr>
              <p:spPr>
                <a:xfrm>
                  <a:off x="3693913" y="3496699"/>
                  <a:ext cx="741221" cy="492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C3DFDD7-025D-10C4-C64C-12D2DD924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913" y="3496699"/>
                  <a:ext cx="741221" cy="4924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C3B2D9-B25B-FCA3-E91D-68365D46983A}"/>
                    </a:ext>
                  </a:extLst>
                </p:cNvPr>
                <p:cNvSpPr txBox="1"/>
                <p:nvPr/>
              </p:nvSpPr>
              <p:spPr>
                <a:xfrm>
                  <a:off x="3693913" y="5831699"/>
                  <a:ext cx="741221" cy="492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C3B2D9-B25B-FCA3-E91D-68365D469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913" y="5831699"/>
                  <a:ext cx="741221" cy="4924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A3CAE6-1709-D1E7-6536-141206001796}"/>
                    </a:ext>
                  </a:extLst>
                </p:cNvPr>
                <p:cNvSpPr txBox="1"/>
                <p:nvPr/>
              </p:nvSpPr>
              <p:spPr>
                <a:xfrm>
                  <a:off x="4700542" y="5218766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𝑟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A3CAE6-1709-D1E7-6536-141206001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542" y="5218766"/>
                  <a:ext cx="741221" cy="295466"/>
                </a:xfrm>
                <a:prstGeom prst="rect">
                  <a:avLst/>
                </a:prstGeom>
                <a:blipFill>
                  <a:blip r:embed="rId12"/>
                  <a:stretch>
                    <a:fillRect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5EB4DA3-CAB6-D784-B262-7C02AD224D69}"/>
                    </a:ext>
                  </a:extLst>
                </p:cNvPr>
                <p:cNvSpPr txBox="1"/>
                <p:nvPr/>
              </p:nvSpPr>
              <p:spPr>
                <a:xfrm>
                  <a:off x="4700542" y="3998100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𝑟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5EB4DA3-CAB6-D784-B262-7C02AD224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542" y="3998100"/>
                  <a:ext cx="741221" cy="295466"/>
                </a:xfrm>
                <a:prstGeom prst="rect">
                  <a:avLst/>
                </a:prstGeom>
                <a:blipFill>
                  <a:blip r:embed="rId12"/>
                  <a:stretch>
                    <a:fillRect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F3C35-24C7-4C20-8647-F36D13B21D4B}"/>
                    </a:ext>
                  </a:extLst>
                </p:cNvPr>
                <p:cNvSpPr txBox="1"/>
                <p:nvPr/>
              </p:nvSpPr>
              <p:spPr>
                <a:xfrm>
                  <a:off x="5272354" y="4798263"/>
                  <a:ext cx="741221" cy="29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Kalpurush" panose="02000600000000000000" pitchFamily="2" charset="0"/>
                          </a:rPr>
                          <m:t>𝑁</m:t>
                        </m:r>
                      </m:oMath>
                    </m:oMathPara>
                  </a14:m>
                  <a:endParaRPr lang="en-US" sz="1100" dirty="0">
                    <a:latin typeface="Cambria Math" panose="02040503050406030204" pitchFamily="18" charset="0"/>
                    <a:cs typeface="Kalpurush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F3C35-24C7-4C20-8647-F36D13B21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54" y="4798263"/>
                  <a:ext cx="741221" cy="295466"/>
                </a:xfrm>
                <a:prstGeom prst="rect">
                  <a:avLst/>
                </a:prstGeom>
                <a:blipFill>
                  <a:blip r:embed="rId13"/>
                  <a:stretch>
                    <a:fillRect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0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10C18-DD8B-2E5B-9EAB-DF71C22FE183}"/>
              </a:ext>
            </a:extLst>
          </p:cNvPr>
          <p:cNvSpPr txBox="1"/>
          <p:nvPr/>
        </p:nvSpPr>
        <p:spPr>
          <a:xfrm>
            <a:off x="411480" y="885825"/>
            <a:ext cx="6045200" cy="671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১৮। 〖𝑠𝑖𝑛〗^2⁡(2𝜋−𝜋/6)   এর মান নিচের কোনটি 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−1/4  		(খ) −1/2  		(গ) 1/4 			(ঘ) 1/2   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১৯। 12 〖𝑠𝑖𝑛〗^2⁡𝜃−14 𝑠𝑖𝑛⁡𝜃+4=0[0&lt;𝜃&lt;𝜋/2],𝜃 এর মান কত? 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0^∘  			(খ) 30^∘  		(গ) 45^∘  		(ঘ) 60^∘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২০। 𝑡𝑎𝑛⁡𝜃+𝑐𝑜𝑡⁡𝜃=2 হলে, 𝜃 এর মান কোনটি?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30^∘  		(খ) 45^∘  		(গ) 60^∘  		(ঘ) 90^∘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২১। 𝜃=3𝜋/2 হলে 𝑠𝑖𝑛⁡𝜃+𝑐𝑜𝑠⁡𝜃 এর মান কত?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−1 		(খ) 0 			(গ) 1 			(ঘ) 2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২২। 𝜃=3𝜋/2 হলে-</a:t>
            </a:r>
          </a:p>
          <a:p>
            <a:pPr>
              <a:lnSpc>
                <a:spcPct val="140000"/>
              </a:lnSpc>
            </a:pP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. 𝑠𝑒𝑐⁡(𝜃+𝜋/6)=2 	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ii. 𝑠𝑖𝑛⁡(𝜃−𝜋/4)=−1/√2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iii. 𝑐𝑜𝑡⁡(𝜃−𝜋/3)=√3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নিচের কোনটি সঠিক?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খ)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গ)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ঘ)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, 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২৩। 𝑐𝑜𝑠⁡𝐴=−1/√2 এবং 𝜋&lt;𝐴&lt;3𝜋/2 হলে- </a:t>
            </a:r>
          </a:p>
          <a:p>
            <a:pPr>
              <a:lnSpc>
                <a:spcPct val="140000"/>
              </a:lnSpc>
            </a:pP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. 𝑠𝑖𝑛⁡A=−1/√2 	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ii. 𝑡𝑎𝑛⁡A=𝑐𝑜𝑡⁡A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iii. 𝐴=5𝜋/4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নিচের কোনটি সঠিক?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খ)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 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গ)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		(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ঘ) </a:t>
            </a:r>
            <a:r>
              <a:rPr lang="en-US" sz="1100" dirty="0" err="1">
                <a:latin typeface="Noto Sans Bengali" pitchFamily="2" charset="0"/>
                <a:cs typeface="Noto Sans Bengali" pitchFamily="2" charset="0"/>
              </a:rPr>
              <a:t>i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, ii 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ও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iii</a:t>
            </a: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নিচের ২৪-২৫ নং প্রশ্নের উত্তর দাও।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sin⁡</a:t>
            </a:r>
            <a:r>
              <a:rPr lang="el-GR" sz="1100" dirty="0">
                <a:latin typeface="Noto Sans Bengali" pitchFamily="2" charset="0"/>
                <a:cs typeface="Noto Sans Bengali" pitchFamily="2" charset="0"/>
              </a:rPr>
              <a:t>θ=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P 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২৪। 𝑃=4/5 এবং 𝜋/2&lt;𝜃&lt;𝜋 হলে 𝑐𝑜𝑠⁡𝜃 এর মান কত?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−5/3  		(খ) −3/5  		(গ) 3/5  			(ঘ) 5/3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২৫। উক্ত চিত্র আঁকতে কতটি শর্তের প্রয়োজন?</a:t>
            </a:r>
          </a:p>
          <a:p>
            <a:pPr>
              <a:lnSpc>
                <a:spcPct val="140000"/>
              </a:lnSpc>
            </a:pPr>
            <a:r>
              <a:rPr lang="as-IN" sz="1100" dirty="0">
                <a:latin typeface="Noto Sans Bengali" pitchFamily="2" charset="0"/>
                <a:cs typeface="Noto Sans Bengali" pitchFamily="2" charset="0"/>
              </a:rPr>
              <a:t>(ক) 2𝜋/3  			(খ) 5𝜋/6  			(গ) 7𝜋/6 			(ঘ) 4𝜋/3 উত্তর: </a:t>
            </a:r>
            <a:r>
              <a:rPr lang="en-US" sz="1100" dirty="0">
                <a:latin typeface="Noto Sans Bengali" pitchFamily="2" charset="0"/>
                <a:cs typeface="Noto Sans Bengali" pitchFamily="2" charset="0"/>
              </a:rPr>
              <a:t>x</a:t>
            </a:r>
            <a:endParaRPr lang="as-IN" sz="1100" dirty="0">
              <a:latin typeface="Noto Sans Bengali" pitchFamily="2" charset="0"/>
              <a:cs typeface="Noto Sans Bengali" pitchFamily="2" charset="0"/>
            </a:endParaRPr>
          </a:p>
          <a:p>
            <a:pPr>
              <a:lnSpc>
                <a:spcPct val="140000"/>
              </a:lnSpc>
            </a:pPr>
            <a:endParaRPr lang="en-US" sz="1100" dirty="0">
              <a:latin typeface="Noto Sans Bengali" pitchFamily="2" charset="0"/>
              <a:cs typeface="Noto Sans Benga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1902</Words>
  <Application>Microsoft Office PowerPoint</Application>
  <PresentationFormat>A4 Paper (210x297 mm)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Gothic</vt:lpstr>
      <vt:lpstr>Noto Sans Bengali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Moaz 1511</dc:creator>
  <cp:lastModifiedBy>Moaz 1511</cp:lastModifiedBy>
  <cp:revision>23</cp:revision>
  <dcterms:created xsi:type="dcterms:W3CDTF">2023-09-28T09:48:03Z</dcterms:created>
  <dcterms:modified xsi:type="dcterms:W3CDTF">2023-12-18T12:23:53Z</dcterms:modified>
</cp:coreProperties>
</file>