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9" r:id="rId15"/>
    <p:sldId id="290"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23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2125EB-351A-4104-A3D1-EDB2C84E1D42}"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340381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125EB-351A-4104-A3D1-EDB2C84E1D42}"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11682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125EB-351A-4104-A3D1-EDB2C84E1D42}"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242326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2125EB-351A-4104-A3D1-EDB2C84E1D42}"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48702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125EB-351A-4104-A3D1-EDB2C84E1D42}"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99399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2125EB-351A-4104-A3D1-EDB2C84E1D42}"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331907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2125EB-351A-4104-A3D1-EDB2C84E1D42}"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3541360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2125EB-351A-4104-A3D1-EDB2C84E1D42}"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16223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125EB-351A-4104-A3D1-EDB2C84E1D42}"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72975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125EB-351A-4104-A3D1-EDB2C84E1D42}"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261341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125EB-351A-4104-A3D1-EDB2C84E1D42}"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63EBB-207C-4E55-9CEF-A7D671CFEDDA}" type="slidenum">
              <a:rPr lang="en-US" smtClean="0"/>
              <a:t>‹#›</a:t>
            </a:fld>
            <a:endParaRPr lang="en-US"/>
          </a:p>
        </p:txBody>
      </p:sp>
    </p:spTree>
    <p:extLst>
      <p:ext uri="{BB962C8B-B14F-4D97-AF65-F5344CB8AC3E}">
        <p14:creationId xmlns:p14="http://schemas.microsoft.com/office/powerpoint/2010/main" val="198763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125EB-351A-4104-A3D1-EDB2C84E1D42}" type="datetimeFigureOut">
              <a:rPr lang="en-US" smtClean="0"/>
              <a:t>10/24/2025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63EBB-207C-4E55-9CEF-A7D671CFEDDA}" type="slidenum">
              <a:rPr lang="en-US" smtClean="0"/>
              <a:t>‹#›</a:t>
            </a:fld>
            <a:endParaRPr lang="en-US"/>
          </a:p>
        </p:txBody>
      </p:sp>
    </p:spTree>
    <p:extLst>
      <p:ext uri="{BB962C8B-B14F-4D97-AF65-F5344CB8AC3E}">
        <p14:creationId xmlns:p14="http://schemas.microsoft.com/office/powerpoint/2010/main" val="1775427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4</a:t>
            </a:r>
            <a:endParaRPr lang="en-US" dirty="0"/>
          </a:p>
        </p:txBody>
      </p:sp>
      <p:sp>
        <p:nvSpPr>
          <p:cNvPr id="3" name="Subtitle 2"/>
          <p:cNvSpPr>
            <a:spLocks noGrp="1"/>
          </p:cNvSpPr>
          <p:nvPr>
            <p:ph type="subTitle" idx="1"/>
          </p:nvPr>
        </p:nvSpPr>
        <p:spPr/>
        <p:txBody>
          <a:bodyPr>
            <a:normAutofit/>
          </a:bodyPr>
          <a:lstStyle/>
          <a:p>
            <a:pPr marL="342900" indent="-342900">
              <a:buFontTx/>
              <a:buChar char="-"/>
            </a:pPr>
            <a:r>
              <a:rPr lang="en-US" sz="3200" b="1" dirty="0" smtClean="0">
                <a:solidFill>
                  <a:srgbClr val="FF0000"/>
                </a:solidFill>
              </a:rPr>
              <a:t>Alphanumeric Codes </a:t>
            </a:r>
          </a:p>
          <a:p>
            <a:pPr marL="342900" indent="-342900">
              <a:buFontTx/>
              <a:buChar char="-"/>
            </a:pPr>
            <a:r>
              <a:rPr lang="en-US" sz="3200" b="1" dirty="0">
                <a:solidFill>
                  <a:srgbClr val="FF0000"/>
                </a:solidFill>
              </a:rPr>
              <a:t>Binary Logic and gates </a:t>
            </a:r>
          </a:p>
        </p:txBody>
      </p:sp>
    </p:spTree>
    <p:extLst>
      <p:ext uri="{BB962C8B-B14F-4D97-AF65-F5344CB8AC3E}">
        <p14:creationId xmlns:p14="http://schemas.microsoft.com/office/powerpoint/2010/main" val="12255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Labelling the Axes of Karnaugh </a:t>
            </a:r>
            <a:r>
              <a:rPr lang="en-US" sz="3600" b="1" dirty="0" smtClean="0"/>
              <a:t>Map</a:t>
            </a:r>
            <a:endParaRPr lang="en-US" sz="3600" dirty="0"/>
          </a:p>
        </p:txBody>
      </p:sp>
      <p:sp>
        <p:nvSpPr>
          <p:cNvPr id="3" name="Content Placeholder 2"/>
          <p:cNvSpPr>
            <a:spLocks noGrp="1"/>
          </p:cNvSpPr>
          <p:nvPr>
            <p:ph idx="1"/>
          </p:nvPr>
        </p:nvSpPr>
        <p:spPr/>
        <p:txBody>
          <a:bodyPr>
            <a:normAutofit/>
          </a:bodyPr>
          <a:lstStyle/>
          <a:p>
            <a:r>
              <a:rPr lang="en-US" sz="2400" dirty="0"/>
              <a:t>Karnaugh map uses gray code because the difference between consecutive cells of </a:t>
            </a:r>
            <a:r>
              <a:rPr lang="en-US" sz="2400" u="sng" dirty="0">
                <a:solidFill>
                  <a:srgbClr val="0070C0"/>
                </a:solidFill>
              </a:rPr>
              <a:t>K-map</a:t>
            </a:r>
            <a:r>
              <a:rPr lang="en-US" sz="2400" dirty="0"/>
              <a:t> should be of 1-bit only so that the adjacent cells can be grouped to minimize and simplify the Boolean function</a:t>
            </a:r>
            <a:r>
              <a:rPr lang="en-US" sz="2400" dirty="0" smtClean="0"/>
              <a:t>.</a:t>
            </a:r>
          </a:p>
          <a:p>
            <a:endParaRPr lang="en-US" sz="2400" dirty="0"/>
          </a:p>
        </p:txBody>
      </p:sp>
      <p:pic>
        <p:nvPicPr>
          <p:cNvPr id="9" name="Picture 8"/>
          <p:cNvPicPr>
            <a:picLocks noChangeAspect="1"/>
          </p:cNvPicPr>
          <p:nvPr/>
        </p:nvPicPr>
        <p:blipFill>
          <a:blip r:embed="rId2"/>
          <a:stretch>
            <a:fillRect/>
          </a:stretch>
        </p:blipFill>
        <p:spPr>
          <a:xfrm>
            <a:off x="1791223" y="3378569"/>
            <a:ext cx="5148196" cy="2658976"/>
          </a:xfrm>
          <a:prstGeom prst="rect">
            <a:avLst/>
          </a:prstGeom>
        </p:spPr>
      </p:pic>
    </p:spTree>
    <p:extLst>
      <p:ext uri="{BB962C8B-B14F-4D97-AF65-F5344CB8AC3E}">
        <p14:creationId xmlns:p14="http://schemas.microsoft.com/office/powerpoint/2010/main" val="253078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4951"/>
          </a:xfrm>
        </p:spPr>
        <p:txBody>
          <a:bodyPr/>
          <a:lstStyle/>
          <a:p>
            <a:r>
              <a:rPr lang="en-US" b="1" dirty="0"/>
              <a:t>Binary Logic and gates </a:t>
            </a:r>
          </a:p>
        </p:txBody>
      </p:sp>
      <p:sp>
        <p:nvSpPr>
          <p:cNvPr id="3" name="Content Placeholder 2"/>
          <p:cNvSpPr>
            <a:spLocks noGrp="1"/>
          </p:cNvSpPr>
          <p:nvPr>
            <p:ph idx="1"/>
          </p:nvPr>
        </p:nvSpPr>
        <p:spPr>
          <a:xfrm>
            <a:off x="628650" y="1465545"/>
            <a:ext cx="7886700" cy="4711418"/>
          </a:xfrm>
        </p:spPr>
        <p:txBody>
          <a:bodyPr>
            <a:normAutofit/>
          </a:bodyPr>
          <a:lstStyle/>
          <a:p>
            <a:r>
              <a:rPr lang="en-US" sz="2400" dirty="0"/>
              <a:t>Digital circuits are hardware components that manipulate binary information. </a:t>
            </a:r>
            <a:endParaRPr lang="en-US" sz="2400" dirty="0" smtClean="0"/>
          </a:p>
          <a:p>
            <a:r>
              <a:rPr lang="en-US" sz="2400" dirty="0" smtClean="0"/>
              <a:t>The circuits </a:t>
            </a:r>
            <a:r>
              <a:rPr lang="en-US" sz="2400" dirty="0"/>
              <a:t>are implemented using transistors and interconnections in complex semi- conductor devices called integrated circuits. </a:t>
            </a:r>
            <a:endParaRPr lang="en-US" sz="2400" dirty="0" smtClean="0"/>
          </a:p>
          <a:p>
            <a:r>
              <a:rPr lang="en-US" sz="2400" dirty="0" smtClean="0"/>
              <a:t>Each </a:t>
            </a:r>
            <a:r>
              <a:rPr lang="en-US" sz="2400" dirty="0"/>
              <a:t>basic circuit is referred to as a logic gate. </a:t>
            </a:r>
            <a:endParaRPr lang="en-US" sz="2400" dirty="0" smtClean="0"/>
          </a:p>
          <a:p>
            <a:r>
              <a:rPr lang="en-US" sz="2400" dirty="0" smtClean="0"/>
              <a:t>For simplicity </a:t>
            </a:r>
            <a:r>
              <a:rPr lang="en-US" sz="2400" dirty="0"/>
              <a:t>in design, we model the transistor- based electronic circuits as logic gates. </a:t>
            </a:r>
            <a:endParaRPr lang="en-US" sz="2400" dirty="0" smtClean="0"/>
          </a:p>
          <a:p>
            <a:r>
              <a:rPr lang="en-US" sz="2400" dirty="0" smtClean="0"/>
              <a:t>Thus</a:t>
            </a:r>
            <a:r>
              <a:rPr lang="en-US" sz="2400" dirty="0"/>
              <a:t>, the designer need not be concerned with the internal electronics of the individual gates, but only with their external logic properties. </a:t>
            </a:r>
            <a:endParaRPr lang="en-US" sz="2400" dirty="0" smtClean="0"/>
          </a:p>
          <a:p>
            <a:r>
              <a:rPr lang="en-US" sz="2400" dirty="0" smtClean="0"/>
              <a:t>Each </a:t>
            </a:r>
            <a:r>
              <a:rPr lang="en-US" sz="2400" dirty="0"/>
              <a:t>gate performs a specific logical operation. </a:t>
            </a:r>
            <a:endParaRPr lang="en-US" sz="2400" dirty="0" smtClean="0"/>
          </a:p>
        </p:txBody>
      </p:sp>
    </p:spTree>
    <p:extLst>
      <p:ext uri="{BB962C8B-B14F-4D97-AF65-F5344CB8AC3E}">
        <p14:creationId xmlns:p14="http://schemas.microsoft.com/office/powerpoint/2010/main" val="184642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400" dirty="0"/>
              <a:t>The outputs of gates are applied to the inputs of other gates to form a digital circuit. </a:t>
            </a:r>
            <a:endParaRPr lang="en-US" sz="2400" dirty="0" smtClean="0"/>
          </a:p>
          <a:p>
            <a:r>
              <a:rPr lang="en-US" sz="2400" dirty="0" smtClean="0"/>
              <a:t>In </a:t>
            </a:r>
            <a:r>
              <a:rPr lang="en-US" sz="2400" dirty="0"/>
              <a:t>order to describe the operational properties of digital circuits, we need to introduce a mathematical notation that specifies the operation of each gate and that can be used to analyze and design circuits. </a:t>
            </a:r>
            <a:endParaRPr lang="en-US" sz="2400" dirty="0" smtClean="0"/>
          </a:p>
          <a:p>
            <a:r>
              <a:rPr lang="en-US" sz="2400" dirty="0" smtClean="0"/>
              <a:t>This </a:t>
            </a:r>
            <a:r>
              <a:rPr lang="en-US" sz="2400" dirty="0"/>
              <a:t>binary logic system is one of a class of mathematical systems generally called </a:t>
            </a:r>
            <a:r>
              <a:rPr lang="en-US" sz="2400" b="1" i="1" dirty="0">
                <a:solidFill>
                  <a:srgbClr val="FF0000"/>
                </a:solidFill>
              </a:rPr>
              <a:t>Boolean</a:t>
            </a:r>
            <a:r>
              <a:rPr lang="en-US" sz="2400" dirty="0"/>
              <a:t> </a:t>
            </a:r>
            <a:r>
              <a:rPr lang="en-US" sz="2400" b="1" i="1" dirty="0" smtClean="0">
                <a:solidFill>
                  <a:srgbClr val="FF0000"/>
                </a:solidFill>
              </a:rPr>
              <a:t>algebras.</a:t>
            </a:r>
          </a:p>
          <a:p>
            <a:pPr marL="0" indent="0">
              <a:buNone/>
            </a:pPr>
            <a:endParaRPr lang="en-US" sz="2400" b="1" i="1" dirty="0">
              <a:solidFill>
                <a:srgbClr val="FF0000"/>
              </a:solidFill>
            </a:endParaRPr>
          </a:p>
        </p:txBody>
      </p:sp>
    </p:spTree>
    <p:extLst>
      <p:ext uri="{BB962C8B-B14F-4D97-AF65-F5344CB8AC3E}">
        <p14:creationId xmlns:p14="http://schemas.microsoft.com/office/powerpoint/2010/main" val="362386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Logic </a:t>
            </a:r>
          </a:p>
        </p:txBody>
      </p:sp>
      <p:sp>
        <p:nvSpPr>
          <p:cNvPr id="3" name="Content Placeholder 2"/>
          <p:cNvSpPr>
            <a:spLocks noGrp="1"/>
          </p:cNvSpPr>
          <p:nvPr>
            <p:ph idx="1"/>
          </p:nvPr>
        </p:nvSpPr>
        <p:spPr/>
        <p:txBody>
          <a:bodyPr/>
          <a:lstStyle/>
          <a:p>
            <a:r>
              <a:rPr lang="en-US" dirty="0"/>
              <a:t>Binary logic deals with binary variables, which take on two discrete </a:t>
            </a:r>
            <a:r>
              <a:rPr lang="en-US" dirty="0" smtClean="0"/>
              <a:t>values (T/F or 1/0), </a:t>
            </a:r>
            <a:r>
              <a:rPr lang="en-US" dirty="0"/>
              <a:t>and with the operations of mathematical logic applied to these variables. </a:t>
            </a:r>
            <a:endParaRPr lang="en-US" dirty="0" smtClean="0"/>
          </a:p>
          <a:p>
            <a:r>
              <a:rPr lang="en-US" dirty="0"/>
              <a:t>Associated with the binary </a:t>
            </a:r>
            <a:r>
              <a:rPr lang="en-US" dirty="0" smtClean="0"/>
              <a:t>variables </a:t>
            </a:r>
            <a:r>
              <a:rPr lang="en-US" dirty="0"/>
              <a:t>are three </a:t>
            </a:r>
            <a:r>
              <a:rPr lang="en-US" dirty="0">
                <a:solidFill>
                  <a:srgbClr val="FF0000"/>
                </a:solidFill>
              </a:rPr>
              <a:t>basic</a:t>
            </a:r>
            <a:r>
              <a:rPr lang="en-US" dirty="0"/>
              <a:t> logical operations called AND, OR, and </a:t>
            </a:r>
            <a:r>
              <a:rPr lang="en-US" dirty="0" smtClean="0"/>
              <a:t>NOT.</a:t>
            </a:r>
            <a:endParaRPr lang="en-US" dirty="0"/>
          </a:p>
        </p:txBody>
      </p:sp>
    </p:spTree>
    <p:extLst>
      <p:ext uri="{BB962C8B-B14F-4D97-AF65-F5344CB8AC3E}">
        <p14:creationId xmlns:p14="http://schemas.microsoft.com/office/powerpoint/2010/main" val="421596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Truth Table</a:t>
            </a:r>
            <a:endParaRPr lang="en-US" b="1" dirty="0"/>
          </a:p>
        </p:txBody>
      </p:sp>
      <p:sp>
        <p:nvSpPr>
          <p:cNvPr id="3" name="Content Placeholder 2"/>
          <p:cNvSpPr>
            <a:spLocks noGrp="1"/>
          </p:cNvSpPr>
          <p:nvPr>
            <p:ph idx="1"/>
          </p:nvPr>
        </p:nvSpPr>
        <p:spPr/>
        <p:txBody>
          <a:bodyPr>
            <a:normAutofit/>
          </a:bodyPr>
          <a:lstStyle/>
          <a:p>
            <a:r>
              <a:rPr lang="en-US" sz="2400" dirty="0"/>
              <a:t>A truth table is </a:t>
            </a:r>
            <a:r>
              <a:rPr lang="en-US" sz="2400" dirty="0"/>
              <a:t>a mathematical table used in logic and Boolean algebra to determine the truth value of a compound statement for every possible combination of its component statements</a:t>
            </a:r>
            <a:r>
              <a:rPr lang="en-US" sz="2400" dirty="0"/>
              <a:t>. </a:t>
            </a:r>
            <a:endParaRPr lang="en-US" sz="2400" dirty="0" smtClean="0"/>
          </a:p>
          <a:p>
            <a:r>
              <a:rPr lang="en-US" sz="2400" dirty="0" smtClean="0"/>
              <a:t>It </a:t>
            </a:r>
            <a:r>
              <a:rPr lang="en-US" sz="2400" dirty="0"/>
              <a:t>displays the output of a logical operation for all possible inputs, helping to test the validity of arguments and analyze logical expressions</a:t>
            </a:r>
            <a:r>
              <a:rPr lang="en-US" sz="2400" dirty="0" smtClean="0"/>
              <a:t>.</a:t>
            </a:r>
          </a:p>
          <a:p>
            <a:r>
              <a:rPr lang="en-US" sz="2400" dirty="0" smtClean="0"/>
              <a:t>Each </a:t>
            </a:r>
            <a:r>
              <a:rPr lang="en-US" sz="2400" dirty="0"/>
              <a:t>row represents a unique combination of truth values (true or false) for the input variables, and the final column shows the resulting truth value of the entire expression. </a:t>
            </a:r>
            <a:endParaRPr lang="en-US" sz="2400" dirty="0"/>
          </a:p>
        </p:txBody>
      </p:sp>
    </p:spTree>
    <p:extLst>
      <p:ext uri="{BB962C8B-B14F-4D97-AF65-F5344CB8AC3E}">
        <p14:creationId xmlns:p14="http://schemas.microsoft.com/office/powerpoint/2010/main" val="847554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How to Create a Truth Table for Given Logical </a:t>
            </a:r>
            <a:r>
              <a:rPr lang="en-US" sz="3600" b="1" dirty="0" smtClean="0"/>
              <a:t>Expression</a:t>
            </a:r>
            <a:endParaRPr lang="en-US" sz="3600"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A </a:t>
            </a:r>
            <a:r>
              <a:rPr lang="en-US" dirty="0"/>
              <a:t>truth table has some elements that include Input Variables, Output Variables, and combinations of input variables. </a:t>
            </a:r>
            <a:endParaRPr lang="en-US" dirty="0" smtClean="0"/>
          </a:p>
          <a:p>
            <a:pPr fontAlgn="base"/>
            <a:r>
              <a:rPr lang="en-US" dirty="0" smtClean="0"/>
              <a:t>The </a:t>
            </a:r>
            <a:r>
              <a:rPr lang="en-US" dirty="0"/>
              <a:t>columns represent the number of input and output variables, and the rows represent the number of all possible combinations. </a:t>
            </a:r>
            <a:endParaRPr lang="en-US" dirty="0" smtClean="0"/>
          </a:p>
          <a:p>
            <a:pPr fontAlgn="base"/>
            <a:r>
              <a:rPr lang="en-US" dirty="0" smtClean="0"/>
              <a:t>As </a:t>
            </a:r>
            <a:r>
              <a:rPr lang="en-US" dirty="0"/>
              <a:t>in the truth table, we generally work with binary there will be 2</a:t>
            </a:r>
            <a:r>
              <a:rPr lang="en-US" baseline="30000" dirty="0"/>
              <a:t>n</a:t>
            </a:r>
            <a:r>
              <a:rPr lang="en-US" dirty="0"/>
              <a:t> number of rows, where n is the number of input variables.</a:t>
            </a:r>
          </a:p>
          <a:p>
            <a:pPr fontAlgn="base"/>
            <a:r>
              <a:rPr lang="en-US" b="1" u="sng" dirty="0">
                <a:solidFill>
                  <a:srgbClr val="FF0000"/>
                </a:solidFill>
              </a:rPr>
              <a:t>Steps involving the construction of the truth table are:</a:t>
            </a:r>
          </a:p>
          <a:p>
            <a:pPr fontAlgn="base"/>
            <a:r>
              <a:rPr lang="en-US" dirty="0"/>
              <a:t>Identification of input variables and determining the number of rows.</a:t>
            </a:r>
          </a:p>
          <a:p>
            <a:pPr fontAlgn="base"/>
            <a:r>
              <a:rPr lang="en-US" dirty="0"/>
              <a:t>Listing all the possible combinations.</a:t>
            </a:r>
          </a:p>
          <a:p>
            <a:pPr fontAlgn="base"/>
            <a:r>
              <a:rPr lang="en-US" dirty="0"/>
              <a:t>Determining the output for each combination using the logical expression.</a:t>
            </a:r>
          </a:p>
          <a:p>
            <a:endParaRPr lang="en-US" dirty="0"/>
          </a:p>
        </p:txBody>
      </p:sp>
    </p:spTree>
    <p:extLst>
      <p:ext uri="{BB962C8B-B14F-4D97-AF65-F5344CB8AC3E}">
        <p14:creationId xmlns:p14="http://schemas.microsoft.com/office/powerpoint/2010/main" val="359839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 Logical Operation</a:t>
            </a:r>
            <a:endParaRPr lang="en-US" b="1" dirty="0"/>
          </a:p>
        </p:txBody>
      </p:sp>
      <p:sp>
        <p:nvSpPr>
          <p:cNvPr id="3" name="Content Placeholder 2"/>
          <p:cNvSpPr>
            <a:spLocks noGrp="1"/>
          </p:cNvSpPr>
          <p:nvPr>
            <p:ph idx="1"/>
          </p:nvPr>
        </p:nvSpPr>
        <p:spPr/>
        <p:txBody>
          <a:bodyPr/>
          <a:lstStyle/>
          <a:p>
            <a:r>
              <a:rPr lang="en-US" b="1" dirty="0">
                <a:solidFill>
                  <a:srgbClr val="FF0000"/>
                </a:solidFill>
              </a:rPr>
              <a:t>AND</a:t>
            </a:r>
            <a:r>
              <a:rPr lang="en-US" dirty="0"/>
              <a:t>. This operation is represented by a dot or by the absence of an operator. </a:t>
            </a:r>
            <a:endParaRPr lang="en-US" dirty="0" smtClean="0"/>
          </a:p>
          <a:p>
            <a:r>
              <a:rPr lang="en-US" dirty="0" smtClean="0"/>
              <a:t>For </a:t>
            </a:r>
            <a:r>
              <a:rPr lang="en-US" dirty="0"/>
              <a:t>example, Z = X </a:t>
            </a:r>
            <a:r>
              <a:rPr lang="en-US" dirty="0" smtClean="0"/>
              <a:t>. </a:t>
            </a:r>
            <a:r>
              <a:rPr lang="en-US" dirty="0"/>
              <a:t>Y or Z = XY is read “Z is equal to X AND Y.” </a:t>
            </a:r>
            <a:endParaRPr lang="en-US" dirty="0" smtClean="0"/>
          </a:p>
          <a:p>
            <a:r>
              <a:rPr lang="en-US" dirty="0" smtClean="0"/>
              <a:t>The </a:t>
            </a:r>
            <a:r>
              <a:rPr lang="en-US" dirty="0"/>
              <a:t>logical operation AND is interpreted to mean that Z = 1 if and only if X = 1 and Y = 1—otherwise Z = 0</a:t>
            </a:r>
            <a:r>
              <a:rPr lang="en-US" dirty="0" smtClean="0"/>
              <a:t>.</a:t>
            </a:r>
          </a:p>
          <a:p>
            <a:r>
              <a:rPr lang="en-US" dirty="0" smtClean="0"/>
              <a:t>(</a:t>
            </a:r>
            <a:r>
              <a:rPr lang="en-US" dirty="0"/>
              <a:t>Remember that X, Y, and Z are binary </a:t>
            </a:r>
            <a:r>
              <a:rPr lang="en-US" dirty="0" smtClean="0"/>
              <a:t>variables </a:t>
            </a:r>
            <a:r>
              <a:rPr lang="en-US" dirty="0"/>
              <a:t>and can be equal to only 1 or 0.)</a:t>
            </a:r>
          </a:p>
        </p:txBody>
      </p:sp>
    </p:spTree>
    <p:extLst>
      <p:ext uri="{BB962C8B-B14F-4D97-AF65-F5344CB8AC3E}">
        <p14:creationId xmlns:p14="http://schemas.microsoft.com/office/powerpoint/2010/main" val="375378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 Logical </a:t>
            </a:r>
            <a:r>
              <a:rPr lang="en-US" b="1" dirty="0"/>
              <a:t>Operation</a:t>
            </a:r>
            <a:endParaRPr lang="en-US" dirty="0"/>
          </a:p>
        </p:txBody>
      </p:sp>
      <p:sp>
        <p:nvSpPr>
          <p:cNvPr id="3" name="Content Placeholder 2"/>
          <p:cNvSpPr>
            <a:spLocks noGrp="1"/>
          </p:cNvSpPr>
          <p:nvPr>
            <p:ph idx="1"/>
          </p:nvPr>
        </p:nvSpPr>
        <p:spPr/>
        <p:txBody>
          <a:bodyPr/>
          <a:lstStyle/>
          <a:p>
            <a:r>
              <a:rPr lang="en-US" dirty="0">
                <a:solidFill>
                  <a:srgbClr val="FF0000"/>
                </a:solidFill>
              </a:rPr>
              <a:t>OR</a:t>
            </a:r>
            <a:r>
              <a:rPr lang="en-US" dirty="0"/>
              <a:t>. This operation is represented by a plus symbol</a:t>
            </a:r>
            <a:r>
              <a:rPr lang="en-US" dirty="0" smtClean="0"/>
              <a:t>.</a:t>
            </a:r>
          </a:p>
          <a:p>
            <a:r>
              <a:rPr lang="en-US" dirty="0" smtClean="0"/>
              <a:t>For </a:t>
            </a:r>
            <a:r>
              <a:rPr lang="en-US" dirty="0"/>
              <a:t>example, Z = X + Y is read “Z is equal to X OR Y,” meaning that Z = 1 if X = 1 or if Y = 1, or if both X = l and Y = 1. </a:t>
            </a:r>
            <a:endParaRPr lang="en-US" dirty="0" smtClean="0"/>
          </a:p>
          <a:p>
            <a:r>
              <a:rPr lang="en-US" dirty="0" smtClean="0"/>
              <a:t>Z </a:t>
            </a:r>
            <a:r>
              <a:rPr lang="en-US" dirty="0"/>
              <a:t>= 0 if and only if X = 0 and Y = 0.</a:t>
            </a:r>
          </a:p>
        </p:txBody>
      </p:sp>
    </p:spTree>
    <p:extLst>
      <p:ext uri="{BB962C8B-B14F-4D97-AF65-F5344CB8AC3E}">
        <p14:creationId xmlns:p14="http://schemas.microsoft.com/office/powerpoint/2010/main" val="251731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 Logical </a:t>
            </a:r>
            <a:r>
              <a:rPr lang="en-US" b="1" dirty="0"/>
              <a:t>Operation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solidFill>
                      <a:srgbClr val="FF0000"/>
                    </a:solidFill>
                  </a:rPr>
                  <a:t>NOT</a:t>
                </a:r>
                <a:r>
                  <a:rPr lang="en-US" dirty="0"/>
                  <a:t>. This operation is represented by a bar over the variable</a:t>
                </a:r>
                <a:r>
                  <a:rPr lang="en-US" dirty="0" smtClean="0"/>
                  <a:t>.</a:t>
                </a:r>
              </a:p>
              <a:p>
                <a:r>
                  <a:rPr lang="en-US" dirty="0" smtClean="0"/>
                  <a:t>For </a:t>
                </a:r>
                <a:r>
                  <a:rPr lang="en-US" dirty="0"/>
                  <a:t>example, Z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smtClean="0"/>
                  <a:t> </a:t>
                </a:r>
                <a:r>
                  <a:rPr lang="en-US" dirty="0"/>
                  <a:t>is read “Z is equal to NOT X,” meaning that Z is what X is not</a:t>
                </a:r>
                <a:r>
                  <a:rPr lang="en-US" dirty="0" smtClean="0"/>
                  <a:t>.</a:t>
                </a:r>
              </a:p>
              <a:p>
                <a:r>
                  <a:rPr lang="en-US" dirty="0" smtClean="0"/>
                  <a:t>In </a:t>
                </a:r>
                <a:r>
                  <a:rPr lang="en-US" dirty="0"/>
                  <a:t>other words, if X = 1, then Z = 0—but if X = 0, then Z = 1. </a:t>
                </a:r>
                <a:endParaRPr lang="en-US" dirty="0" smtClean="0"/>
              </a:p>
              <a:p>
                <a:r>
                  <a:rPr lang="en-US" dirty="0" smtClean="0"/>
                  <a:t>The </a:t>
                </a:r>
                <a:r>
                  <a:rPr lang="en-US" dirty="0"/>
                  <a:t>NOT operation is also referred to as the complement operation, since it changes a 1 to 0 and a 0 to 1.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034155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7041" y="1152394"/>
            <a:ext cx="6301310" cy="3394749"/>
          </a:xfrm>
          <a:prstGeom prst="rect">
            <a:avLst/>
          </a:prstGeom>
        </p:spPr>
      </p:pic>
    </p:spTree>
    <p:extLst>
      <p:ext uri="{BB962C8B-B14F-4D97-AF65-F5344CB8AC3E}">
        <p14:creationId xmlns:p14="http://schemas.microsoft.com/office/powerpoint/2010/main" val="90563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Quiz # 1</a:t>
            </a:r>
            <a:endParaRPr lang="en-US" b="1" dirty="0"/>
          </a:p>
        </p:txBody>
      </p:sp>
      <p:sp>
        <p:nvSpPr>
          <p:cNvPr id="3" name="Content Placeholder 2"/>
          <p:cNvSpPr>
            <a:spLocks noGrp="1"/>
          </p:cNvSpPr>
          <p:nvPr>
            <p:ph idx="1"/>
          </p:nvPr>
        </p:nvSpPr>
        <p:spPr/>
        <p:txBody>
          <a:bodyPr/>
          <a:lstStyle/>
          <a:p>
            <a:r>
              <a:rPr lang="en-US" dirty="0" smtClean="0"/>
              <a:t>Perform the </a:t>
            </a:r>
            <a:r>
              <a:rPr lang="en-US" dirty="0"/>
              <a:t>multiplication (762)8* (</a:t>
            </a:r>
            <a:r>
              <a:rPr lang="en-US" dirty="0" smtClean="0"/>
              <a:t>45)8.</a:t>
            </a:r>
            <a:endParaRPr lang="en-US" dirty="0"/>
          </a:p>
        </p:txBody>
      </p:sp>
    </p:spTree>
    <p:extLst>
      <p:ext uri="{BB962C8B-B14F-4D97-AF65-F5344CB8AC3E}">
        <p14:creationId xmlns:p14="http://schemas.microsoft.com/office/powerpoint/2010/main" val="316212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 Gates </a:t>
            </a:r>
          </a:p>
        </p:txBody>
      </p:sp>
      <p:sp>
        <p:nvSpPr>
          <p:cNvPr id="3" name="Content Placeholder 2"/>
          <p:cNvSpPr>
            <a:spLocks noGrp="1"/>
          </p:cNvSpPr>
          <p:nvPr>
            <p:ph idx="1"/>
          </p:nvPr>
        </p:nvSpPr>
        <p:spPr/>
        <p:txBody>
          <a:bodyPr>
            <a:normAutofit lnSpcReduction="10000"/>
          </a:bodyPr>
          <a:lstStyle/>
          <a:p>
            <a:r>
              <a:rPr lang="en-US" sz="2400" dirty="0"/>
              <a:t>Logic gates are electronic circuits that operate on one or more input signals to pro duce an output signal. </a:t>
            </a:r>
            <a:endParaRPr lang="en-US" sz="2400" dirty="0" smtClean="0"/>
          </a:p>
          <a:p>
            <a:r>
              <a:rPr lang="en-US" sz="2400" dirty="0" smtClean="0"/>
              <a:t>Electrical </a:t>
            </a:r>
            <a:r>
              <a:rPr lang="en-US" sz="2400" dirty="0"/>
              <a:t>signals such as voltages or currents exist throughout a digital system in either of two recognizable values. </a:t>
            </a:r>
            <a:endParaRPr lang="en-US" sz="2400" dirty="0" smtClean="0"/>
          </a:p>
          <a:p>
            <a:r>
              <a:rPr lang="en-US" sz="2400" dirty="0" smtClean="0"/>
              <a:t>Voltage- </a:t>
            </a:r>
            <a:r>
              <a:rPr lang="en-US" sz="2400" dirty="0"/>
              <a:t>operated circuits </a:t>
            </a:r>
            <a:r>
              <a:rPr lang="en-US" sz="2400" dirty="0" smtClean="0"/>
              <a:t>respond </a:t>
            </a:r>
            <a:r>
              <a:rPr lang="en-US" sz="2400" dirty="0"/>
              <a:t>to two separate voltage ranges that represent a binary variable equal to logic 1 or logic 0, as illustrated in Figure 2-1. </a:t>
            </a:r>
            <a:endParaRPr lang="en-US" sz="2400" dirty="0" smtClean="0"/>
          </a:p>
          <a:p>
            <a:r>
              <a:rPr lang="en-US" sz="2400" dirty="0"/>
              <a:t>The input terminals of logic gates accept binary signals within the allowable range and respond at the output terminals with binary signals that fall within a specified range. </a:t>
            </a:r>
          </a:p>
        </p:txBody>
      </p:sp>
    </p:spTree>
    <p:extLst>
      <p:ext uri="{BB962C8B-B14F-4D97-AF65-F5344CB8AC3E}">
        <p14:creationId xmlns:p14="http://schemas.microsoft.com/office/powerpoint/2010/main" val="12837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984" y="839244"/>
            <a:ext cx="7690980" cy="5549029"/>
          </a:xfrm>
          <a:prstGeom prst="rect">
            <a:avLst/>
          </a:prstGeom>
        </p:spPr>
      </p:pic>
    </p:spTree>
    <p:extLst>
      <p:ext uri="{BB962C8B-B14F-4D97-AF65-F5344CB8AC3E}">
        <p14:creationId xmlns:p14="http://schemas.microsoft.com/office/powerpoint/2010/main" val="91406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Gate Delay</a:t>
            </a:r>
            <a:endParaRPr lang="en-US" b="1" dirty="0"/>
          </a:p>
        </p:txBody>
      </p:sp>
      <p:sp>
        <p:nvSpPr>
          <p:cNvPr id="3" name="Content Placeholder 2"/>
          <p:cNvSpPr>
            <a:spLocks noGrp="1"/>
          </p:cNvSpPr>
          <p:nvPr>
            <p:ph idx="1"/>
          </p:nvPr>
        </p:nvSpPr>
        <p:spPr/>
        <p:txBody>
          <a:bodyPr>
            <a:normAutofit fontScale="92500" lnSpcReduction="10000"/>
          </a:bodyPr>
          <a:lstStyle/>
          <a:p>
            <a:r>
              <a:rPr lang="en-US" sz="2400" dirty="0"/>
              <a:t>In addition to its function, each gate has another very important property called gate delay, the length of time it takes for an input change to result in the </a:t>
            </a:r>
            <a:r>
              <a:rPr lang="en-US" sz="2400" dirty="0" smtClean="0"/>
              <a:t>corresponding </a:t>
            </a:r>
            <a:r>
              <a:rPr lang="en-US" sz="2400" dirty="0"/>
              <a:t>output change</a:t>
            </a:r>
            <a:r>
              <a:rPr lang="en-US" sz="2400" dirty="0" smtClean="0"/>
              <a:t>.</a:t>
            </a:r>
          </a:p>
          <a:p>
            <a:r>
              <a:rPr lang="en-US" sz="2400" dirty="0"/>
              <a:t>Depending on the technology used to implement the gate, the length of time may depend on which of the inputs are changing. </a:t>
            </a:r>
            <a:endParaRPr lang="en-US" sz="2400" dirty="0" smtClean="0"/>
          </a:p>
          <a:p>
            <a:r>
              <a:rPr lang="en-US" sz="2400" dirty="0" smtClean="0"/>
              <a:t>For </a:t>
            </a:r>
            <a:r>
              <a:rPr lang="en-US" sz="2400" dirty="0"/>
              <a:t>example, for the AND gate shown in Figure 2-1(a), with both inputs equal to 1, the gate delay when input B changes to 0 may be longer than the gate delay when the input A changes to 0. </a:t>
            </a:r>
            <a:endParaRPr lang="en-US" sz="2400" dirty="0" smtClean="0"/>
          </a:p>
          <a:p>
            <a:r>
              <a:rPr lang="en-US" sz="2400" dirty="0" smtClean="0"/>
              <a:t>Also</a:t>
            </a:r>
            <a:r>
              <a:rPr lang="en-US" sz="2400" dirty="0"/>
              <a:t>, the gate delay when the output is changing from 0 to 1 may be longer than when the output is changing from 1 to 0, or vice versa</a:t>
            </a:r>
            <a:r>
              <a:rPr lang="en-US" sz="2400" dirty="0" smtClean="0"/>
              <a:t>.</a:t>
            </a:r>
          </a:p>
          <a:p>
            <a:r>
              <a:rPr lang="en-US" sz="2400" dirty="0"/>
              <a:t>When gates are attached together to form logic circuits, the delays down each path from an input to an output add together.</a:t>
            </a:r>
          </a:p>
        </p:txBody>
      </p:sp>
    </p:spTree>
    <p:extLst>
      <p:ext uri="{BB962C8B-B14F-4D97-AF65-F5344CB8AC3E}">
        <p14:creationId xmlns:p14="http://schemas.microsoft.com/office/powerpoint/2010/main" val="239202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Fan-in </a:t>
            </a:r>
            <a:r>
              <a:rPr lang="en-US" b="1" dirty="0"/>
              <a:t>of a logic gate</a:t>
            </a: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a:t>fan-in of a logic gate is </a:t>
            </a:r>
            <a:r>
              <a:rPr lang="en-US" sz="2400" b="1" dirty="0"/>
              <a:t>the maximum number of input signals it can accept</a:t>
            </a:r>
            <a:r>
              <a:rPr lang="en-US" sz="2400" dirty="0"/>
              <a:t>. </a:t>
            </a:r>
            <a:endParaRPr lang="en-US" sz="2400" dirty="0" smtClean="0"/>
          </a:p>
          <a:p>
            <a:r>
              <a:rPr lang="en-US" sz="2400" dirty="0" smtClean="0"/>
              <a:t>It </a:t>
            </a:r>
            <a:r>
              <a:rPr lang="en-US" sz="2400" dirty="0"/>
              <a:t>directly indicates how many inputs a gate can process at once, influencing circuit complexity and speed; </a:t>
            </a:r>
            <a:endParaRPr lang="en-US" sz="2400" dirty="0" smtClean="0"/>
          </a:p>
          <a:p>
            <a:r>
              <a:rPr lang="en-US" sz="2400" dirty="0" smtClean="0"/>
              <a:t>Higher </a:t>
            </a:r>
            <a:r>
              <a:rPr lang="en-US" sz="2400" dirty="0"/>
              <a:t>fan-in generally means slower operation due to increased input capacitance and complexity. </a:t>
            </a:r>
            <a:endParaRPr lang="en-US" sz="2400" dirty="0"/>
          </a:p>
        </p:txBody>
      </p:sp>
      <p:pic>
        <p:nvPicPr>
          <p:cNvPr id="4" name="Picture 3"/>
          <p:cNvPicPr>
            <a:picLocks noChangeAspect="1"/>
          </p:cNvPicPr>
          <p:nvPr/>
        </p:nvPicPr>
        <p:blipFill>
          <a:blip r:embed="rId2"/>
          <a:stretch>
            <a:fillRect/>
          </a:stretch>
        </p:blipFill>
        <p:spPr>
          <a:xfrm>
            <a:off x="1152395" y="4271375"/>
            <a:ext cx="6651320" cy="2040524"/>
          </a:xfrm>
          <a:prstGeom prst="rect">
            <a:avLst/>
          </a:prstGeom>
        </p:spPr>
      </p:pic>
    </p:spTree>
    <p:extLst>
      <p:ext uri="{BB962C8B-B14F-4D97-AF65-F5344CB8AC3E}">
        <p14:creationId xmlns:p14="http://schemas.microsoft.com/office/powerpoint/2010/main" val="112077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Universal NAND Gate</a:t>
            </a:r>
            <a:endParaRPr lang="en-US" b="1" dirty="0"/>
          </a:p>
        </p:txBody>
      </p:sp>
      <p:sp>
        <p:nvSpPr>
          <p:cNvPr id="3" name="Content Placeholder 2"/>
          <p:cNvSpPr>
            <a:spLocks noGrp="1"/>
          </p:cNvSpPr>
          <p:nvPr>
            <p:ph idx="1"/>
          </p:nvPr>
        </p:nvSpPr>
        <p:spPr/>
        <p:txBody>
          <a:bodyPr>
            <a:normAutofit/>
          </a:bodyPr>
          <a:lstStyle/>
          <a:p>
            <a:r>
              <a:rPr lang="en-US" sz="2400" b="1" dirty="0">
                <a:solidFill>
                  <a:srgbClr val="FF0000"/>
                </a:solidFill>
              </a:rPr>
              <a:t>NAND</a:t>
            </a:r>
            <a:r>
              <a:rPr lang="en-US" sz="2400" dirty="0"/>
              <a:t> Gate is the special type of logic gate which is also known as the Universal Gate, because it can be used to implement other basic logic gates like AND, OR, and NOT. </a:t>
            </a:r>
            <a:endParaRPr lang="en-US" sz="2400" dirty="0" smtClean="0"/>
          </a:p>
          <a:p>
            <a:r>
              <a:rPr lang="en-US" sz="2400" dirty="0" smtClean="0"/>
              <a:t>It </a:t>
            </a:r>
            <a:r>
              <a:rPr lang="en-US" sz="2400" dirty="0"/>
              <a:t>performs NAND(NOT AND) operation between two or more binary inputs and gives output binary signal. </a:t>
            </a:r>
            <a:endParaRPr lang="en-US" sz="2400" dirty="0" smtClean="0"/>
          </a:p>
          <a:p>
            <a:r>
              <a:rPr lang="en-US" sz="2400" dirty="0" smtClean="0"/>
              <a:t>This </a:t>
            </a:r>
            <a:r>
              <a:rPr lang="en-US" sz="2400" dirty="0"/>
              <a:t>is a combination of AND gate and NOT gate. </a:t>
            </a:r>
            <a:endParaRPr lang="en-US" sz="2400" dirty="0" smtClean="0"/>
          </a:p>
          <a:p>
            <a:r>
              <a:rPr lang="en-US" sz="2400" dirty="0" smtClean="0"/>
              <a:t>It </a:t>
            </a:r>
            <a:r>
              <a:rPr lang="en-US" sz="2400" dirty="0"/>
              <a:t>gives the output low(0) only when all of its inputs are high(1). In simple words we can say that NAND gate is the opposite (inverted) of AND Gate.</a:t>
            </a:r>
            <a:endParaRPr lang="en-US" sz="2400" dirty="0"/>
          </a:p>
        </p:txBody>
      </p:sp>
    </p:spTree>
    <p:extLst>
      <p:ext uri="{BB962C8B-B14F-4D97-AF65-F5344CB8AC3E}">
        <p14:creationId xmlns:p14="http://schemas.microsoft.com/office/powerpoint/2010/main" val="2330464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7551" y="425885"/>
            <a:ext cx="6363222" cy="3219189"/>
          </a:xfrm>
          <a:prstGeom prst="rect">
            <a:avLst/>
          </a:prstGeom>
        </p:spPr>
      </p:pic>
      <p:sp>
        <p:nvSpPr>
          <p:cNvPr id="3" name="TextBox 2"/>
          <p:cNvSpPr txBox="1"/>
          <p:nvPr/>
        </p:nvSpPr>
        <p:spPr>
          <a:xfrm>
            <a:off x="494778" y="3811012"/>
            <a:ext cx="7897660"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In fact, the one- input NAND is an invalid symbol and is replaced by the NOT symbol, as shown in the figure. </a:t>
            </a:r>
          </a:p>
          <a:p>
            <a:pPr marL="342900" indent="-342900">
              <a:buFont typeface="Arial" panose="020B0604020202020204" pitchFamily="34" charset="0"/>
              <a:buChar char="•"/>
            </a:pPr>
            <a:r>
              <a:rPr lang="en-US" sz="2200" dirty="0" smtClean="0"/>
              <a:t>The AND operation requires a NAND gate </a:t>
            </a:r>
            <a:r>
              <a:rPr lang="en-US" sz="2200" dirty="0" err="1" smtClean="0"/>
              <a:t>fol</a:t>
            </a:r>
            <a:r>
              <a:rPr lang="en-US" sz="2200" dirty="0" smtClean="0"/>
              <a:t> lowed by a NOT gate. </a:t>
            </a:r>
          </a:p>
          <a:p>
            <a:pPr marL="342900" indent="-342900">
              <a:buFont typeface="Arial" panose="020B0604020202020204" pitchFamily="34" charset="0"/>
              <a:buChar char="•"/>
            </a:pPr>
            <a:r>
              <a:rPr lang="en-US" sz="2200" dirty="0" smtClean="0"/>
              <a:t>The OR operation is achieved using a NAND gate with NOTs on each input.</a:t>
            </a:r>
            <a:endParaRPr lang="en-US" sz="2200" dirty="0"/>
          </a:p>
        </p:txBody>
      </p:sp>
    </p:spTree>
    <p:extLst>
      <p:ext uri="{BB962C8B-B14F-4D97-AF65-F5344CB8AC3E}">
        <p14:creationId xmlns:p14="http://schemas.microsoft.com/office/powerpoint/2010/main" val="411684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Universal </a:t>
            </a:r>
            <a:r>
              <a:rPr lang="en-US" dirty="0" smtClean="0"/>
              <a:t>NOR Gate</a:t>
            </a:r>
            <a:endParaRPr lang="en-US" dirty="0"/>
          </a:p>
        </p:txBody>
      </p:sp>
      <p:sp>
        <p:nvSpPr>
          <p:cNvPr id="3" name="Content Placeholder 2"/>
          <p:cNvSpPr>
            <a:spLocks noGrp="1"/>
          </p:cNvSpPr>
          <p:nvPr>
            <p:ph idx="1"/>
          </p:nvPr>
        </p:nvSpPr>
        <p:spPr/>
        <p:txBody>
          <a:bodyPr/>
          <a:lstStyle/>
          <a:p>
            <a:r>
              <a:rPr lang="en-US" dirty="0">
                <a:solidFill>
                  <a:srgbClr val="FF0000"/>
                </a:solidFill>
              </a:rPr>
              <a:t>NOR</a:t>
            </a:r>
            <a:r>
              <a:rPr lang="en-US" dirty="0"/>
              <a:t> gate represents the complement of the OR operation</a:t>
            </a:r>
            <a:r>
              <a:rPr lang="en-US" dirty="0" smtClean="0"/>
              <a:t>.</a:t>
            </a:r>
          </a:p>
          <a:p>
            <a:r>
              <a:rPr lang="en-US" dirty="0"/>
              <a:t>It gives the output high(1) only when all of its inputs are low(0). </a:t>
            </a:r>
            <a:endParaRPr lang="en-US" dirty="0" smtClean="0"/>
          </a:p>
          <a:p>
            <a:r>
              <a:rPr lang="en-US" dirty="0" smtClean="0"/>
              <a:t>In </a:t>
            </a:r>
            <a:r>
              <a:rPr lang="en-US" dirty="0"/>
              <a:t>simple words we can say that NOR gate is the opposite (inverted) of OR Gate</a:t>
            </a:r>
            <a:r>
              <a:rPr lang="en-US" dirty="0" smtClean="0"/>
              <a:t>.</a:t>
            </a:r>
          </a:p>
          <a:p>
            <a:r>
              <a:rPr lang="en-US" dirty="0" smtClean="0"/>
              <a:t> </a:t>
            </a:r>
            <a:r>
              <a:rPr lang="en-US" dirty="0"/>
              <a:t>It is also known as the Universal Gate because it can be used to implement other basic logic gates like AND, OR, and NOT gate by connecting NOR gates in specific configurations.</a:t>
            </a:r>
            <a:endParaRPr lang="en-US" dirty="0"/>
          </a:p>
        </p:txBody>
      </p:sp>
    </p:spTree>
    <p:extLst>
      <p:ext uri="{BB962C8B-B14F-4D97-AF65-F5344CB8AC3E}">
        <p14:creationId xmlns:p14="http://schemas.microsoft.com/office/powerpoint/2010/main" val="2452604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Exclusive OR Gate (XOR)</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sz="2400" dirty="0" smtClean="0"/>
                  <a:t>The </a:t>
                </a:r>
                <a:r>
                  <a:rPr lang="en-US" sz="2400" b="1" dirty="0"/>
                  <a:t>XOR or Exclusive OR Gate </a:t>
                </a:r>
                <a:r>
                  <a:rPr lang="en-US" sz="2400" dirty="0"/>
                  <a:t>is a special type of logic gate used in digital electronics to perform the exclusive OR operation. </a:t>
                </a:r>
                <a:endParaRPr lang="en-US" sz="2400" dirty="0" smtClean="0"/>
              </a:p>
              <a:p>
                <a:r>
                  <a:rPr lang="en-US" sz="2400" dirty="0"/>
                  <a:t>The XOR gate shown in Figure 2-3 is similar to the OR gate, but excludes (has the value 0 for) the combination with both X and Y equal to 1.</a:t>
                </a:r>
                <a:endParaRPr lang="en-US" sz="2400" dirty="0" smtClean="0"/>
              </a:p>
              <a:p>
                <a:r>
                  <a:rPr lang="en-US" sz="2400" dirty="0" smtClean="0"/>
                  <a:t>This </a:t>
                </a:r>
                <a:r>
                  <a:rPr lang="en-US" sz="2400" dirty="0"/>
                  <a:t>gate takes</a:t>
                </a:r>
                <a:r>
                  <a:rPr lang="en-US" sz="2400" b="1" dirty="0"/>
                  <a:t> two inputs </a:t>
                </a:r>
                <a:r>
                  <a:rPr lang="en-US" sz="2400" dirty="0"/>
                  <a:t>and produces </a:t>
                </a:r>
                <a:r>
                  <a:rPr lang="en-US" sz="2400" b="1" dirty="0"/>
                  <a:t>an output </a:t>
                </a:r>
                <a:r>
                  <a:rPr lang="en-US" sz="2400" dirty="0"/>
                  <a:t>depending on the combination of the two inputs applied. </a:t>
                </a:r>
                <a:endParaRPr lang="en-US" sz="2400" dirty="0" smtClean="0"/>
              </a:p>
              <a:p>
                <a:r>
                  <a:rPr lang="en-US" sz="2400" dirty="0" smtClean="0"/>
                  <a:t>This </a:t>
                </a:r>
                <a:r>
                  <a:rPr lang="en-US" sz="2400" dirty="0"/>
                  <a:t>logic gate produces a high or logic 1 output when both of the inputs are dissimilar, otherwise, it produces a logic 0 output</a:t>
                </a:r>
                <a:r>
                  <a:rPr lang="en-US" sz="2400" dirty="0" smtClean="0"/>
                  <a:t>.</a:t>
                </a:r>
              </a:p>
              <a:p>
                <a:r>
                  <a:rPr lang="en-US" sz="2400" dirty="0"/>
                  <a:t>The exclusive- OR has the special symbol </a:t>
                </a: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m:t>
                    </m:r>
                  </m:oMath>
                </a14:m>
                <a:r>
                  <a:rPr lang="en-US" sz="2400" dirty="0" smtClean="0"/>
                  <a:t> to </a:t>
                </a:r>
                <a:r>
                  <a:rPr lang="en-US" sz="2400" dirty="0"/>
                  <a:t>designate its operation.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50" t="-1681" r="-1082"/>
                </a:stretch>
              </a:blipFill>
            </p:spPr>
            <p:txBody>
              <a:bodyPr/>
              <a:lstStyle/>
              <a:p>
                <a:r>
                  <a:rPr lang="en-US">
                    <a:noFill/>
                  </a:rPr>
                  <a:t> </a:t>
                </a:r>
              </a:p>
            </p:txBody>
          </p:sp>
        </mc:Fallback>
      </mc:AlternateContent>
    </p:spTree>
    <p:extLst>
      <p:ext uri="{BB962C8B-B14F-4D97-AF65-F5344CB8AC3E}">
        <p14:creationId xmlns:p14="http://schemas.microsoft.com/office/powerpoint/2010/main" val="25777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Exclusive </a:t>
            </a:r>
            <a:r>
              <a:rPr lang="en-US" b="1" dirty="0" smtClean="0"/>
              <a:t>NOR </a:t>
            </a:r>
            <a:r>
              <a:rPr lang="en-US" b="1" dirty="0"/>
              <a:t>Gate </a:t>
            </a:r>
            <a:r>
              <a:rPr lang="en-US" b="1" dirty="0" smtClean="0"/>
              <a:t>(XNOR</a:t>
            </a:r>
            <a:r>
              <a:rPr lang="en-US" b="1" dirty="0"/>
              <a:t>)</a:t>
            </a:r>
            <a:endParaRPr lang="en-US" dirty="0"/>
          </a:p>
        </p:txBody>
      </p:sp>
      <p:sp>
        <p:nvSpPr>
          <p:cNvPr id="3" name="Content Placeholder 2"/>
          <p:cNvSpPr>
            <a:spLocks noGrp="1"/>
          </p:cNvSpPr>
          <p:nvPr>
            <p:ph idx="1"/>
          </p:nvPr>
        </p:nvSpPr>
        <p:spPr/>
        <p:txBody>
          <a:bodyPr>
            <a:normAutofit lnSpcReduction="10000"/>
          </a:bodyPr>
          <a:lstStyle/>
          <a:p>
            <a:r>
              <a:rPr lang="en-US" sz="2400" dirty="0"/>
              <a:t>The XNOR gate is a logic gate that performs an exclusive NOR operation. </a:t>
            </a:r>
            <a:endParaRPr lang="en-US" sz="2400" dirty="0" smtClean="0"/>
          </a:p>
          <a:p>
            <a:r>
              <a:rPr lang="en-US" sz="2400" dirty="0" smtClean="0"/>
              <a:t>The </a:t>
            </a:r>
            <a:r>
              <a:rPr lang="en-US" sz="2400" dirty="0"/>
              <a:t>output of the XNOR gate is logic 1 when both the inputs are logic 1 or logic 0. </a:t>
            </a:r>
            <a:endParaRPr lang="en-US" sz="2400" dirty="0" smtClean="0"/>
          </a:p>
          <a:p>
            <a:r>
              <a:rPr lang="en-US" sz="2400" dirty="0" smtClean="0"/>
              <a:t>In </a:t>
            </a:r>
            <a:r>
              <a:rPr lang="en-US" sz="2400" dirty="0"/>
              <a:t>other words, the output of the XNOR gate is logic 1 when both the inputs are the same(either both true or both false</a:t>
            </a:r>
            <a:r>
              <a:rPr lang="en-US" sz="2400" dirty="0" smtClean="0"/>
              <a:t>).</a:t>
            </a:r>
          </a:p>
          <a:p>
            <a:r>
              <a:rPr lang="en-US" sz="2400" dirty="0" smtClean="0"/>
              <a:t>For </a:t>
            </a:r>
            <a:r>
              <a:rPr lang="en-US" sz="2400" dirty="0"/>
              <a:t>different inputs, the output of the XNOR gate is logic 0. </a:t>
            </a:r>
            <a:endParaRPr lang="en-US" sz="2400" dirty="0" smtClean="0"/>
          </a:p>
          <a:p>
            <a:r>
              <a:rPr lang="en-US" sz="2400" dirty="0" smtClean="0"/>
              <a:t>Hence</a:t>
            </a:r>
            <a:r>
              <a:rPr lang="en-US" sz="2400" dirty="0"/>
              <a:t>, the XNOR gate is used to implement similarity checker circuits. </a:t>
            </a:r>
            <a:endParaRPr lang="en-US" sz="2400" dirty="0" smtClean="0"/>
          </a:p>
          <a:p>
            <a:r>
              <a:rPr lang="en-US" sz="2400" dirty="0" smtClean="0"/>
              <a:t>It </a:t>
            </a:r>
            <a:r>
              <a:rPr lang="en-US" sz="2400" dirty="0"/>
              <a:t>is also known as the material </a:t>
            </a:r>
            <a:r>
              <a:rPr lang="en-US" sz="2400" b="1" i="1" dirty="0">
                <a:solidFill>
                  <a:srgbClr val="FF0000"/>
                </a:solidFill>
              </a:rPr>
              <a:t>biconditional</a:t>
            </a:r>
            <a:r>
              <a:rPr lang="en-US" sz="2400" dirty="0"/>
              <a:t>. </a:t>
            </a:r>
            <a:endParaRPr lang="en-US" sz="2400" dirty="0" smtClean="0"/>
          </a:p>
          <a:p>
            <a:r>
              <a:rPr lang="en-US" sz="2400" dirty="0" smtClean="0"/>
              <a:t>This </a:t>
            </a:r>
            <a:r>
              <a:rPr lang="en-US" sz="2400" dirty="0"/>
              <a:t>logic gate is denoted by this sign "</a:t>
            </a:r>
            <a:r>
              <a:rPr lang="en-US" sz="2400" dirty="0">
                <a:solidFill>
                  <a:srgbClr val="FF0000"/>
                </a:solidFill>
              </a:rPr>
              <a:t>⊙</a:t>
            </a:r>
            <a:r>
              <a:rPr lang="en-US" sz="2400" dirty="0"/>
              <a:t>".</a:t>
            </a:r>
            <a:endParaRPr lang="en-US" sz="2400" dirty="0"/>
          </a:p>
        </p:txBody>
      </p:sp>
    </p:spTree>
    <p:extLst>
      <p:ext uri="{BB962C8B-B14F-4D97-AF65-F5344CB8AC3E}">
        <p14:creationId xmlns:p14="http://schemas.microsoft.com/office/powerpoint/2010/main" val="599431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1666" y="651354"/>
            <a:ext cx="7603298" cy="4887434"/>
          </a:xfrm>
          <a:prstGeom prst="rect">
            <a:avLst/>
          </a:prstGeom>
        </p:spPr>
      </p:pic>
    </p:spTree>
    <p:extLst>
      <p:ext uri="{BB962C8B-B14F-4D97-AF65-F5344CB8AC3E}">
        <p14:creationId xmlns:p14="http://schemas.microsoft.com/office/powerpoint/2010/main" val="52287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Decimal Codes </a:t>
            </a:r>
            <a:endParaRPr lang="en-US" b="1" dirty="0"/>
          </a:p>
        </p:txBody>
      </p:sp>
      <p:sp>
        <p:nvSpPr>
          <p:cNvPr id="3" name="Content Placeholder 2"/>
          <p:cNvSpPr>
            <a:spLocks noGrp="1"/>
          </p:cNvSpPr>
          <p:nvPr>
            <p:ph idx="1"/>
          </p:nvPr>
        </p:nvSpPr>
        <p:spPr/>
        <p:txBody>
          <a:bodyPr>
            <a:normAutofit fontScale="92500"/>
          </a:bodyPr>
          <a:lstStyle/>
          <a:p>
            <a:r>
              <a:rPr lang="en-US" sz="2400" dirty="0"/>
              <a:t>The binary number system is the most natural one for a computer, but people are </a:t>
            </a:r>
            <a:r>
              <a:rPr lang="en-US" sz="2400" dirty="0" smtClean="0"/>
              <a:t>accustomed </a:t>
            </a:r>
            <a:r>
              <a:rPr lang="en-US" sz="2400" dirty="0"/>
              <a:t>to the decimal system. </a:t>
            </a:r>
            <a:endParaRPr lang="en-US" sz="2400" dirty="0" smtClean="0"/>
          </a:p>
          <a:p>
            <a:r>
              <a:rPr lang="en-US" sz="2400" dirty="0" smtClean="0"/>
              <a:t>One </a:t>
            </a:r>
            <a:r>
              <a:rPr lang="en-US" sz="2400" dirty="0"/>
              <a:t>way to resolve this difference is to convert </a:t>
            </a:r>
            <a:r>
              <a:rPr lang="en-US" sz="2400" dirty="0" smtClean="0"/>
              <a:t>decimal </a:t>
            </a:r>
            <a:r>
              <a:rPr lang="en-US" sz="2400" dirty="0"/>
              <a:t>numbers to binary, perform all arithmetic calculations in binary, and then convert the binary results back to decimal. </a:t>
            </a:r>
            <a:endParaRPr lang="en-US" sz="2400" dirty="0" smtClean="0"/>
          </a:p>
          <a:p>
            <a:r>
              <a:rPr lang="en-US" sz="2400" dirty="0" smtClean="0"/>
              <a:t>This </a:t>
            </a:r>
            <a:r>
              <a:rPr lang="en-US" sz="2400" dirty="0"/>
              <a:t>method requires that we store the decimal numbers in the computer in such a way that they can be converted to binary. </a:t>
            </a:r>
            <a:endParaRPr lang="en-US" sz="2400" dirty="0" smtClean="0"/>
          </a:p>
          <a:p>
            <a:r>
              <a:rPr lang="en-US" sz="2400" dirty="0" smtClean="0"/>
              <a:t>Since </a:t>
            </a:r>
            <a:r>
              <a:rPr lang="en-US" sz="2400" dirty="0"/>
              <a:t>the computer can accept only binary values, we must represent the decimal digits by a code that contains 1s and 0s. </a:t>
            </a:r>
            <a:endParaRPr lang="en-US" sz="2400" dirty="0" smtClean="0"/>
          </a:p>
          <a:p>
            <a:r>
              <a:rPr lang="en-US" sz="2400" dirty="0" smtClean="0"/>
              <a:t>It </a:t>
            </a:r>
            <a:r>
              <a:rPr lang="en-US" sz="2400" dirty="0"/>
              <a:t>is also possible to perform the arithmetic operations directly with decimal numbers when they are stored in the computer in coded form.</a:t>
            </a:r>
          </a:p>
        </p:txBody>
      </p:sp>
    </p:spTree>
    <p:extLst>
      <p:ext uri="{BB962C8B-B14F-4D97-AF65-F5344CB8AC3E}">
        <p14:creationId xmlns:p14="http://schemas.microsoft.com/office/powerpoint/2010/main" val="205733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8932" y="576262"/>
            <a:ext cx="7578246" cy="5705475"/>
          </a:xfrm>
          <a:prstGeom prst="rect">
            <a:avLst/>
          </a:prstGeom>
        </p:spPr>
      </p:pic>
    </p:spTree>
    <p:extLst>
      <p:ext uri="{BB962C8B-B14F-4D97-AF65-F5344CB8AC3E}">
        <p14:creationId xmlns:p14="http://schemas.microsoft.com/office/powerpoint/2010/main" val="2161904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HDL Representations of Gates </a:t>
            </a:r>
          </a:p>
        </p:txBody>
      </p:sp>
      <p:sp>
        <p:nvSpPr>
          <p:cNvPr id="3" name="Content Placeholder 2"/>
          <p:cNvSpPr>
            <a:spLocks noGrp="1"/>
          </p:cNvSpPr>
          <p:nvPr>
            <p:ph idx="1"/>
          </p:nvPr>
        </p:nvSpPr>
        <p:spPr/>
        <p:txBody>
          <a:bodyPr/>
          <a:lstStyle/>
          <a:p>
            <a:r>
              <a:rPr lang="en-US" dirty="0"/>
              <a:t>While schematics using the basic logic gates are sufficient for describing small circuits, they are impractical for designing more complex digital systems. </a:t>
            </a:r>
            <a:endParaRPr lang="en-US" dirty="0" smtClean="0"/>
          </a:p>
          <a:p>
            <a:r>
              <a:rPr lang="en-US" dirty="0" smtClean="0"/>
              <a:t>In </a:t>
            </a:r>
            <a:r>
              <a:rPr lang="en-US" dirty="0"/>
              <a:t>contemporary computer systems design, HDL has become intrinsic to the design process</a:t>
            </a:r>
            <a:r>
              <a:rPr lang="en-US" dirty="0" smtClean="0"/>
              <a:t>.</a:t>
            </a:r>
          </a:p>
          <a:p>
            <a:r>
              <a:rPr lang="en-US" dirty="0" smtClean="0"/>
              <a:t>Initially</a:t>
            </a:r>
            <a:r>
              <a:rPr lang="en-US" dirty="0"/>
              <a:t>, we justify such languages by describing their uses. </a:t>
            </a:r>
            <a:endParaRPr lang="en-US" dirty="0" smtClean="0"/>
          </a:p>
          <a:p>
            <a:r>
              <a:rPr lang="en-US" dirty="0" smtClean="0"/>
              <a:t>We </a:t>
            </a:r>
            <a:r>
              <a:rPr lang="en-US" dirty="0"/>
              <a:t>will then briefly discuss </a:t>
            </a:r>
            <a:r>
              <a:rPr lang="en-US" dirty="0">
                <a:solidFill>
                  <a:srgbClr val="FF0000"/>
                </a:solidFill>
              </a:rPr>
              <a:t>VHDL</a:t>
            </a:r>
            <a:r>
              <a:rPr lang="en-US" dirty="0"/>
              <a:t> and </a:t>
            </a:r>
            <a:r>
              <a:rPr lang="en-US" dirty="0">
                <a:solidFill>
                  <a:srgbClr val="FF0000"/>
                </a:solidFill>
              </a:rPr>
              <a:t>Verilog</a:t>
            </a:r>
            <a:r>
              <a:rPr lang="en-US" dirty="0"/>
              <a:t>®, the most </a:t>
            </a:r>
            <a:r>
              <a:rPr lang="en-US" dirty="0" smtClean="0"/>
              <a:t>popular </a:t>
            </a:r>
            <a:r>
              <a:rPr lang="en-US" dirty="0"/>
              <a:t>of these languages.</a:t>
            </a:r>
          </a:p>
        </p:txBody>
      </p:sp>
    </p:spTree>
    <p:extLst>
      <p:ext uri="{BB962C8B-B14F-4D97-AF65-F5344CB8AC3E}">
        <p14:creationId xmlns:p14="http://schemas.microsoft.com/office/powerpoint/2010/main" val="87475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HDLs resemble programming languages, but are specifically oriented to describing hardware structures and behavior</a:t>
            </a:r>
            <a:r>
              <a:rPr lang="en-US" dirty="0" smtClean="0"/>
              <a:t>.</a:t>
            </a:r>
          </a:p>
          <a:p>
            <a:r>
              <a:rPr lang="en-US" dirty="0"/>
              <a:t>When a language is used in this </a:t>
            </a:r>
            <a:r>
              <a:rPr lang="en-US" dirty="0" smtClean="0"/>
              <a:t>fashion</a:t>
            </a:r>
            <a:r>
              <a:rPr lang="en-US" dirty="0"/>
              <a:t>, it is referred to as a </a:t>
            </a:r>
            <a:r>
              <a:rPr lang="en-US" b="1" i="1" dirty="0">
                <a:solidFill>
                  <a:srgbClr val="FF0000"/>
                </a:solidFill>
              </a:rPr>
              <a:t>structural description</a:t>
            </a:r>
            <a:r>
              <a:rPr lang="en-US" dirty="0"/>
              <a:t>, in which the language describes an interconnection of components. </a:t>
            </a:r>
          </a:p>
        </p:txBody>
      </p:sp>
    </p:spTree>
    <p:extLst>
      <p:ext uri="{BB962C8B-B14F-4D97-AF65-F5344CB8AC3E}">
        <p14:creationId xmlns:p14="http://schemas.microsoft.com/office/powerpoint/2010/main" val="3238562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8827" y="1164921"/>
            <a:ext cx="7828768" cy="3588054"/>
          </a:xfrm>
          <a:prstGeom prst="rect">
            <a:avLst/>
          </a:prstGeom>
        </p:spPr>
      </p:pic>
    </p:spTree>
    <p:extLst>
      <p:ext uri="{BB962C8B-B14F-4D97-AF65-F5344CB8AC3E}">
        <p14:creationId xmlns:p14="http://schemas.microsoft.com/office/powerpoint/2010/main" val="2373371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3774" y="977030"/>
            <a:ext cx="7678455" cy="3775945"/>
          </a:xfrm>
          <a:prstGeom prst="rect">
            <a:avLst/>
          </a:prstGeom>
        </p:spPr>
      </p:pic>
    </p:spTree>
    <p:extLst>
      <p:ext uri="{BB962C8B-B14F-4D97-AF65-F5344CB8AC3E}">
        <p14:creationId xmlns:p14="http://schemas.microsoft.com/office/powerpoint/2010/main" val="3270991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dirty="0">
                <a:latin typeface="Arial" panose="020B0604020202020204" pitchFamily="34" charset="0"/>
              </a:rPr>
              <a:t>Draw the logic circuit for the Boolean </a:t>
            </a:r>
            <a:r>
              <a:rPr lang="en-US" dirty="0" smtClean="0">
                <a:latin typeface="Arial" panose="020B0604020202020204" pitchFamily="34" charset="0"/>
              </a:rPr>
              <a:t>expression: </a:t>
            </a:r>
            <a:endParaRPr 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dirty="0">
                <a:latin typeface="Arial" panose="020B0604020202020204" pitchFamily="34" charset="0"/>
              </a:rPr>
              <a:t>  </a:t>
            </a:r>
            <a:r>
              <a:rPr lang="en-US" dirty="0" smtClean="0">
                <a:latin typeface="Arial" panose="020B0604020202020204" pitchFamily="34" charset="0"/>
              </a:rPr>
              <a:t>	𝑌</a:t>
            </a:r>
            <a:r>
              <a:rPr lang="en-US" dirty="0">
                <a:latin typeface="Arial" panose="020B0604020202020204" pitchFamily="34" charset="0"/>
              </a:rPr>
              <a:t>=(𝐴⋅𝐵)+𝐶</a:t>
            </a:r>
          </a:p>
          <a:p>
            <a:pPr marL="0" lvl="0" indent="0" eaLnBrk="0" fontAlgn="base" hangingPunct="0">
              <a:lnSpc>
                <a:spcPct val="100000"/>
              </a:lnSpc>
              <a:spcBef>
                <a:spcPct val="0"/>
              </a:spcBef>
              <a:spcAft>
                <a:spcPct val="0"/>
              </a:spcAft>
              <a:buNone/>
            </a:pPr>
            <a:r>
              <a:rPr lang="en-US" dirty="0">
                <a:latin typeface="Arial" panose="020B0604020202020204" pitchFamily="34" charset="0"/>
              </a:rPr>
              <a:t>and complete its truth table." </a:t>
            </a:r>
          </a:p>
          <a:p>
            <a:endParaRPr lang="en-US" dirty="0"/>
          </a:p>
        </p:txBody>
      </p:sp>
      <p:sp>
        <p:nvSpPr>
          <p:cNvPr id="6" name="Rectangle 3"/>
          <p:cNvSpPr>
            <a:spLocks noChangeArrowheads="1"/>
          </p:cNvSpPr>
          <p:nvPr/>
        </p:nvSpPr>
        <p:spPr bwMode="auto">
          <a:xfrm>
            <a:off x="0" y="-184666"/>
            <a:ext cx="266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a:t>
            </a:r>
          </a:p>
        </p:txBody>
      </p:sp>
      <p:sp>
        <p:nvSpPr>
          <p:cNvPr id="7" name="AutoShape 4" descr="data:image/gif;base64,R0lGODlhAQABAIAAAP///wAAACH5BAEAAAAALAAAAAABAAEAAAICRAEAOw=="/>
          <p:cNvSpPr>
            <a:spLocks noChangeAspect="1" noChangeArrowheads="1"/>
          </p:cNvSpPr>
          <p:nvPr/>
        </p:nvSpPr>
        <p:spPr bwMode="auto">
          <a:xfrm>
            <a:off x="155575" y="-411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115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Binary-Coded Decimal (BCD)</a:t>
            </a:r>
            <a:endParaRPr lang="en-US" b="1" dirty="0"/>
          </a:p>
        </p:txBody>
      </p:sp>
      <p:sp>
        <p:nvSpPr>
          <p:cNvPr id="3" name="Content Placeholder 2"/>
          <p:cNvSpPr>
            <a:spLocks noGrp="1"/>
          </p:cNvSpPr>
          <p:nvPr>
            <p:ph idx="1"/>
          </p:nvPr>
        </p:nvSpPr>
        <p:spPr/>
        <p:txBody>
          <a:bodyPr>
            <a:normAutofit lnSpcReduction="10000"/>
          </a:bodyPr>
          <a:lstStyle/>
          <a:p>
            <a:r>
              <a:rPr lang="en-US" sz="2400" dirty="0"/>
              <a:t>Table 1-4 gives a 4-bit code for each decimal digit. A number </a:t>
            </a:r>
            <a:r>
              <a:rPr lang="en-US" sz="2400" dirty="0" smtClean="0"/>
              <a:t>with </a:t>
            </a:r>
            <a:r>
              <a:rPr lang="en-US" sz="2400" dirty="0"/>
              <a:t>n decimal dig its will require 4n bits in BCD</a:t>
            </a:r>
            <a:r>
              <a:rPr lang="en-US" sz="2400" dirty="0" smtClean="0"/>
              <a:t>.</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solidFill>
                  <a:srgbClr val="FF0000"/>
                </a:solidFill>
              </a:rPr>
              <a:t>Example</a:t>
            </a:r>
            <a:r>
              <a:rPr lang="en-US" sz="2400" dirty="0"/>
              <a:t>: decimal 396 is represented in BCD with 12 bits as 0011 1001 </a:t>
            </a:r>
            <a:r>
              <a:rPr lang="en-US" sz="2400" dirty="0" smtClean="0"/>
              <a:t>0110.</a:t>
            </a:r>
            <a:endParaRPr lang="en-US" sz="2400" dirty="0"/>
          </a:p>
        </p:txBody>
      </p:sp>
      <p:pic>
        <p:nvPicPr>
          <p:cNvPr id="4" name="Picture 3"/>
          <p:cNvPicPr>
            <a:picLocks noChangeAspect="1"/>
          </p:cNvPicPr>
          <p:nvPr/>
        </p:nvPicPr>
        <p:blipFill>
          <a:blip r:embed="rId2"/>
          <a:stretch>
            <a:fillRect/>
          </a:stretch>
        </p:blipFill>
        <p:spPr>
          <a:xfrm>
            <a:off x="1402916" y="2572544"/>
            <a:ext cx="5999966" cy="2857500"/>
          </a:xfrm>
          <a:prstGeom prst="rect">
            <a:avLst/>
          </a:prstGeom>
        </p:spPr>
      </p:pic>
    </p:spTree>
    <p:extLst>
      <p:ext uri="{BB962C8B-B14F-4D97-AF65-F5344CB8AC3E}">
        <p14:creationId xmlns:p14="http://schemas.microsoft.com/office/powerpoint/2010/main" val="294322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sz="2400" dirty="0"/>
              <a:t>BCD numbers are decimal numbers and not binary numbers, even though they are represented using bits. </a:t>
            </a:r>
            <a:endParaRPr lang="en-US" sz="2400" dirty="0" smtClean="0"/>
          </a:p>
          <a:p>
            <a:r>
              <a:rPr lang="en-US" sz="2400" dirty="0" smtClean="0"/>
              <a:t>The </a:t>
            </a:r>
            <a:r>
              <a:rPr lang="en-US" sz="2400" dirty="0"/>
              <a:t>only difference between a decimal and a BCD number is that decimals are written with the symbols 0, 1, 2, …, 9, and BCD numbers use the binary codes 0000, 0001, 0010, …, 1001</a:t>
            </a:r>
            <a:r>
              <a:rPr lang="en-US" sz="2400" dirty="0" smtClean="0"/>
              <a:t>.</a:t>
            </a:r>
          </a:p>
          <a:p>
            <a:r>
              <a:rPr lang="en-US" sz="2400" dirty="0">
                <a:solidFill>
                  <a:srgbClr val="FF0000"/>
                </a:solidFill>
              </a:rPr>
              <a:t>Consider</a:t>
            </a:r>
            <a:r>
              <a:rPr lang="en-US" sz="2400" dirty="0"/>
              <a:t> decimal 185 and its corresponding value in BCD and binary: (185)10 = (0001 1000 0101)BCD = (</a:t>
            </a:r>
            <a:r>
              <a:rPr lang="en-US" sz="2400" dirty="0" smtClean="0"/>
              <a:t>10111001)2.</a:t>
            </a:r>
          </a:p>
          <a:p>
            <a:r>
              <a:rPr lang="en-US" sz="2400" dirty="0" smtClean="0"/>
              <a:t>The </a:t>
            </a:r>
            <a:r>
              <a:rPr lang="en-US" sz="2400" dirty="0"/>
              <a:t>BCD value has 12 bits, but the equivalent binary number needs only 8 bits. </a:t>
            </a:r>
            <a:endParaRPr lang="en-US" sz="2400" dirty="0" smtClean="0"/>
          </a:p>
          <a:p>
            <a:r>
              <a:rPr lang="en-US" sz="2400" dirty="0" smtClean="0"/>
              <a:t>However</a:t>
            </a:r>
            <a:r>
              <a:rPr lang="en-US" sz="2400" dirty="0"/>
              <a:t>, BCD representation of decimal numbers is still important, because </a:t>
            </a:r>
            <a:r>
              <a:rPr lang="en-US" sz="2400" dirty="0" smtClean="0"/>
              <a:t>computer </a:t>
            </a:r>
            <a:r>
              <a:rPr lang="en-US" sz="2400" dirty="0"/>
              <a:t>input and output data used by most people needs to be in the decimal system. </a:t>
            </a:r>
          </a:p>
        </p:txBody>
      </p:sp>
    </p:spTree>
    <p:extLst>
      <p:ext uri="{BB962C8B-B14F-4D97-AF65-F5344CB8AC3E}">
        <p14:creationId xmlns:p14="http://schemas.microsoft.com/office/powerpoint/2010/main" val="231495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Parity Bit </a:t>
            </a:r>
          </a:p>
        </p:txBody>
      </p:sp>
      <p:sp>
        <p:nvSpPr>
          <p:cNvPr id="3" name="Content Placeholder 2"/>
          <p:cNvSpPr>
            <a:spLocks noGrp="1"/>
          </p:cNvSpPr>
          <p:nvPr>
            <p:ph idx="1"/>
          </p:nvPr>
        </p:nvSpPr>
        <p:spPr/>
        <p:txBody>
          <a:bodyPr>
            <a:normAutofit/>
          </a:bodyPr>
          <a:lstStyle/>
          <a:p>
            <a:r>
              <a:rPr lang="en-US" sz="2400" dirty="0"/>
              <a:t>To detect errors in data communication and processing, an additional bit is some times added to a binary code word to define its parity</a:t>
            </a:r>
            <a:r>
              <a:rPr lang="en-US" sz="2400" dirty="0" smtClean="0"/>
              <a:t>.</a:t>
            </a:r>
          </a:p>
          <a:p>
            <a:r>
              <a:rPr lang="en-US" sz="2400" dirty="0" smtClean="0"/>
              <a:t>A </a:t>
            </a:r>
            <a:r>
              <a:rPr lang="en-US" sz="2400" dirty="0"/>
              <a:t>parity bit is the extra bit </a:t>
            </a:r>
            <a:r>
              <a:rPr lang="en-US" sz="2400" dirty="0" smtClean="0"/>
              <a:t>included </a:t>
            </a:r>
            <a:r>
              <a:rPr lang="en-US" sz="2400" dirty="0"/>
              <a:t>to make the total number of 1s in the resulting code word either even or odd</a:t>
            </a:r>
            <a:r>
              <a:rPr lang="en-US" sz="2400" dirty="0" smtClean="0"/>
              <a:t>.</a:t>
            </a:r>
          </a:p>
          <a:p>
            <a:r>
              <a:rPr lang="en-US" sz="2400" dirty="0" smtClean="0">
                <a:solidFill>
                  <a:srgbClr val="FF0000"/>
                </a:solidFill>
              </a:rPr>
              <a:t>Consider</a:t>
            </a:r>
            <a:r>
              <a:rPr lang="en-US" sz="2400" dirty="0" smtClean="0"/>
              <a:t> the </a:t>
            </a:r>
            <a:r>
              <a:rPr lang="en-US" sz="2400" dirty="0"/>
              <a:t>following two characters and their even and odd parity:</a:t>
            </a:r>
          </a:p>
        </p:txBody>
      </p:sp>
      <p:pic>
        <p:nvPicPr>
          <p:cNvPr id="4" name="Picture 3"/>
          <p:cNvPicPr>
            <a:picLocks noChangeAspect="1"/>
          </p:cNvPicPr>
          <p:nvPr/>
        </p:nvPicPr>
        <p:blipFill>
          <a:blip r:embed="rId2"/>
          <a:stretch>
            <a:fillRect/>
          </a:stretch>
        </p:blipFill>
        <p:spPr>
          <a:xfrm>
            <a:off x="1390388" y="4467682"/>
            <a:ext cx="6626269" cy="1469655"/>
          </a:xfrm>
          <a:prstGeom prst="rect">
            <a:avLst/>
          </a:prstGeom>
        </p:spPr>
      </p:pic>
    </p:spTree>
    <p:extLst>
      <p:ext uri="{BB962C8B-B14F-4D97-AF65-F5344CB8AC3E}">
        <p14:creationId xmlns:p14="http://schemas.microsoft.com/office/powerpoint/2010/main" val="19277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Gray Codes</a:t>
            </a:r>
            <a:endParaRPr lang="en-US" b="1" dirty="0"/>
          </a:p>
        </p:txBody>
      </p:sp>
      <p:sp>
        <p:nvSpPr>
          <p:cNvPr id="3" name="Content Placeholder 2"/>
          <p:cNvSpPr>
            <a:spLocks noGrp="1"/>
          </p:cNvSpPr>
          <p:nvPr>
            <p:ph idx="1"/>
          </p:nvPr>
        </p:nvSpPr>
        <p:spPr/>
        <p:txBody>
          <a:bodyPr>
            <a:normAutofit lnSpcReduction="10000"/>
          </a:bodyPr>
          <a:lstStyle/>
          <a:p>
            <a:r>
              <a:rPr lang="en-US" sz="2400" dirty="0"/>
              <a:t>As we count up or down using binary codes, the number of bits that change from one binary value to the next varies</a:t>
            </a:r>
            <a:r>
              <a:rPr lang="en-US" sz="2400" dirty="0" smtClean="0"/>
              <a:t>.</a:t>
            </a:r>
          </a:p>
          <a:p>
            <a:r>
              <a:rPr lang="en-US" sz="2400" dirty="0" smtClean="0"/>
              <a:t>This </a:t>
            </a:r>
            <a:r>
              <a:rPr lang="en-US" sz="2400" dirty="0"/>
              <a:t>is illustrated by the binary code for the octal dig its on the left in Table 1-7. </a:t>
            </a:r>
            <a:endParaRPr lang="en-US" sz="2400" dirty="0" smtClean="0"/>
          </a:p>
          <a:p>
            <a:r>
              <a:rPr lang="en-US" sz="2400" dirty="0" smtClean="0"/>
              <a:t>As </a:t>
            </a:r>
            <a:r>
              <a:rPr lang="en-US" sz="2400" dirty="0"/>
              <a:t>we count from 000 up to 111 and “roll over” to 000, the number of bits that change between the binary values ranges from 1 to 3</a:t>
            </a:r>
            <a:r>
              <a:rPr lang="en-US" sz="2400" dirty="0" smtClean="0"/>
              <a:t>.</a:t>
            </a:r>
          </a:p>
          <a:p>
            <a:r>
              <a:rPr lang="en-US" sz="2400" dirty="0"/>
              <a:t>For many applications, multiple bit changes as the circuit counts is not a </a:t>
            </a:r>
            <a:r>
              <a:rPr lang="en-US" sz="2400" dirty="0" smtClean="0"/>
              <a:t>problem</a:t>
            </a:r>
            <a:r>
              <a:rPr lang="en-US" sz="2400" dirty="0"/>
              <a:t>. </a:t>
            </a:r>
            <a:endParaRPr lang="en-US" sz="2400" dirty="0" smtClean="0"/>
          </a:p>
          <a:p>
            <a:r>
              <a:rPr lang="en-US" sz="2400" dirty="0" smtClean="0"/>
              <a:t>There </a:t>
            </a:r>
            <a:r>
              <a:rPr lang="en-US" sz="2400" dirty="0"/>
              <a:t>are applications, however, in which a change of more than one bit when counting up or down can cause serious problems. </a:t>
            </a:r>
          </a:p>
        </p:txBody>
      </p:sp>
    </p:spTree>
    <p:extLst>
      <p:ext uri="{BB962C8B-B14F-4D97-AF65-F5344CB8AC3E}">
        <p14:creationId xmlns:p14="http://schemas.microsoft.com/office/powerpoint/2010/main" val="240484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2186" y="2317315"/>
            <a:ext cx="6325644" cy="3707704"/>
          </a:xfrm>
          <a:prstGeom prst="rect">
            <a:avLst/>
          </a:prstGeom>
        </p:spPr>
      </p:pic>
      <p:sp>
        <p:nvSpPr>
          <p:cNvPr id="3" name="TextBox 2"/>
          <p:cNvSpPr txBox="1"/>
          <p:nvPr/>
        </p:nvSpPr>
        <p:spPr>
          <a:xfrm>
            <a:off x="751561" y="914400"/>
            <a:ext cx="7753611" cy="1200329"/>
          </a:xfrm>
          <a:prstGeom prst="rect">
            <a:avLst/>
          </a:prstGeom>
          <a:noFill/>
        </p:spPr>
        <p:txBody>
          <a:bodyPr wrap="square" rtlCol="0">
            <a:spAutoFit/>
          </a:bodyPr>
          <a:lstStyle/>
          <a:p>
            <a:r>
              <a:rPr lang="en-US" sz="2400" dirty="0">
                <a:solidFill>
                  <a:srgbClr val="FF0000"/>
                </a:solidFill>
              </a:rPr>
              <a:t>Gray </a:t>
            </a:r>
            <a:r>
              <a:rPr lang="en-US" sz="2400" dirty="0" smtClean="0">
                <a:solidFill>
                  <a:srgbClr val="FF0000"/>
                </a:solidFill>
              </a:rPr>
              <a:t>codes: </a:t>
            </a:r>
            <a:r>
              <a:rPr lang="en-US" sz="2400" dirty="0">
                <a:solidFill>
                  <a:srgbClr val="0070C0"/>
                </a:solidFill>
              </a:rPr>
              <a:t>are binary codes with a 1-bit difference between successive codes which makes it reduces the error occurrence and provides accuracy.</a:t>
            </a:r>
          </a:p>
        </p:txBody>
      </p:sp>
    </p:spTree>
    <p:extLst>
      <p:ext uri="{BB962C8B-B14F-4D97-AF65-F5344CB8AC3E}">
        <p14:creationId xmlns:p14="http://schemas.microsoft.com/office/powerpoint/2010/main" val="96580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Gray Code</a:t>
            </a:r>
            <a:endParaRPr lang="en-US" b="1" dirty="0"/>
          </a:p>
        </p:txBody>
      </p:sp>
      <p:sp>
        <p:nvSpPr>
          <p:cNvPr id="3" name="Content Placeholder 2"/>
          <p:cNvSpPr>
            <a:spLocks noGrp="1"/>
          </p:cNvSpPr>
          <p:nvPr>
            <p:ph idx="1"/>
          </p:nvPr>
        </p:nvSpPr>
        <p:spPr/>
        <p:txBody>
          <a:bodyPr>
            <a:normAutofit/>
          </a:bodyPr>
          <a:lstStyle/>
          <a:p>
            <a:r>
              <a:rPr lang="en-US" sz="2400" u="sng" dirty="0">
                <a:solidFill>
                  <a:srgbClr val="0070C0"/>
                </a:solidFill>
              </a:rPr>
              <a:t>Gray codes are primarily used </a:t>
            </a:r>
            <a:r>
              <a:rPr lang="en-US" sz="2400" u="sng" dirty="0" smtClean="0">
                <a:solidFill>
                  <a:srgbClr val="0070C0"/>
                </a:solidFill>
              </a:rPr>
              <a:t>in:</a:t>
            </a:r>
          </a:p>
          <a:p>
            <a:r>
              <a:rPr lang="en-US" sz="2400" b="1" dirty="0" smtClean="0"/>
              <a:t>Position </a:t>
            </a:r>
            <a:r>
              <a:rPr lang="en-US" sz="2400" b="1" dirty="0"/>
              <a:t>encoders, </a:t>
            </a:r>
            <a:r>
              <a:rPr lang="en-US" sz="2400" b="1" dirty="0" smtClean="0"/>
              <a:t>(Robot Arm)</a:t>
            </a:r>
          </a:p>
          <a:p>
            <a:r>
              <a:rPr lang="en-US" sz="2400" b="1" dirty="0" smtClean="0"/>
              <a:t>Digital </a:t>
            </a:r>
            <a:r>
              <a:rPr lang="en-US" sz="2400" b="1" dirty="0"/>
              <a:t>communication, </a:t>
            </a:r>
            <a:endParaRPr lang="en-US" sz="2400" b="1" dirty="0" smtClean="0"/>
          </a:p>
          <a:p>
            <a:r>
              <a:rPr lang="en-US" sz="2400" b="1" dirty="0" smtClean="0"/>
              <a:t>Analog-to-digital </a:t>
            </a:r>
            <a:r>
              <a:rPr lang="en-US" sz="2400" b="1" dirty="0"/>
              <a:t>converters</a:t>
            </a:r>
            <a:r>
              <a:rPr lang="en-US" sz="2400" dirty="0"/>
              <a:t> </a:t>
            </a:r>
            <a:endParaRPr lang="en-US" sz="2400" dirty="0" smtClean="0"/>
          </a:p>
          <a:p>
            <a:r>
              <a:rPr lang="en-US" sz="2400" b="1" dirty="0"/>
              <a:t>CNC machines</a:t>
            </a:r>
          </a:p>
          <a:p>
            <a:r>
              <a:rPr lang="en-US" sz="2400" b="1" dirty="0"/>
              <a:t>Motor control </a:t>
            </a:r>
            <a:r>
              <a:rPr lang="en-US" sz="2400" b="1" dirty="0" smtClean="0"/>
              <a:t>systems</a:t>
            </a:r>
          </a:p>
          <a:p>
            <a:r>
              <a:rPr lang="en-US" sz="2400" b="1" dirty="0" smtClean="0"/>
              <a:t>K-map</a:t>
            </a:r>
          </a:p>
        </p:txBody>
      </p:sp>
    </p:spTree>
    <p:extLst>
      <p:ext uri="{BB962C8B-B14F-4D97-AF65-F5344CB8AC3E}">
        <p14:creationId xmlns:p14="http://schemas.microsoft.com/office/powerpoint/2010/main" val="860607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TotalTime>
  <Words>1508</Words>
  <Application>Microsoft Office PowerPoint</Application>
  <PresentationFormat>On-screen Show (4:3)</PresentationFormat>
  <Paragraphs>143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Lecture 4</vt:lpstr>
      <vt:lpstr>Quiz # 1</vt:lpstr>
      <vt:lpstr>Decimal Codes </vt:lpstr>
      <vt:lpstr>Binary-Coded Decimal (BCD)</vt:lpstr>
      <vt:lpstr>Cont.,</vt:lpstr>
      <vt:lpstr>Parity Bit </vt:lpstr>
      <vt:lpstr>Gray Codes</vt:lpstr>
      <vt:lpstr>PowerPoint Presentation</vt:lpstr>
      <vt:lpstr>Application of Gray Code</vt:lpstr>
      <vt:lpstr>Labelling the Axes of Karnaugh Map</vt:lpstr>
      <vt:lpstr>Binary Logic and gates </vt:lpstr>
      <vt:lpstr>Cont.,</vt:lpstr>
      <vt:lpstr>Binary Logic </vt:lpstr>
      <vt:lpstr>Truth Table</vt:lpstr>
      <vt:lpstr>How to Create a Truth Table for Given Logical Expression</vt:lpstr>
      <vt:lpstr>AND Logical Operation</vt:lpstr>
      <vt:lpstr>OR Logical Operation</vt:lpstr>
      <vt:lpstr>NOT Logical Operation</vt:lpstr>
      <vt:lpstr>PowerPoint Presentation</vt:lpstr>
      <vt:lpstr>Logic Gates </vt:lpstr>
      <vt:lpstr>PowerPoint Presentation</vt:lpstr>
      <vt:lpstr>Gate Delay</vt:lpstr>
      <vt:lpstr>Fan-in of a logic gate</vt:lpstr>
      <vt:lpstr>Universal NAND Gate</vt:lpstr>
      <vt:lpstr>PowerPoint Presentation</vt:lpstr>
      <vt:lpstr>Universal NOR Gate</vt:lpstr>
      <vt:lpstr>Exclusive OR Gate (XOR)</vt:lpstr>
      <vt:lpstr>Exclusive NOR Gate (XNOR)</vt:lpstr>
      <vt:lpstr>PowerPoint Presentation</vt:lpstr>
      <vt:lpstr>PowerPoint Presentation</vt:lpstr>
      <vt:lpstr>HDL Representations of Gates </vt:lpstr>
      <vt:lpstr>Cont.,</vt:lpstr>
      <vt:lpstr>PowerPoint Presentation</vt:lpstr>
      <vt:lpstr>PowerPoint Presentation</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Infinity</dc:creator>
  <cp:lastModifiedBy>Infinity</cp:lastModifiedBy>
  <cp:revision>34</cp:revision>
  <dcterms:created xsi:type="dcterms:W3CDTF">2025-10-24T16:36:21Z</dcterms:created>
  <dcterms:modified xsi:type="dcterms:W3CDTF">2025-10-24T19:32:07Z</dcterms:modified>
</cp:coreProperties>
</file>