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sldIdLst>
    <p:sldId id="256" r:id="rId2"/>
    <p:sldId id="1249" r:id="rId3"/>
    <p:sldId id="1260" r:id="rId4"/>
    <p:sldId id="1261" r:id="rId5"/>
    <p:sldId id="1262" r:id="rId6"/>
    <p:sldId id="1263" r:id="rId7"/>
    <p:sldId id="1264" r:id="rId8"/>
    <p:sldId id="1265" r:id="rId9"/>
    <p:sldId id="1256" r:id="rId10"/>
    <p:sldId id="1266" r:id="rId11"/>
    <p:sldId id="1250" r:id="rId12"/>
    <p:sldId id="1251" r:id="rId13"/>
    <p:sldId id="1267" r:id="rId14"/>
    <p:sldId id="1268" r:id="rId15"/>
    <p:sldId id="1258" r:id="rId16"/>
    <p:sldId id="1252" r:id="rId17"/>
    <p:sldId id="1269" r:id="rId18"/>
    <p:sldId id="1257" r:id="rId19"/>
    <p:sldId id="1254" r:id="rId20"/>
    <p:sldId id="1255" r:id="rId21"/>
    <p:sldId id="1095" r:id="rId22"/>
    <p:sldId id="1270" r:id="rId23"/>
    <p:sldId id="1253" r:id="rId24"/>
    <p:sldId id="1271" r:id="rId25"/>
    <p:sldId id="1272" r:id="rId26"/>
    <p:sldId id="1273" r:id="rId27"/>
    <p:sldId id="1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24" autoAdjust="0"/>
  </p:normalViewPr>
  <p:slideViewPr>
    <p:cSldViewPr snapToGrid="0">
      <p:cViewPr varScale="1">
        <p:scale>
          <a:sx n="103" d="100"/>
          <a:sy n="103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D4E9D-7124-4908-BDE5-08580BF8006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186C-886E-459A-AC6C-564097B1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8A9BD5-3D40-4FBD-AC7E-6E15586F1B3A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404040"/>
                </a:solidFill>
              </a:rPr>
              <a:t>Write a program that checks if a number is even or odd.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3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404040"/>
                </a:solidFill>
              </a:rPr>
              <a:t>Write a program to check if a year is a leap year.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57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dirty="0">
                <a:solidFill>
                  <a:srgbClr val="404040"/>
                </a:solidFill>
                <a:effectLst/>
              </a:rPr>
              <a:t>Write a program that takes a number as input and prints whether it's positive, negative, or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0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404040"/>
                </a:solidFill>
              </a:rPr>
              <a:t>Write a program that takes a student's score (0-100) and outputs their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4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Problem: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Write a program that takes a number (1-7) and prints the corresponding day of the week.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77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25AA0-083D-402F-A881-3BD7F9D479DC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04330-C189-4087-8430-8DEA2E2C7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1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0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4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BB27-85A5-45ED-8D2B-81C8797A8C76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48BA3C7-823E-9780-2B98-2E72A56FA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89020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DAA833-BA70-F313-BB9A-AE6A4BDA6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23310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85DCC-7053-BF30-C88B-43F9AD1AF683}"/>
              </a:ext>
            </a:extLst>
          </p:cNvPr>
          <p:cNvSpPr txBox="1"/>
          <p:nvPr/>
        </p:nvSpPr>
        <p:spPr>
          <a:xfrm>
            <a:off x="2065687" y="315555"/>
            <a:ext cx="81020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Al-Azhar University</a:t>
            </a:r>
          </a:p>
          <a:p>
            <a:pPr algn="ctr">
              <a:spcAft>
                <a:spcPts val="750"/>
              </a:spcAft>
            </a:pP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of Engineering</a:t>
            </a:r>
          </a:p>
          <a:p>
            <a:pPr algn="ctr">
              <a:spcAft>
                <a:spcPts val="750"/>
              </a:spcAft>
            </a:pP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Systems and Computer Engineering Dept.</a:t>
            </a:r>
          </a:p>
          <a:p>
            <a:pPr algn="ctr">
              <a:spcAft>
                <a:spcPts val="750"/>
              </a:spcAft>
            </a:pP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Intelligent Systems Engineering Program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D0361E3C-A4D8-DA35-5F2A-4457CF9F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189" y="5203011"/>
            <a:ext cx="4972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400" b="1" dirty="0">
                <a:latin typeface="Verdana"/>
                <a:cs typeface="Verdana"/>
              </a:rPr>
              <a:t>Prof. Ahmed Youssef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09966157-FE14-8C22-1DE4-181DB889A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331" y="4655826"/>
            <a:ext cx="437376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1350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5835B742-3E69-1975-1279-80D115CE3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354" y="2817244"/>
            <a:ext cx="7693292" cy="154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50" b="1" dirty="0">
                <a:latin typeface="Verdana"/>
                <a:cs typeface="Verdana"/>
              </a:rPr>
              <a:t>ENG 151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Verdana"/>
                <a:cs typeface="Verdana"/>
              </a:rPr>
              <a:t>Computer Programming I</a:t>
            </a:r>
            <a:endParaRPr lang="en-US" sz="3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pic>
        <p:nvPicPr>
          <p:cNvPr id="1026" name="Picture 2" descr="C++ Explained: Everything You Need to Know - History-Computer">
            <a:extLst>
              <a:ext uri="{FF2B5EF4-FFF2-40B4-BE49-F238E27FC236}">
                <a16:creationId xmlns:a16="http://schemas.microsoft.com/office/drawing/2014/main" id="{F97A68F0-469C-2BB3-9BDC-C5466AC43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137" y="5111184"/>
            <a:ext cx="2131090" cy="12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++ Programming, Lecture# 1 - YouTube">
            <a:extLst>
              <a:ext uri="{FF2B5EF4-FFF2-40B4-BE49-F238E27FC236}">
                <a16:creationId xmlns:a16="http://schemas.microsoft.com/office/drawing/2014/main" id="{D678A2E5-0642-CCEE-6852-5A8BFACDD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73" y="4985573"/>
            <a:ext cx="2164080" cy="127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yellow circle with a logo and text&#10;&#10;Description automatically generated">
            <a:extLst>
              <a:ext uri="{FF2B5EF4-FFF2-40B4-BE49-F238E27FC236}">
                <a16:creationId xmlns:a16="http://schemas.microsoft.com/office/drawing/2014/main" id="{5FCD84C4-FB0F-89AB-BFC0-E872F9C10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96" y="163838"/>
            <a:ext cx="1440000" cy="1539185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5F8D5C6-3169-1438-CEF6-67C05C4AEF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3" t="5173" r="16367" b="5878"/>
          <a:stretch>
            <a:fillRect/>
          </a:stretch>
        </p:blipFill>
        <p:spPr bwMode="auto">
          <a:xfrm>
            <a:off x="10167704" y="168947"/>
            <a:ext cx="1440000" cy="1442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292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0F22-AD8F-487A-006E-65790983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The else Statement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930E8-7BF4-F31A-D67B-938C79E66D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0" r="9739" b="8193"/>
          <a:stretch/>
        </p:blipFill>
        <p:spPr>
          <a:xfrm>
            <a:off x="838200" y="1799940"/>
            <a:ext cx="7812000" cy="259101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15E9AE7-5225-22F9-8C19-17BB0E56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690" y="1385517"/>
            <a:ext cx="3108960" cy="34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33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186C-B60E-4494-FE76-AB5F675E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Example: Determine if a number is even or odd.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4C55-511B-2E08-6834-717E815D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1815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a number: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num;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(num %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num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even"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num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odd"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59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5932-9DCA-FCEB-8866-8B0FAEC3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Example: Leap Year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9325-5BC1-206C-74A3-8C509585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81488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a year: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year;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(year %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year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a leap year"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year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not a leap year"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858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D591-C4FC-52C0-8095-950DA2E2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The else if Statement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97B8A-FAB2-4F57-5538-8CB1925C7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9" r="4675" b="4910"/>
          <a:stretch/>
        </p:blipFill>
        <p:spPr>
          <a:xfrm>
            <a:off x="638332" y="1690688"/>
            <a:ext cx="10975641" cy="34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1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8F7A-3BD3-7295-0A2A-F2FD3FED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912"/>
            <a:ext cx="10515600" cy="61595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>
                <a:solidFill>
                  <a:srgbClr val="404040"/>
                </a:solidFill>
              </a:rPr>
              <a:t>Example: Positive or Negative Number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5898BD-78C5-8240-E796-2B046449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2625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a number: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num;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(num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"Positive number"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(num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"Negative number"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83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92F0-3A01-B7DF-DB29-B82DED8D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50" y="268287"/>
            <a:ext cx="6610349" cy="825500"/>
          </a:xfrm>
        </p:spPr>
        <p:txBody>
          <a:bodyPr>
            <a:norm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3200" dirty="0">
                <a:solidFill>
                  <a:srgbClr val="404040"/>
                </a:solidFill>
              </a:rPr>
              <a:t>Example</a:t>
            </a:r>
            <a:r>
              <a:rPr lang="en-US" sz="3200" i="0" dirty="0">
                <a:solidFill>
                  <a:srgbClr val="404040"/>
                </a:solidFill>
                <a:effectLst/>
              </a:rPr>
              <a:t>: Largest of Three Numbers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6C9C-6226-5410-E0F9-90FCF716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1037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b, c;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three numbers: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a &gt;&gt; b &gt;&gt; c;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&gt;= b &amp;&amp; a &gt;= c)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the largest"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 &gt;= a &amp;&amp; b &gt;= c)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b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the largest"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the largest"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1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C1D8-E7EA-72E6-0171-ADD1FC3A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5"/>
            <a:ext cx="10972799" cy="8159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404040"/>
                </a:solidFill>
              </a:rPr>
              <a:t>Example: Grade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B075-40C8-9E27-5914-354E87F09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561022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your score (0-100):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score;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(score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"Grade: 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(score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"Grade: 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(score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"Grade: 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(score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"Grade: 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"Grade: F"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26E72-96BD-01EA-1342-CB8229DD0CF0}"/>
              </a:ext>
            </a:extLst>
          </p:cNvPr>
          <p:cNvGraphicFramePr>
            <a:graphicFrameLocks noGrp="1"/>
          </p:cNvGraphicFramePr>
          <p:nvPr/>
        </p:nvGraphicFramePr>
        <p:xfrm>
          <a:off x="7286624" y="1253649"/>
          <a:ext cx="3448052" cy="16119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24026">
                  <a:extLst>
                    <a:ext uri="{9D8B030D-6E8A-4147-A177-3AD203B41FA5}">
                      <a16:colId xmlns:a16="http://schemas.microsoft.com/office/drawing/2014/main" val="285871430"/>
                    </a:ext>
                  </a:extLst>
                </a:gridCol>
                <a:gridCol w="1724026">
                  <a:extLst>
                    <a:ext uri="{9D8B030D-6E8A-4147-A177-3AD203B41FA5}">
                      <a16:colId xmlns:a16="http://schemas.microsoft.com/office/drawing/2014/main" val="1899296972"/>
                    </a:ext>
                  </a:extLst>
                </a:gridCol>
              </a:tblGrid>
              <a:tr h="199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90-100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7889653"/>
                  </a:ext>
                </a:extLst>
              </a:tr>
              <a:tr h="199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80-89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5526791"/>
                  </a:ext>
                </a:extLst>
              </a:tr>
              <a:tr h="199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70-79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897209"/>
                  </a:ext>
                </a:extLst>
              </a:tr>
              <a:tr h="199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60-69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6645581"/>
                  </a:ext>
                </a:extLst>
              </a:tr>
              <a:tr h="1994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below 60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2216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47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501BE12E-FEE4-7CDA-2B52-F904B9E0C53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152650" y="407113"/>
            <a:ext cx="78867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i="0" dirty="0">
                <a:effectLst/>
              </a:rPr>
              <a:t>C++ Switch Statements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71254-9C5E-8DB7-2098-7F2AF790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4258" r="8499" b="4355"/>
          <a:stretch/>
        </p:blipFill>
        <p:spPr>
          <a:xfrm>
            <a:off x="1018846" y="1081829"/>
            <a:ext cx="6696000" cy="5337095"/>
          </a:xfrm>
          <a:prstGeom prst="rect">
            <a:avLst/>
          </a:prstGeom>
        </p:spPr>
      </p:pic>
      <p:sp>
        <p:nvSpPr>
          <p:cNvPr id="7" name="AutoShape 2" descr="C++ switch...case flowchart">
            <a:extLst>
              <a:ext uri="{FF2B5EF4-FFF2-40B4-BE49-F238E27FC236}">
                <a16:creationId xmlns:a16="http://schemas.microsoft.com/office/drawing/2014/main" id="{21365B47-2FA8-247C-1663-DE4FDC2C38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06FE0-3CEA-3BC6-7344-6D89F77A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085" y="1027906"/>
            <a:ext cx="3456000" cy="50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8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CC52-F0EC-6C41-E679-31FCC10A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610235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day number (1-7):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day;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(day)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"Thursday"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"Saturday"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day number"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8883F-6D49-D4AD-243C-BDB2E3118FC3}"/>
              </a:ext>
            </a:extLst>
          </p:cNvPr>
          <p:cNvSpPr txBox="1"/>
          <p:nvPr/>
        </p:nvSpPr>
        <p:spPr>
          <a:xfrm>
            <a:off x="4505325" y="390525"/>
            <a:ext cx="7248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3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Day of Week Using Switch</a:t>
            </a:r>
          </a:p>
        </p:txBody>
      </p:sp>
    </p:spTree>
    <p:extLst>
      <p:ext uri="{BB962C8B-B14F-4D97-AF65-F5344CB8AC3E}">
        <p14:creationId xmlns:p14="http://schemas.microsoft.com/office/powerpoint/2010/main" val="214976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3533-33B3-D299-37B0-B8900400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sz="3200" dirty="0">
                <a:solidFill>
                  <a:srgbClr val="404040"/>
                </a:solidFill>
              </a:rPr>
              <a:t>Example: Calculator Using Switch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C454F-AD54-7BD1-767B-4C31CE06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num1, num2;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operator (+, -, *, /):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op;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two numbers: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num1 &gt;&gt; num2;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6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399D2-B51C-6E31-166E-99C8AA4F8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33939AF9-9ED2-9C8C-64F6-0162DE7C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89020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3941C-1C99-028F-E8AA-6F54418C9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23310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693CD-665B-FC47-7B6E-1664A3F07B9F}"/>
              </a:ext>
            </a:extLst>
          </p:cNvPr>
          <p:cNvSpPr txBox="1"/>
          <p:nvPr/>
        </p:nvSpPr>
        <p:spPr>
          <a:xfrm>
            <a:off x="2065687" y="315555"/>
            <a:ext cx="81020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Al-Azhar University</a:t>
            </a:r>
          </a:p>
          <a:p>
            <a:pPr algn="ctr">
              <a:spcAft>
                <a:spcPts val="75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of Engineering</a:t>
            </a:r>
          </a:p>
          <a:p>
            <a:pPr algn="ctr">
              <a:spcAft>
                <a:spcPts val="75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Systems and Computer Engineering Dept.</a:t>
            </a:r>
          </a:p>
          <a:p>
            <a:pPr algn="ctr">
              <a:spcAft>
                <a:spcPts val="75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Intelligent Systems Engineering Program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008EA510-056F-099D-0803-18656BA6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331" y="4655826"/>
            <a:ext cx="437376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1350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E6ECADC8-755D-C93C-9E6E-2FB1412BC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354" y="2241263"/>
            <a:ext cx="7693292" cy="154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50" b="1" dirty="0">
                <a:latin typeface="Verdana"/>
                <a:cs typeface="Verdana"/>
              </a:rPr>
              <a:t>ENG 151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Verdana"/>
                <a:cs typeface="Verdana"/>
              </a:rPr>
              <a:t>Computer Programming I</a:t>
            </a:r>
            <a:endParaRPr lang="en-US" sz="3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pic>
        <p:nvPicPr>
          <p:cNvPr id="2" name="Picture 1" descr="A yellow circle with a logo and text&#10;&#10;Description automatically generated">
            <a:extLst>
              <a:ext uri="{FF2B5EF4-FFF2-40B4-BE49-F238E27FC236}">
                <a16:creationId xmlns:a16="http://schemas.microsoft.com/office/drawing/2014/main" id="{52E1F3D0-D9AF-953E-FFAE-C7F79857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96" y="163838"/>
            <a:ext cx="1440000" cy="1539185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EC8350D-0473-7F37-F838-F581E97A40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3" t="5173" r="16367" b="5878"/>
          <a:stretch>
            <a:fillRect/>
          </a:stretch>
        </p:blipFill>
        <p:spPr bwMode="auto">
          <a:xfrm>
            <a:off x="10167704" y="168947"/>
            <a:ext cx="1440000" cy="1442510"/>
          </a:xfrm>
          <a:prstGeom prst="rect">
            <a:avLst/>
          </a:prstGeom>
          <a:noFill/>
        </p:spPr>
      </p:pic>
      <p:sp>
        <p:nvSpPr>
          <p:cNvPr id="5" name="Text Box 8">
            <a:extLst>
              <a:ext uri="{FF2B5EF4-FFF2-40B4-BE49-F238E27FC236}">
                <a16:creationId xmlns:a16="http://schemas.microsoft.com/office/drawing/2014/main" id="{6D8E507D-BCCC-99D2-9454-5C1BB6AFB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4213525"/>
            <a:ext cx="49720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4000" b="1" dirty="0">
                <a:latin typeface="Cambria" panose="02040503050406030204" pitchFamily="18" charset="0"/>
              </a:rPr>
              <a:t>Control Statements Part 1</a:t>
            </a:r>
            <a:endParaRPr lang="en-US" sz="4000" b="1" dirty="0">
              <a:latin typeface="Verdana"/>
              <a:cs typeface="Verdana"/>
            </a:endParaRPr>
          </a:p>
        </p:txBody>
      </p:sp>
      <p:pic>
        <p:nvPicPr>
          <p:cNvPr id="6" name="Picture 2" descr="C++ Explained: Everything You Need to Know - History-Computer">
            <a:extLst>
              <a:ext uri="{FF2B5EF4-FFF2-40B4-BE49-F238E27FC236}">
                <a16:creationId xmlns:a16="http://schemas.microsoft.com/office/drawing/2014/main" id="{34948C89-23E5-04A7-A6AB-A527ECFDC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391" y="4955908"/>
            <a:ext cx="2131090" cy="12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or loop in C++">
            <a:extLst>
              <a:ext uri="{FF2B5EF4-FFF2-40B4-BE49-F238E27FC236}">
                <a16:creationId xmlns:a16="http://schemas.microsoft.com/office/drawing/2014/main" id="{5F2A0744-8797-2E83-B219-0C3618E7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44" y="4866052"/>
            <a:ext cx="2951274" cy="126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22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4AD5F-D943-59E5-176C-960D5DB25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550" y="957262"/>
            <a:ext cx="5181600" cy="504348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(op)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num1 + num2;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num1 - num2;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num1 * num2;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210D7B-3DEC-A718-2DC1-D79FDEB8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1027" y="957263"/>
            <a:ext cx="5827553" cy="504348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 </a:t>
            </a: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(num2 != </a:t>
            </a:r>
            <a:r>
              <a:rPr lang="en-US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num1 / num2;</a:t>
            </a:r>
          </a:p>
          <a:p>
            <a:pPr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"Error! Division by zero"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    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operator"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218939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568F-C881-2391-3481-00C4D23A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Activity</a:t>
            </a:r>
          </a:p>
        </p:txBody>
      </p:sp>
      <p:pic>
        <p:nvPicPr>
          <p:cNvPr id="1026" name="Picture 2" descr="Group Activity">
            <a:extLst>
              <a:ext uri="{FF2B5EF4-FFF2-40B4-BE49-F238E27FC236}">
                <a16:creationId xmlns:a16="http://schemas.microsoft.com/office/drawing/2014/main" id="{B5EE71C3-7049-3FAF-BD73-FBF55C09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9" y="2071689"/>
            <a:ext cx="45815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590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5C2E-9643-200A-0BCB-5F8C2CE5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7DE13-EB20-69BB-F52A-0BFCE77A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525" y="1460939"/>
            <a:ext cx="10582275" cy="4716025"/>
          </a:xfrm>
        </p:spPr>
        <p:txBody>
          <a:bodyPr>
            <a:normAutofit/>
          </a:bodyPr>
          <a:lstStyle/>
          <a:p>
            <a:pPr marL="0" lvl="0" indent="0" algn="just" rtl="0" fontAlgn="base">
              <a:spcBef>
                <a:spcPts val="500"/>
              </a:spcBef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shop offers a 10% discount if the purchase amount is more than 1000. Write a program that: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Asks the user to enter the purchase amount.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Display the final total cost after applying the discount (if any).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36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CD6E4-6555-D0BA-A420-01AC2BBB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33400"/>
            <a:ext cx="10515600" cy="56435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quantity;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quantity: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quantity;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(quantity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quantity = quantity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10% discount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"Total cost after 10% discount:"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quantity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"Total cost: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quantity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19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9DAA-1BDA-9F59-68BE-5C929D3B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76146-B3C5-4CFD-DFF2-706963869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175" y="1534511"/>
            <a:ext cx="10715625" cy="4642453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ea typeface="Aptos" panose="020B0004020202020204" pitchFamily="34" charset="0"/>
              </a:rPr>
              <a:t>A student must have </a:t>
            </a:r>
            <a:r>
              <a:rPr lang="en-US" b="1" kern="100" dirty="0">
                <a:effectLst/>
                <a:ea typeface="Aptos" panose="020B0004020202020204" pitchFamily="34" charset="0"/>
              </a:rPr>
              <a:t>at least 75% attendance</a:t>
            </a:r>
            <a:r>
              <a:rPr lang="en-US" kern="100" dirty="0">
                <a:effectLst/>
                <a:ea typeface="Aptos" panose="020B0004020202020204" pitchFamily="34" charset="0"/>
              </a:rPr>
              <a:t> to be allowed to take the exam.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ea typeface="Aptos" panose="020B0004020202020204" pitchFamily="34" charset="0"/>
              </a:rPr>
              <a:t>Write a program that: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>
                <a:effectLst/>
                <a:ea typeface="Aptos" panose="020B0004020202020204" pitchFamily="34" charset="0"/>
              </a:rPr>
              <a:t>Asks the user to enter the </a:t>
            </a:r>
            <a:r>
              <a:rPr lang="en-US" b="1" kern="100" dirty="0">
                <a:effectLst/>
                <a:ea typeface="Aptos" panose="020B0004020202020204" pitchFamily="34" charset="0"/>
              </a:rPr>
              <a:t>total number of classes held</a:t>
            </a:r>
            <a:endParaRPr lang="en-US" kern="100" dirty="0">
              <a:effectLst/>
              <a:ea typeface="Aptos" panose="020B00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>
                <a:effectLst/>
                <a:ea typeface="Aptos" panose="020B0004020202020204" pitchFamily="34" charset="0"/>
              </a:rPr>
              <a:t>Asks the user to enter the </a:t>
            </a:r>
            <a:r>
              <a:rPr lang="en-US" b="1" kern="100" dirty="0">
                <a:effectLst/>
                <a:ea typeface="Aptos" panose="020B0004020202020204" pitchFamily="34" charset="0"/>
              </a:rPr>
              <a:t>number of classes attended</a:t>
            </a:r>
            <a:endParaRPr lang="en-US" kern="100" dirty="0">
              <a:effectLst/>
              <a:ea typeface="Aptos" panose="020B00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>
                <a:effectLst/>
                <a:ea typeface="Aptos" panose="020B0004020202020204" pitchFamily="34" charset="0"/>
              </a:rPr>
              <a:t>Calculates the </a:t>
            </a:r>
            <a:r>
              <a:rPr lang="en-US" b="1" kern="100" dirty="0">
                <a:effectLst/>
                <a:ea typeface="Aptos" panose="020B0004020202020204" pitchFamily="34" charset="0"/>
              </a:rPr>
              <a:t>attendance percentage</a:t>
            </a:r>
            <a:endParaRPr lang="en-US" kern="100" dirty="0">
              <a:effectLst/>
              <a:ea typeface="Aptos" panose="020B00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>
                <a:effectLst/>
                <a:ea typeface="Aptos" panose="020B0004020202020204" pitchFamily="34" charset="0"/>
              </a:rPr>
              <a:t>Displays whether the student is </a:t>
            </a:r>
            <a:r>
              <a:rPr lang="en-US" b="1" kern="100" dirty="0">
                <a:effectLst/>
                <a:ea typeface="Aptos" panose="020B0004020202020204" pitchFamily="34" charset="0"/>
              </a:rPr>
              <a:t>allowed</a:t>
            </a:r>
            <a:r>
              <a:rPr lang="en-US" kern="100" dirty="0">
                <a:effectLst/>
                <a:ea typeface="Aptos" panose="020B0004020202020204" pitchFamily="34" charset="0"/>
              </a:rPr>
              <a:t> to take the exam or </a:t>
            </a:r>
            <a:r>
              <a:rPr lang="en-US" b="1" kern="100" dirty="0">
                <a:effectLst/>
                <a:ea typeface="Aptos" panose="020B0004020202020204" pitchFamily="34" charset="0"/>
              </a:rPr>
              <a:t>not allowed</a:t>
            </a:r>
            <a:r>
              <a:rPr lang="en-US" kern="100" dirty="0">
                <a:effectLst/>
                <a:ea typeface="Aptos" panose="020B0004020202020204" pitchFamily="34" charset="0"/>
              </a:rPr>
              <a:t> (if attendance is below 75%)</a:t>
            </a:r>
          </a:p>
        </p:txBody>
      </p:sp>
    </p:spTree>
    <p:extLst>
      <p:ext uri="{BB962C8B-B14F-4D97-AF65-F5344CB8AC3E}">
        <p14:creationId xmlns:p14="http://schemas.microsoft.com/office/powerpoint/2010/main" val="1239050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0240-032B-D099-6072-01499CCE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47675"/>
            <a:ext cx="10515600" cy="5729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total, Attend;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total number of classes : 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total;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number of classes attended: 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Attend;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per = (Attend / total) *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(per &lt;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student is not permitted to take the exam."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student is eligible to take the exam."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9603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5BAC-3A6E-F749-9C5F-9CEBCBCF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D9A3-0D75-6309-8045-6A7E3C6D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4000"/>
            <a:ext cx="10515599" cy="4393324"/>
          </a:xfrm>
        </p:spPr>
        <p:txBody>
          <a:bodyPr>
            <a:normAutofit lnSpcReduction="10000"/>
          </a:bodyPr>
          <a:lstStyle/>
          <a:p>
            <a:pPr marL="0" lvl="0" indent="0" algn="just" rtl="0" fontAlgn="base">
              <a:lnSpc>
                <a:spcPct val="80000"/>
              </a:lnSpc>
              <a:buNone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 store offers discounts based on the total purchase amount as follows:</a:t>
            </a:r>
          </a:p>
          <a:p>
            <a:pPr marL="342900" lvl="0" indent="-34290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2400" kern="100" dirty="0">
                <a:effectLst/>
                <a:ea typeface="Aptos" panose="020B0004020202020204" pitchFamily="34" charset="0"/>
              </a:rPr>
              <a:t>20% discount if the purchase amount is more than 10,000</a:t>
            </a:r>
          </a:p>
          <a:p>
            <a:pPr marL="342900" lvl="0" indent="-34290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2400" kern="100" dirty="0">
                <a:effectLst/>
                <a:ea typeface="Aptos" panose="020B0004020202020204" pitchFamily="34" charset="0"/>
              </a:rPr>
              <a:t>10% discount if the amount is between 5,000 and 10,000</a:t>
            </a:r>
          </a:p>
          <a:p>
            <a:pPr marL="342900" lvl="0" indent="-34290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2400" kern="100" dirty="0">
                <a:effectLst/>
                <a:ea typeface="Aptos" panose="020B0004020202020204" pitchFamily="34" charset="0"/>
              </a:rPr>
              <a:t>5% discount if the amount is between 1,000 and 5,000</a:t>
            </a:r>
          </a:p>
          <a:p>
            <a:pPr marL="342900" lvl="0" indent="-34290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2400" kern="100" dirty="0">
                <a:effectLst/>
                <a:ea typeface="Aptos" panose="020B0004020202020204" pitchFamily="34" charset="0"/>
              </a:rPr>
              <a:t>No discount if the amount is less than 1,000</a:t>
            </a:r>
          </a:p>
          <a:p>
            <a:pPr marL="0" lvl="0" indent="0">
              <a:lnSpc>
                <a:spcPct val="80000"/>
              </a:lnSpc>
              <a:spcAft>
                <a:spcPts val="800"/>
              </a:spcAft>
              <a:buSzPts val="1000"/>
              <a:buNone/>
              <a:tabLst>
                <a:tab pos="457200" algn="l"/>
                <a:tab pos="685800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Write a program that:</a:t>
            </a:r>
          </a:p>
          <a:p>
            <a:pPr marL="342900" lvl="0" indent="-34290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2400" kern="100" dirty="0">
                <a:effectLst/>
                <a:ea typeface="Aptos" panose="020B0004020202020204" pitchFamily="34" charset="0"/>
              </a:rPr>
              <a:t>Asks the user to enter the purchase amount</a:t>
            </a:r>
          </a:p>
          <a:p>
            <a:pPr marL="342900" lvl="0" indent="-34290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2400" kern="100" dirty="0">
                <a:effectLst/>
                <a:ea typeface="Aptos" panose="020B0004020202020204" pitchFamily="34" charset="0"/>
              </a:rPr>
              <a:t>Applies the correct discount based on the amount</a:t>
            </a:r>
          </a:p>
          <a:p>
            <a:pPr marL="342900" lvl="0" indent="-342900">
              <a:lnSpc>
                <a:spcPct val="8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2400" kern="100" dirty="0">
                <a:effectLst/>
                <a:ea typeface="Aptos" panose="020B0004020202020204" pitchFamily="34" charset="0"/>
              </a:rPr>
              <a:t>Displays the final cost after discount</a:t>
            </a:r>
          </a:p>
        </p:txBody>
      </p:sp>
    </p:spTree>
    <p:extLst>
      <p:ext uri="{BB962C8B-B14F-4D97-AF65-F5344CB8AC3E}">
        <p14:creationId xmlns:p14="http://schemas.microsoft.com/office/powerpoint/2010/main" val="1624952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1458-BC5D-F394-BA2F-14394476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875"/>
            <a:ext cx="10515600" cy="56530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price, discount;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purchase amount: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price;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(price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discount = price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(price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discount = price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(price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discount = price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             discount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"Final cost after discount: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price- discount;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817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>
                <a:latin typeface="Arial"/>
              </a:rPr>
              <a:t>Control Structures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DD57A-29F8-52AB-3C53-2039DDD5C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46" y="1297343"/>
            <a:ext cx="9666108" cy="51955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0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8172" r="5172" b="14955"/>
          <a:stretch/>
        </p:blipFill>
        <p:spPr>
          <a:xfrm>
            <a:off x="951666" y="1511647"/>
            <a:ext cx="10368000" cy="46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C4A2E5-BEED-FA5D-6C8F-7BB33358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83647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864C-703F-070B-9AA7-2B00F40B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83CBE4-0E63-D56E-7900-8B859BCADCB0}"/>
              </a:ext>
            </a:extLst>
          </p:cNvPr>
          <p:cNvGraphicFramePr>
            <a:graphicFrameLocks noGrp="1"/>
          </p:cNvGraphicFramePr>
          <p:nvPr/>
        </p:nvGraphicFramePr>
        <p:xfrm>
          <a:off x="1519238" y="1904999"/>
          <a:ext cx="9153524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37">
                  <a:extLst>
                    <a:ext uri="{9D8B030D-6E8A-4147-A177-3AD203B41FA5}">
                      <a16:colId xmlns:a16="http://schemas.microsoft.com/office/drawing/2014/main" val="418058144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61008132"/>
                    </a:ext>
                  </a:extLst>
                </a:gridCol>
                <a:gridCol w="2755106">
                  <a:extLst>
                    <a:ext uri="{9D8B030D-6E8A-4147-A177-3AD203B41FA5}">
                      <a16:colId xmlns:a16="http://schemas.microsoft.com/office/drawing/2014/main" val="4018083167"/>
                    </a:ext>
                  </a:extLst>
                </a:gridCol>
                <a:gridCol w="2288381">
                  <a:extLst>
                    <a:ext uri="{9D8B030D-6E8A-4147-A177-3AD203B41FA5}">
                      <a16:colId xmlns:a16="http://schemas.microsoft.com/office/drawing/2014/main" val="2433842341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976189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(5 &lt; 2) &amp;&amp; (5 &gt;3)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609584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(5 &lt; 2) || (5 &gt;3)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544604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! (5 &lt; 2)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81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1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FDF1-717A-2870-3B32-689AE293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66139-E3CA-5D47-F0E0-2B6D3ECC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821"/>
          <a:stretch/>
        </p:blipFill>
        <p:spPr>
          <a:xfrm>
            <a:off x="395311" y="1766888"/>
            <a:ext cx="11401378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9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BB14-AE55-DB5F-7E2F-CBD8BDA9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/>
          <a:lstStyle/>
          <a:p>
            <a:pPr algn="ctr"/>
            <a:r>
              <a:rPr lang="en-US" sz="4400" b="1" dirty="0">
                <a:cs typeface="Times New Roman" panose="02020603050405020304" pitchFamily="18" charset="0"/>
              </a:rPr>
              <a:t>Conditional (Branching) Statements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3AB8F-7A54-CCF0-2FFA-DE45A01DA4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2"/>
          <a:stretch/>
        </p:blipFill>
        <p:spPr>
          <a:xfrm>
            <a:off x="1409700" y="1256306"/>
            <a:ext cx="9372600" cy="47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4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572E-DF46-5211-DA6F-06300D59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</a:t>
            </a:r>
            <a:r>
              <a:rPr lang="en-US" sz="4400" b="1" i="0" dirty="0">
                <a:effectLst/>
              </a:rPr>
              <a:t>f - Syntax</a:t>
            </a:r>
            <a:endParaRPr lang="en-US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D3222-8943-21C7-5711-05C3776F9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899" y="1463297"/>
            <a:ext cx="7372351" cy="447077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Test_Expression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// statement(s) will execute if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// the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expression is true 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54305-A18F-C174-B7BC-646D7E568E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378" t="8781" r="10260" b="3620"/>
          <a:stretch/>
        </p:blipFill>
        <p:spPr>
          <a:xfrm>
            <a:off x="8104425" y="1160689"/>
            <a:ext cx="2916000" cy="50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94A8-164D-97FD-681C-09A5F8C6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5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effectLst/>
              </a:rPr>
              <a:t>Example</a:t>
            </a:r>
            <a:r>
              <a:rPr lang="en-US" sz="4000" dirty="0">
                <a:solidFill>
                  <a:schemeClr val="tx1"/>
                </a:solidFill>
                <a:effectLst/>
              </a:rPr>
              <a:t>: Check if a number is positive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2CF7A-2A6F-A860-16BA-1A5F0F21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a number: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num;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(num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num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positive."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7410</TotalTime>
  <Words>1625</Words>
  <Application>Microsoft Office PowerPoint</Application>
  <PresentationFormat>Widescreen</PresentationFormat>
  <Paragraphs>277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Aptos</vt:lpstr>
      <vt:lpstr>Arial</vt:lpstr>
      <vt:lpstr>Calibri</vt:lpstr>
      <vt:lpstr>Cambria</vt:lpstr>
      <vt:lpstr>Consolas</vt:lpstr>
      <vt:lpstr>DeepSeek-CJK-patch</vt:lpstr>
      <vt:lpstr>Symbol</vt:lpstr>
      <vt:lpstr>Times New Roman</vt:lpstr>
      <vt:lpstr>Verdana</vt:lpstr>
      <vt:lpstr>Office Theme</vt:lpstr>
      <vt:lpstr>PowerPoint Presentation</vt:lpstr>
      <vt:lpstr>PowerPoint Presentation</vt:lpstr>
      <vt:lpstr>Control Structures</vt:lpstr>
      <vt:lpstr>Relational Operators</vt:lpstr>
      <vt:lpstr>Logical Operators</vt:lpstr>
      <vt:lpstr>Conditional Statements</vt:lpstr>
      <vt:lpstr>Conditional (Branching) Statements</vt:lpstr>
      <vt:lpstr>if - Syntax</vt:lpstr>
      <vt:lpstr>Example: Check if a number is positive</vt:lpstr>
      <vt:lpstr>The else Statement</vt:lpstr>
      <vt:lpstr>Example: Determine if a number is even or odd.</vt:lpstr>
      <vt:lpstr>Example: Leap Year Checker</vt:lpstr>
      <vt:lpstr>The else if Statement</vt:lpstr>
      <vt:lpstr>Example: Positive or Negative Number</vt:lpstr>
      <vt:lpstr>Example: Largest of Three Numbers</vt:lpstr>
      <vt:lpstr>Example: Grade Calculator</vt:lpstr>
      <vt:lpstr>C++ Switch Statements</vt:lpstr>
      <vt:lpstr>PowerPoint Presentation</vt:lpstr>
      <vt:lpstr> Example: Calculator Using Switch</vt:lpstr>
      <vt:lpstr>PowerPoint Presentation</vt:lpstr>
      <vt:lpstr>Group Activity</vt:lpstr>
      <vt:lpstr>Exercise 1</vt:lpstr>
      <vt:lpstr>PowerPoint Presentation</vt:lpstr>
      <vt:lpstr>Exercise 2</vt:lpstr>
      <vt:lpstr>PowerPoint Presentation</vt:lpstr>
      <vt:lpstr>Exercise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Youssef Mohamed Khedr</dc:creator>
  <cp:lastModifiedBy>Ahmed khedr</cp:lastModifiedBy>
  <cp:revision>152</cp:revision>
  <dcterms:created xsi:type="dcterms:W3CDTF">2023-09-30T05:39:14Z</dcterms:created>
  <dcterms:modified xsi:type="dcterms:W3CDTF">2025-10-17T07:28:53Z</dcterms:modified>
</cp:coreProperties>
</file>