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sldIdLst>
    <p:sldId id="256" r:id="rId2"/>
    <p:sldId id="1249" r:id="rId3"/>
    <p:sldId id="1104" r:id="rId4"/>
    <p:sldId id="1089" r:id="rId5"/>
    <p:sldId id="1074" r:id="rId6"/>
    <p:sldId id="267" r:id="rId7"/>
    <p:sldId id="1075" r:id="rId8"/>
    <p:sldId id="1098" r:id="rId9"/>
    <p:sldId id="1099" r:id="rId10"/>
    <p:sldId id="1248" r:id="rId11"/>
    <p:sldId id="1100" r:id="rId12"/>
    <p:sldId id="1101" r:id="rId13"/>
    <p:sldId id="1102" r:id="rId14"/>
    <p:sldId id="1103" r:id="rId15"/>
    <p:sldId id="1085" r:id="rId16"/>
    <p:sldId id="1091" r:id="rId17"/>
    <p:sldId id="1086" r:id="rId18"/>
    <p:sldId id="1083" r:id="rId19"/>
    <p:sldId id="1076" r:id="rId20"/>
    <p:sldId id="1072" r:id="rId21"/>
    <p:sldId id="1078" r:id="rId22"/>
    <p:sldId id="1077" r:id="rId23"/>
    <p:sldId id="1092" r:id="rId24"/>
    <p:sldId id="1079" r:id="rId25"/>
    <p:sldId id="1080" r:id="rId26"/>
    <p:sldId id="1081" r:id="rId27"/>
    <p:sldId id="1094" r:id="rId28"/>
    <p:sldId id="560" r:id="rId29"/>
    <p:sldId id="561" r:id="rId30"/>
    <p:sldId id="287" r:id="rId31"/>
    <p:sldId id="5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57" autoAdjust="0"/>
  </p:normalViewPr>
  <p:slideViewPr>
    <p:cSldViewPr snapToGrid="0">
      <p:cViewPr>
        <p:scale>
          <a:sx n="98" d="100"/>
          <a:sy n="98" d="100"/>
        </p:scale>
        <p:origin x="9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D4E9D-7124-4908-BDE5-08580BF8006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186C-886E-459A-AC6C-564097B1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8A9BD5-3D40-4FBD-AC7E-6E15586F1B3A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8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0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int n1, n2, </a:t>
            </a:r>
            <a:r>
              <a:rPr lang="en-US" dirty="0" err="1"/>
              <a:t>gcd,lcm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"Enter two numbers: ";</a:t>
            </a:r>
          </a:p>
          <a:p>
            <a:r>
              <a:rPr lang="en-US" dirty="0"/>
              <a:t>  </a:t>
            </a:r>
            <a:r>
              <a:rPr lang="en-US" dirty="0" err="1"/>
              <a:t>cin</a:t>
            </a:r>
            <a:r>
              <a:rPr lang="en-US" dirty="0"/>
              <a:t> &gt;&gt; n1 &gt;&gt; n2;</a:t>
            </a:r>
          </a:p>
          <a:p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&lt;=n2 &amp;&amp; </a:t>
            </a:r>
            <a:r>
              <a:rPr lang="en-US" dirty="0" err="1"/>
              <a:t>i</a:t>
            </a:r>
            <a:r>
              <a:rPr lang="en-US" dirty="0"/>
              <a:t>&lt;=n1;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if (n1 % </a:t>
            </a:r>
            <a:r>
              <a:rPr lang="en-US" dirty="0" err="1"/>
              <a:t>i</a:t>
            </a:r>
            <a:r>
              <a:rPr lang="en-US" dirty="0"/>
              <a:t> == 0 &amp;&amp; n2 % </a:t>
            </a:r>
            <a:r>
              <a:rPr lang="en-US" dirty="0" err="1"/>
              <a:t>i</a:t>
            </a:r>
            <a:r>
              <a:rPr lang="en-US" dirty="0"/>
              <a:t> ==0) {</a:t>
            </a:r>
          </a:p>
          <a:p>
            <a:r>
              <a:rPr lang="en-US" dirty="0"/>
              <a:t>          </a:t>
            </a:r>
            <a:r>
              <a:rPr lang="en-US" dirty="0" err="1"/>
              <a:t>gcd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lcm = (n1 * n2) / </a:t>
            </a:r>
            <a:r>
              <a:rPr lang="en-US" dirty="0" err="1"/>
              <a:t>gcd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"GCD = " &lt;&lt; </a:t>
            </a:r>
            <a:r>
              <a:rPr lang="en-US" dirty="0" err="1"/>
              <a:t>gcd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"LCM = " &lt;&lt; lcm;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1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78DD"/>
                </a:solidFill>
                <a:effectLst/>
              </a:rPr>
              <a:t>do</a:t>
            </a:r>
            <a:r>
              <a:rPr lang="en-US" dirty="0"/>
              <a:t> {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rgbClr val="FFDDBE"/>
                </a:solidFill>
                <a:effectLst/>
              </a:rPr>
              <a:t>// body of loop;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678DD"/>
                </a:solidFill>
                <a:effectLst/>
              </a:rPr>
              <a:t>while</a:t>
            </a:r>
            <a:r>
              <a:rPr lang="en-US" dirty="0"/>
              <a:t> (condition);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D186C-886E-459A-AC6C-564097B141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7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5AA0-083D-402F-A881-3BD7F9D479D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04330-C189-4087-8430-8DEA2E2C7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7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0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BB27-85A5-45ED-8D2B-81C8797A8C7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6BAC-65E1-4273-80B6-12C13BC0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FF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48BA3C7-823E-9780-2B98-2E72A56FA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90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AA833-BA70-F313-BB9A-AE6A4BDA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331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85DCC-7053-BF30-C88B-43F9AD1AF683}"/>
              </a:ext>
            </a:extLst>
          </p:cNvPr>
          <p:cNvSpPr txBox="1"/>
          <p:nvPr/>
        </p:nvSpPr>
        <p:spPr>
          <a:xfrm>
            <a:off x="2065687" y="315555"/>
            <a:ext cx="81020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Al-Azhar University</a:t>
            </a:r>
          </a:p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</a:p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 and Computer Engineering Dept.</a:t>
            </a:r>
          </a:p>
          <a:p>
            <a:pPr algn="ctr">
              <a:spcAft>
                <a:spcPts val="750"/>
              </a:spcAf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Systems Engineering Program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D0361E3C-A4D8-DA35-5F2A-4457CF9F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189" y="5203011"/>
            <a:ext cx="4972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400" b="1" dirty="0">
                <a:latin typeface="Verdana"/>
                <a:cs typeface="Verdana"/>
              </a:rPr>
              <a:t>Prof. Ahmed Youssef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09966157-FE14-8C22-1DE4-181DB889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31" y="4655826"/>
            <a:ext cx="437376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1350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835B742-3E69-1975-1279-80D115CE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354" y="2817244"/>
            <a:ext cx="7693292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50" b="1" dirty="0">
                <a:latin typeface="Verdana"/>
                <a:cs typeface="Verdana"/>
              </a:rPr>
              <a:t>ENG 151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Verdana"/>
                <a:cs typeface="Verdana"/>
              </a:rPr>
              <a:t>Computer Programming I</a:t>
            </a:r>
            <a:endParaRPr lang="en-US" sz="3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pic>
        <p:nvPicPr>
          <p:cNvPr id="1026" name="Picture 2" descr="C++ Explained: Everything You Need to Know - History-Computer">
            <a:extLst>
              <a:ext uri="{FF2B5EF4-FFF2-40B4-BE49-F238E27FC236}">
                <a16:creationId xmlns:a16="http://schemas.microsoft.com/office/drawing/2014/main" id="{F97A68F0-469C-2BB3-9BDC-C5466AC4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137" y="5111184"/>
            <a:ext cx="2131090" cy="12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++ Programming, Lecture# 1 - YouTube">
            <a:extLst>
              <a:ext uri="{FF2B5EF4-FFF2-40B4-BE49-F238E27FC236}">
                <a16:creationId xmlns:a16="http://schemas.microsoft.com/office/drawing/2014/main" id="{D678A2E5-0642-CCEE-6852-5A8BFACD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3" y="4985573"/>
            <a:ext cx="2164080" cy="12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yellow circle with a logo and text&#10;&#10;Description automatically generated">
            <a:extLst>
              <a:ext uri="{FF2B5EF4-FFF2-40B4-BE49-F238E27FC236}">
                <a16:creationId xmlns:a16="http://schemas.microsoft.com/office/drawing/2014/main" id="{5FCD84C4-FB0F-89AB-BFC0-E872F9C1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6" y="163838"/>
            <a:ext cx="1440000" cy="153918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5F8D5C6-3169-1438-CEF6-67C05C4AEF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5173" r="16367" b="5878"/>
          <a:stretch>
            <a:fillRect/>
          </a:stretch>
        </p:blipFill>
        <p:spPr bwMode="auto">
          <a:xfrm>
            <a:off x="10167704" y="168947"/>
            <a:ext cx="1440000" cy="1442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29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C00E-03B4-CDFB-46AB-AEAFB139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EAC7-3D6E-E444-AA7B-1D9E440C7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/>
              <a:t>Write a program to find the sum of all integers between 100 and 200 divisible by 9.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1194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CD11-BD10-F87A-A42D-D99B83F4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A69A8"/>
                </a:solidFill>
                <a:effectLst/>
                <a:latin typeface="Roboto" panose="02000000000000000000" pitchFamily="2" charset="0"/>
              </a:rPr>
              <a:t>GCD / HCF of two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E5AE-239F-CFAF-7F5B-EC0137B9D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766" y="1408387"/>
            <a:ext cx="10515600" cy="4768577"/>
          </a:xfrm>
        </p:spPr>
        <p:txBody>
          <a:bodyPr>
            <a:normAutofit fontScale="92500" lnSpcReduction="10000"/>
          </a:bodyPr>
          <a:lstStyle/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GCD (Greatest Common Divisor)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HCF (Highest Common Factor)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two numbers is the largest number that exactly divides both numbers. </a:t>
            </a:r>
          </a:p>
          <a:p>
            <a:pPr marL="0" indent="0" algn="just" fontAlgn="base">
              <a:lnSpc>
                <a:spcPct val="110000"/>
              </a:lnSpc>
              <a:buNone/>
            </a:pPr>
            <a:endParaRPr lang="en-US" sz="1300" b="1" i="1" dirty="0">
              <a:solidFill>
                <a:srgbClr val="273239"/>
              </a:solidFill>
            </a:endParaRPr>
          </a:p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= 12, b = 16</a:t>
            </a:r>
          </a:p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is the largest number which divide both 12 and 16</a:t>
            </a:r>
          </a:p>
          <a:p>
            <a:pPr marL="0" indent="0" algn="just" fontAlgn="base">
              <a:lnSpc>
                <a:spcPct val="110000"/>
              </a:lnSpc>
              <a:buNone/>
            </a:pPr>
            <a:endParaRPr lang="en-US" sz="1500" b="1" i="1" dirty="0">
              <a:solidFill>
                <a:srgbClr val="273239"/>
              </a:solidFill>
            </a:endParaRPr>
          </a:p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11, b = 9</a:t>
            </a:r>
          </a:p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algn="just" fontAlgn="base">
              <a:lnSpc>
                <a:spcPct val="110000"/>
              </a:lnSpc>
              <a:buNone/>
            </a:pPr>
            <a:r>
              <a:rPr lang="en-US" b="1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</a:t>
            </a:r>
            <a:r>
              <a:rPr lang="en-US" b="0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is the largest number which divide both 11 and 9</a:t>
            </a:r>
          </a:p>
        </p:txBody>
      </p:sp>
    </p:spTree>
    <p:extLst>
      <p:ext uri="{BB962C8B-B14F-4D97-AF65-F5344CB8AC3E}">
        <p14:creationId xmlns:p14="http://schemas.microsoft.com/office/powerpoint/2010/main" val="288009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D2A58-59A3-308A-AC56-9A169A7D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35" y="399393"/>
            <a:ext cx="8071944" cy="61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3914-CEF2-B2CF-EBDC-566A79B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i="0" dirty="0">
                <a:solidFill>
                  <a:srgbClr val="000000"/>
                </a:solidFill>
                <a:effectLst/>
                <a:latin typeface="Untitled Sans"/>
              </a:rPr>
              <a:t>Least Common Multiple (LCM)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45C1-A97A-E42C-1172-D971A8BF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LCM = (N1 * N2) / GCD;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41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9FA348-289E-BEB7-347C-003812F2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22" y="115145"/>
            <a:ext cx="8177048" cy="66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FCC6-FCF4-0B4C-53EB-8D4F2A1D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Nested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3BCD2-C6F8-C087-1C0B-99E4E296C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77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increment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b="1" i="0" dirty="0">
                <a:solidFill>
                  <a:srgbClr val="0077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increment</a:t>
            </a: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// set of statements for inner loop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0" dirty="0"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//set of statement for outer loop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9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9D53-09BC-118C-73B7-3AB86098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pPr algn="ctr"/>
            <a:r>
              <a:rPr lang="en-US" dirty="0"/>
              <a:t>Nested 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D1A14-D25C-8F06-D087-99FC1BE2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1190" y="3007761"/>
            <a:ext cx="4118610" cy="31692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is 0		j is 0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is 0		j is 1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is 0		j is 2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</a:rPr>
              <a:t>i</a:t>
            </a:r>
            <a:r>
              <a:rPr lang="en-US" dirty="0">
                <a:highlight>
                  <a:srgbClr val="00FFFF"/>
                </a:highlight>
              </a:rPr>
              <a:t> is 0		j is 3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</a:rPr>
              <a:t>i</a:t>
            </a:r>
            <a:r>
              <a:rPr lang="en-US" dirty="0">
                <a:highlight>
                  <a:srgbClr val="00FF00"/>
                </a:highlight>
              </a:rPr>
              <a:t> is 1		j is 0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</a:rPr>
              <a:t>i</a:t>
            </a:r>
            <a:r>
              <a:rPr lang="en-US" dirty="0">
                <a:highlight>
                  <a:srgbClr val="00FF00"/>
                </a:highlight>
              </a:rPr>
              <a:t> is 1		j is 1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</a:rPr>
              <a:t>i</a:t>
            </a:r>
            <a:r>
              <a:rPr lang="en-US" dirty="0">
                <a:highlight>
                  <a:srgbClr val="00FF00"/>
                </a:highlight>
              </a:rPr>
              <a:t> is 1		j is 2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</a:rPr>
              <a:t>i</a:t>
            </a:r>
            <a:r>
              <a:rPr lang="en-US" dirty="0">
                <a:highlight>
                  <a:srgbClr val="00FF00"/>
                </a:highlight>
              </a:rPr>
              <a:t> is 1		j is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D1A12-74BA-1990-87C2-A71251E87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193" y="3019403"/>
            <a:ext cx="2816157" cy="31692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is 2		j is 0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is 2		j is 1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is 2		j is 2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is 2		j is 3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9933"/>
                </a:highlight>
              </a:rPr>
              <a:t>i</a:t>
            </a:r>
            <a:r>
              <a:rPr lang="en-US" dirty="0">
                <a:highlight>
                  <a:srgbClr val="FF9933"/>
                </a:highlight>
              </a:rPr>
              <a:t> is 3		j is 0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9933"/>
                </a:highlight>
              </a:rPr>
              <a:t>i</a:t>
            </a:r>
            <a:r>
              <a:rPr lang="en-US" dirty="0">
                <a:highlight>
                  <a:srgbClr val="FF9933"/>
                </a:highlight>
              </a:rPr>
              <a:t> is 3		j is 1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9933"/>
                </a:highlight>
              </a:rPr>
              <a:t>i</a:t>
            </a:r>
            <a:r>
              <a:rPr lang="en-US" dirty="0">
                <a:highlight>
                  <a:srgbClr val="FF9933"/>
                </a:highlight>
              </a:rPr>
              <a:t> is 3		j is 2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9933"/>
                </a:highlight>
              </a:rPr>
              <a:t>i</a:t>
            </a:r>
            <a:r>
              <a:rPr lang="en-US" dirty="0">
                <a:highlight>
                  <a:srgbClr val="FF9933"/>
                </a:highlight>
              </a:rPr>
              <a:t> is 3		j is 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E0F7A-6115-904A-27E4-6FF5BA2D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0" y="1347178"/>
            <a:ext cx="8138160" cy="16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281A-48BE-CBF1-FDC6-E3401048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734207"/>
          </a:xfrm>
        </p:spPr>
        <p:txBody>
          <a:bodyPr>
            <a:normAutofit/>
          </a:bodyPr>
          <a:lstStyle/>
          <a:p>
            <a:r>
              <a:rPr lang="en-US" sz="3200" dirty="0"/>
              <a:t>What is the output of the following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01855-5EC5-0B6F-71E0-29D89351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56" y="1099335"/>
            <a:ext cx="7662595" cy="525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01773-B7BC-1A38-7A91-E473C1D4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538" y="5168383"/>
            <a:ext cx="1971675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213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2C708-0E09-E7E6-AC3C-CF02130C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086" y="419429"/>
            <a:ext cx="9785291" cy="60191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8F6F06-8176-3002-14F9-DD7C24B2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37" y="637504"/>
            <a:ext cx="7886700" cy="77530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Example: Multiplication Table</a:t>
            </a:r>
          </a:p>
        </p:txBody>
      </p:sp>
    </p:spTree>
    <p:extLst>
      <p:ext uri="{BB962C8B-B14F-4D97-AF65-F5344CB8AC3E}">
        <p14:creationId xmlns:p14="http://schemas.microsoft.com/office/powerpoint/2010/main" val="37827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90C0-892D-10E0-D94D-15BDB3EF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100688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A211-A4A1-7015-6A48-ACADA3A2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7520" y="1493441"/>
            <a:ext cx="7886700" cy="2205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while</a:t>
            </a:r>
            <a:r>
              <a:rPr lang="en-US" sz="3200" dirty="0"/>
              <a:t> (condition)</a:t>
            </a:r>
          </a:p>
          <a:p>
            <a:pPr marL="0" indent="0">
              <a:buNone/>
            </a:pPr>
            <a:r>
              <a:rPr lang="en-US" sz="3200" dirty="0"/>
              <a:t> {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          // body of the loop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7280F4C6-14C2-3006-E452-A6E1FDC2A8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33749" y="1372015"/>
            <a:ext cx="3931920" cy="4005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B74668-6C37-19E4-BE2F-1763BEC5D7FE}"/>
              </a:ext>
            </a:extLst>
          </p:cNvPr>
          <p:cNvSpPr txBox="1"/>
          <p:nvPr/>
        </p:nvSpPr>
        <p:spPr>
          <a:xfrm>
            <a:off x="2152650" y="3535894"/>
            <a:ext cx="5751602" cy="2946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197100">
              <a:spcBef>
                <a:spcPts val="2075"/>
              </a:spcBef>
            </a:pPr>
            <a:r>
              <a:rPr lang="pt-BR" sz="2400" b="1" spc="-5" dirty="0">
                <a:solidFill>
                  <a:srgbClr val="0000B0"/>
                </a:solidFill>
                <a:latin typeface="Courier New"/>
                <a:cs typeface="Courier New"/>
              </a:rPr>
              <a:t>int </a:t>
            </a:r>
            <a:r>
              <a:rPr lang="pt-BR" sz="2400" b="1" spc="-5" dirty="0">
                <a:latin typeface="Courier New"/>
                <a:cs typeface="Courier New"/>
              </a:rPr>
              <a:t>n=5; </a:t>
            </a:r>
            <a:r>
              <a:rPr lang="pt-BR" sz="2400" b="1" dirty="0">
                <a:latin typeface="Courier New"/>
                <a:cs typeface="Courier New"/>
              </a:rPr>
              <a:t> </a:t>
            </a:r>
          </a:p>
          <a:p>
            <a:pPr marL="12700" marR="2197100">
              <a:spcBef>
                <a:spcPts val="2075"/>
              </a:spcBef>
            </a:pPr>
            <a:r>
              <a:rPr lang="pt-BR" sz="2400" b="1" spc="-5" dirty="0">
                <a:solidFill>
                  <a:srgbClr val="0000B0"/>
                </a:solidFill>
                <a:latin typeface="Courier New"/>
                <a:cs typeface="Courier New"/>
              </a:rPr>
              <a:t>while</a:t>
            </a:r>
            <a:r>
              <a:rPr lang="pt-BR" sz="2400" b="1" spc="-110" dirty="0">
                <a:solidFill>
                  <a:srgbClr val="0000B0"/>
                </a:solidFill>
                <a:latin typeface="Courier New"/>
                <a:cs typeface="Courier New"/>
              </a:rPr>
              <a:t> </a:t>
            </a:r>
            <a:r>
              <a:rPr lang="pt-BR" sz="2400" b="1" spc="-5" dirty="0">
                <a:latin typeface="Courier New"/>
                <a:cs typeface="Courier New"/>
              </a:rPr>
              <a:t>(n&gt;0)</a:t>
            </a:r>
            <a:endParaRPr lang="pt-BR" sz="2400" b="1" dirty="0">
              <a:latin typeface="Courier New"/>
              <a:cs typeface="Courier New"/>
            </a:endParaRPr>
          </a:p>
          <a:p>
            <a:pPr marL="12700"/>
            <a:r>
              <a:rPr lang="pt-BR" sz="2400" b="1" dirty="0">
                <a:latin typeface="Courier New"/>
                <a:cs typeface="Courier New"/>
              </a:rPr>
              <a:t>{</a:t>
            </a:r>
          </a:p>
          <a:p>
            <a:pPr marL="926465">
              <a:spcBef>
                <a:spcPts val="5"/>
              </a:spcBef>
            </a:pPr>
            <a:r>
              <a:rPr lang="pt-BR" sz="2400" b="1" spc="-5" dirty="0">
                <a:latin typeface="Courier New"/>
                <a:cs typeface="Courier New"/>
              </a:rPr>
              <a:t>cout</a:t>
            </a:r>
            <a:r>
              <a:rPr lang="pt-BR" sz="2400" b="1" spc="-30" dirty="0">
                <a:latin typeface="Courier New"/>
                <a:cs typeface="Courier New"/>
              </a:rPr>
              <a:t> </a:t>
            </a:r>
            <a:r>
              <a:rPr lang="pt-BR" sz="2400" b="1" spc="-5" dirty="0">
                <a:latin typeface="Courier New"/>
                <a:cs typeface="Courier New"/>
              </a:rPr>
              <a:t>&lt;&lt;</a:t>
            </a:r>
            <a:r>
              <a:rPr lang="pt-BR" sz="2400" b="1" spc="-30" dirty="0">
                <a:latin typeface="Courier New"/>
                <a:cs typeface="Courier New"/>
              </a:rPr>
              <a:t> </a:t>
            </a:r>
            <a:r>
              <a:rPr lang="pt-BR" sz="2400" b="1" dirty="0">
                <a:latin typeface="Courier New"/>
                <a:cs typeface="Courier New"/>
              </a:rPr>
              <a:t>n</a:t>
            </a:r>
            <a:r>
              <a:rPr lang="pt-BR" sz="2400" b="1" spc="-20" dirty="0">
                <a:latin typeface="Courier New"/>
                <a:cs typeface="Courier New"/>
              </a:rPr>
              <a:t> </a:t>
            </a:r>
            <a:r>
              <a:rPr lang="pt-BR" sz="2400" b="1" spc="-5" dirty="0">
                <a:latin typeface="Courier New"/>
                <a:cs typeface="Courier New"/>
              </a:rPr>
              <a:t>&lt;&lt;</a:t>
            </a:r>
            <a:r>
              <a:rPr lang="pt-BR" sz="2400" b="1" spc="-30" dirty="0">
                <a:latin typeface="Courier New"/>
                <a:cs typeface="Courier New"/>
              </a:rPr>
              <a:t> </a:t>
            </a:r>
            <a:r>
              <a:rPr lang="pt-BR" sz="2400" b="1" spc="-5" dirty="0">
                <a:solidFill>
                  <a:srgbClr val="5F002F"/>
                </a:solidFill>
                <a:latin typeface="Courier New"/>
                <a:cs typeface="Courier New"/>
              </a:rPr>
              <a:t>",</a:t>
            </a:r>
            <a:r>
              <a:rPr lang="pt-BR" sz="2400" b="1" spc="-20" dirty="0">
                <a:solidFill>
                  <a:srgbClr val="5F002F"/>
                </a:solidFill>
                <a:latin typeface="Courier New"/>
                <a:cs typeface="Courier New"/>
              </a:rPr>
              <a:t> </a:t>
            </a:r>
            <a:r>
              <a:rPr lang="pt-BR" sz="2400" b="1" dirty="0">
                <a:solidFill>
                  <a:srgbClr val="5F002F"/>
                </a:solidFill>
                <a:latin typeface="Courier New"/>
                <a:cs typeface="Courier New"/>
              </a:rPr>
              <a:t>"</a:t>
            </a:r>
            <a:r>
              <a:rPr lang="pt-BR" sz="2400" b="1" dirty="0">
                <a:latin typeface="Courier New"/>
                <a:cs typeface="Courier New"/>
              </a:rPr>
              <a:t>;</a:t>
            </a:r>
          </a:p>
          <a:p>
            <a:pPr marL="926465"/>
            <a:r>
              <a:rPr lang="pt-BR" sz="2400" b="1" spc="-5" dirty="0">
                <a:latin typeface="Courier New"/>
                <a:cs typeface="Courier New"/>
              </a:rPr>
              <a:t>--n;</a:t>
            </a:r>
            <a:endParaRPr lang="pt-BR" sz="2400" b="1" dirty="0">
              <a:latin typeface="Courier New"/>
              <a:cs typeface="Courier New"/>
            </a:endParaRPr>
          </a:p>
          <a:p>
            <a:pPr marL="12700"/>
            <a:r>
              <a:rPr lang="pt-BR" sz="2400" b="1" dirty="0">
                <a:latin typeface="Courier New"/>
                <a:cs typeface="Courier New"/>
              </a:rPr>
              <a:t>}</a:t>
            </a:r>
          </a:p>
          <a:p>
            <a:pPr marL="12700"/>
            <a:r>
              <a:rPr lang="pt-BR" sz="2400" b="1" spc="-5" dirty="0">
                <a:latin typeface="Courier New"/>
                <a:cs typeface="Courier New"/>
              </a:rPr>
              <a:t>cout</a:t>
            </a:r>
            <a:r>
              <a:rPr lang="pt-BR" sz="2400" b="1" spc="-40" dirty="0">
                <a:latin typeface="Courier New"/>
                <a:cs typeface="Courier New"/>
              </a:rPr>
              <a:t> </a:t>
            </a:r>
            <a:r>
              <a:rPr lang="pt-BR" sz="2400" b="1" spc="-5" dirty="0">
                <a:latin typeface="Courier New"/>
                <a:cs typeface="Courier New"/>
              </a:rPr>
              <a:t>&lt;&lt;</a:t>
            </a:r>
            <a:r>
              <a:rPr lang="pt-BR" sz="2400" b="1" spc="-40" dirty="0">
                <a:latin typeface="Courier New"/>
                <a:cs typeface="Courier New"/>
              </a:rPr>
              <a:t> </a:t>
            </a:r>
            <a:r>
              <a:rPr lang="pt-BR" sz="2400" b="1" spc="-5" dirty="0">
                <a:solidFill>
                  <a:srgbClr val="5F002F"/>
                </a:solidFill>
                <a:latin typeface="Courier New"/>
                <a:cs typeface="Courier New"/>
              </a:rPr>
              <a:t>"FIRE!\n"</a:t>
            </a:r>
            <a:r>
              <a:rPr lang="pt-BR" sz="2400" b="1" spc="-5" dirty="0">
                <a:latin typeface="Courier New"/>
                <a:cs typeface="Courier New"/>
              </a:rPr>
              <a:t>;</a:t>
            </a:r>
            <a:endParaRPr lang="pt-BR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310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99D2-B51C-6E31-166E-99C8AA4F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3939AF9-9ED2-9C8C-64F6-0162DE7C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890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3941C-1C99-028F-E8AA-6F54418C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2331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693CD-665B-FC47-7B6E-1664A3F07B9F}"/>
              </a:ext>
            </a:extLst>
          </p:cNvPr>
          <p:cNvSpPr txBox="1"/>
          <p:nvPr/>
        </p:nvSpPr>
        <p:spPr>
          <a:xfrm>
            <a:off x="2065687" y="315555"/>
            <a:ext cx="81020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Al-Azhar University</a:t>
            </a:r>
          </a:p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Engineering</a:t>
            </a:r>
          </a:p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Systems and Computer Engineering Dept.</a:t>
            </a:r>
          </a:p>
          <a:p>
            <a:pPr algn="ctr">
              <a:spcAft>
                <a:spcPts val="75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Systems Engineering Program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008EA510-056F-099D-0803-18656BA6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31" y="4655826"/>
            <a:ext cx="437376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1350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E6ECADC8-755D-C93C-9E6E-2FB1412BC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354" y="2241263"/>
            <a:ext cx="7693292" cy="154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50" b="1" dirty="0">
                <a:latin typeface="Verdana"/>
                <a:cs typeface="Verdana"/>
              </a:rPr>
              <a:t>ENG 151</a:t>
            </a:r>
          </a:p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Verdana"/>
                <a:cs typeface="Verdana"/>
              </a:rPr>
              <a:t>Computer Programming I</a:t>
            </a:r>
            <a:endParaRPr lang="en-US" sz="3600" dirty="0">
              <a:solidFill>
                <a:srgbClr val="0000FF"/>
              </a:solidFill>
              <a:latin typeface="Verdana"/>
              <a:cs typeface="Verdana"/>
            </a:endParaRPr>
          </a:p>
        </p:txBody>
      </p:sp>
      <p:pic>
        <p:nvPicPr>
          <p:cNvPr id="2" name="Picture 1" descr="A yellow circle with a logo and text&#10;&#10;Description automatically generated">
            <a:extLst>
              <a:ext uri="{FF2B5EF4-FFF2-40B4-BE49-F238E27FC236}">
                <a16:creationId xmlns:a16="http://schemas.microsoft.com/office/drawing/2014/main" id="{52E1F3D0-D9AF-953E-FFAE-C7F79857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6" y="163838"/>
            <a:ext cx="1440000" cy="153918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EC8350D-0473-7F37-F838-F581E97A40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t="5173" r="16367" b="5878"/>
          <a:stretch>
            <a:fillRect/>
          </a:stretch>
        </p:blipFill>
        <p:spPr bwMode="auto">
          <a:xfrm>
            <a:off x="10167704" y="168947"/>
            <a:ext cx="1440000" cy="1442510"/>
          </a:xfrm>
          <a:prstGeom prst="rect">
            <a:avLst/>
          </a:prstGeom>
          <a:noFill/>
        </p:spPr>
      </p:pic>
      <p:sp>
        <p:nvSpPr>
          <p:cNvPr id="5" name="Text Box 8">
            <a:extLst>
              <a:ext uri="{FF2B5EF4-FFF2-40B4-BE49-F238E27FC236}">
                <a16:creationId xmlns:a16="http://schemas.microsoft.com/office/drawing/2014/main" id="{6D8E507D-BCCC-99D2-9454-5C1BB6AFB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328553"/>
            <a:ext cx="68198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latin typeface="Cambria" panose="02040503050406030204" pitchFamily="18" charset="0"/>
              </a:rPr>
              <a:t>Iteration Statements  (Looping)</a:t>
            </a:r>
            <a:endParaRPr lang="en-US" sz="1600" b="1" dirty="0">
              <a:latin typeface="Verdana"/>
              <a:cs typeface="Verdana"/>
            </a:endParaRPr>
          </a:p>
        </p:txBody>
      </p:sp>
      <p:pic>
        <p:nvPicPr>
          <p:cNvPr id="6" name="Picture 2" descr="C++ Explained: Everything You Need to Know - History-Computer">
            <a:extLst>
              <a:ext uri="{FF2B5EF4-FFF2-40B4-BE49-F238E27FC236}">
                <a16:creationId xmlns:a16="http://schemas.microsoft.com/office/drawing/2014/main" id="{34948C89-23E5-04A7-A6AB-A527ECFDC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391" y="4955908"/>
            <a:ext cx="2131090" cy="12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or loop in C++">
            <a:extLst>
              <a:ext uri="{FF2B5EF4-FFF2-40B4-BE49-F238E27FC236}">
                <a16:creationId xmlns:a16="http://schemas.microsoft.com/office/drawing/2014/main" id="{5F2A0744-8797-2E83-B219-0C3618E75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4" y="4866052"/>
            <a:ext cx="2951274" cy="12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22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85BD-ABAD-5C80-0CD5-0C2FDC66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8104384" cy="61091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Find the number of digits from any number.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C8D08-9761-AB74-FD05-34B82875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650" y="1191802"/>
            <a:ext cx="7886700" cy="530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 num;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 a=0;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>
                <a:solidFill>
                  <a:srgbClr val="0000FF"/>
                </a:solidFill>
              </a:rPr>
              <a:t>&lt;&lt;"Please Enter any number: ";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cin</a:t>
            </a:r>
            <a:r>
              <a:rPr lang="en-US" dirty="0">
                <a:solidFill>
                  <a:srgbClr val="0000FF"/>
                </a:solidFill>
              </a:rPr>
              <a:t>&gt;&gt;num;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while(num&gt;0)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num=num/10;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a++;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</a:rPr>
              <a:t>cout</a:t>
            </a:r>
            <a:r>
              <a:rPr lang="en-US" dirty="0">
                <a:solidFill>
                  <a:srgbClr val="0000FF"/>
                </a:solidFill>
              </a:rPr>
              <a:t>&lt;&lt;"Number of digits in given number is: "&lt;&lt;a;</a:t>
            </a:r>
          </a:p>
        </p:txBody>
      </p:sp>
    </p:spTree>
    <p:extLst>
      <p:ext uri="{BB962C8B-B14F-4D97-AF65-F5344CB8AC3E}">
        <p14:creationId xmlns:p14="http://schemas.microsoft.com/office/powerpoint/2010/main" val="7363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3F5F-E6ED-168F-7847-22A8CD50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Write a C++ program to find the sum of positive 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n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umbers 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o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nly.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B218-A276-3D05-9398-9F214F3FB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10E82-2641-C579-697C-9877DDD3B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8" y="292718"/>
            <a:ext cx="8245303" cy="6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2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80D0E-416D-867B-51DB-89CA3C36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14" y="437867"/>
            <a:ext cx="5980387" cy="598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9EEFA-7CEE-4B40-22FB-B2C9A0F2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05" y="3692925"/>
            <a:ext cx="1003786" cy="2040483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935A599-2C21-BD82-291F-5C0C657AAB95}"/>
              </a:ext>
            </a:extLst>
          </p:cNvPr>
          <p:cNvSpPr txBox="1">
            <a:spLocks/>
          </p:cNvSpPr>
          <p:nvPr/>
        </p:nvSpPr>
        <p:spPr>
          <a:xfrm>
            <a:off x="520967" y="1722033"/>
            <a:ext cx="3834863" cy="6867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pc="-30" dirty="0"/>
              <a:t>Example</a:t>
            </a:r>
            <a:endParaRPr lang="en-US" spc="75" dirty="0"/>
          </a:p>
        </p:txBody>
      </p:sp>
    </p:spTree>
    <p:extLst>
      <p:ext uri="{BB962C8B-B14F-4D97-AF65-F5344CB8AC3E}">
        <p14:creationId xmlns:p14="http://schemas.microsoft.com/office/powerpoint/2010/main" val="24343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FAD3-53CF-1E23-115B-E7A1CB78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88831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 …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5E85-BDC2-F01D-575C-B77419CE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650" y="137219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do</a:t>
            </a:r>
            <a:r>
              <a:rPr lang="en-US" dirty="0">
                <a:solidFill>
                  <a:srgbClr val="0000FF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</a:rPr>
              <a:t>// body of loop;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</a:rPr>
              <a:t>while</a:t>
            </a:r>
            <a:r>
              <a:rPr lang="en-US" dirty="0">
                <a:solidFill>
                  <a:srgbClr val="0000FF"/>
                </a:solidFill>
              </a:rPr>
              <a:t> (condition);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6E531-035B-3DD6-B662-10302AD68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02" y="1372192"/>
            <a:ext cx="4297680" cy="3737558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1CB9E8C2-A944-F611-46E8-F47960F7E234}"/>
              </a:ext>
            </a:extLst>
          </p:cNvPr>
          <p:cNvSpPr txBox="1"/>
          <p:nvPr/>
        </p:nvSpPr>
        <p:spPr>
          <a:xfrm>
            <a:off x="2266957" y="3632416"/>
            <a:ext cx="42278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45740">
              <a:spcBef>
                <a:spcPts val="100"/>
              </a:spcBef>
            </a:pPr>
            <a:r>
              <a:rPr sz="2400" spc="-5" dirty="0">
                <a:solidFill>
                  <a:srgbClr val="0000B0"/>
                </a:solidFill>
                <a:latin typeface="Courier New"/>
                <a:cs typeface="Courier New"/>
              </a:rPr>
              <a:t>int</a:t>
            </a:r>
            <a:r>
              <a:rPr sz="2400" spc="-110" dirty="0">
                <a:solidFill>
                  <a:srgbClr val="0000B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n=5;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B0"/>
                </a:solidFill>
                <a:latin typeface="Courier New"/>
                <a:cs typeface="Courier New"/>
              </a:rPr>
              <a:t>do</a:t>
            </a:r>
            <a:endParaRPr sz="2400" dirty="0">
              <a:latin typeface="Courier New"/>
              <a:cs typeface="Courier New"/>
            </a:endParaRPr>
          </a:p>
          <a:p>
            <a:pPr marL="12700"/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927100"/>
            <a:r>
              <a:rPr sz="2400" spc="-5" dirty="0">
                <a:latin typeface="Courier New"/>
                <a:cs typeface="Courier New"/>
              </a:rPr>
              <a:t>cout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&lt;&lt;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&lt;&lt;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F002F"/>
                </a:solidFill>
                <a:latin typeface="Courier New"/>
                <a:cs typeface="Courier New"/>
              </a:rPr>
              <a:t>",</a:t>
            </a:r>
            <a:r>
              <a:rPr lang="en-US" sz="2400" spc="-5" dirty="0">
                <a:solidFill>
                  <a:srgbClr val="5F002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5F002F"/>
                </a:solidFill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;</a:t>
            </a:r>
          </a:p>
          <a:p>
            <a:pPr marL="927100"/>
            <a:r>
              <a:rPr sz="2400" spc="-5" dirty="0">
                <a:latin typeface="Courier New"/>
                <a:cs typeface="Courier New"/>
              </a:rPr>
              <a:t>--n;</a:t>
            </a:r>
            <a:endParaRPr sz="2400" dirty="0">
              <a:latin typeface="Courier New"/>
              <a:cs typeface="Courier New"/>
            </a:endParaRPr>
          </a:p>
          <a:p>
            <a:pPr marL="12700"/>
            <a:r>
              <a:rPr sz="2400" dirty="0">
                <a:latin typeface="Courier New"/>
                <a:cs typeface="Courier New"/>
              </a:rPr>
              <a:t>}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B0"/>
                </a:solidFill>
                <a:latin typeface="Courier New"/>
                <a:cs typeface="Courier New"/>
              </a:rPr>
              <a:t>while</a:t>
            </a:r>
            <a:r>
              <a:rPr sz="2400" spc="-55" dirty="0">
                <a:solidFill>
                  <a:srgbClr val="0000B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(n&gt;0);</a:t>
            </a:r>
          </a:p>
          <a:p>
            <a:pPr marL="12700"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cout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&lt;&lt;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5F002F"/>
                </a:solidFill>
                <a:latin typeface="Courier New"/>
                <a:cs typeface="Courier New"/>
              </a:rPr>
              <a:t>"FIRE!\n"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679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09D09F-0D05-FD84-D4C3-A43E5E80C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9"/>
          <a:stretch/>
        </p:blipFill>
        <p:spPr>
          <a:xfrm>
            <a:off x="1914418" y="250095"/>
            <a:ext cx="8075488" cy="62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5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52A6-E375-C0A7-0F28-0B5C29FE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21828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Infinite loop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514BA-2D35-9644-4A5B-4433FD750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650" y="1825626"/>
            <a:ext cx="7886700" cy="1184703"/>
          </a:xfrm>
        </p:spPr>
        <p:txBody>
          <a:bodyPr/>
          <a:lstStyle/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for( ; ;)</a:t>
            </a:r>
          </a:p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while(true)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7E1EBEF-5626-A633-D796-EFD7C71CAE00}"/>
              </a:ext>
            </a:extLst>
          </p:cNvPr>
          <p:cNvSpPr txBox="1">
            <a:spLocks/>
          </p:cNvSpPr>
          <p:nvPr/>
        </p:nvSpPr>
        <p:spPr>
          <a:xfrm>
            <a:off x="2152650" y="4546565"/>
            <a:ext cx="7886700" cy="11847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euclid_circular_a"/>
              </a:rPr>
              <a:t>Don’t use:</a:t>
            </a:r>
          </a:p>
          <a:p>
            <a:r>
              <a:rPr lang="en-US" b="1" dirty="0">
                <a:solidFill>
                  <a:srgbClr val="FF0000"/>
                </a:solidFill>
                <a:latin typeface="euclid_circular_a"/>
              </a:rPr>
              <a:t>for( int count=0;count&lt;=5 ;++count);</a:t>
            </a:r>
          </a:p>
          <a:p>
            <a:r>
              <a:rPr lang="en-US" b="1" dirty="0">
                <a:solidFill>
                  <a:srgbClr val="FF0000"/>
                </a:solidFill>
                <a:latin typeface="euclid_circular_a"/>
              </a:rPr>
              <a:t>while(count&lt;=5 );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AEBB-A292-2CA7-27B9-FD1EA318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672562"/>
          </a:xfrm>
        </p:spPr>
        <p:txBody>
          <a:bodyPr/>
          <a:lstStyle/>
          <a:p>
            <a:pPr algn="ctr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goto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Statement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ECB46-1CED-0D97-F5F4-5FBFD9A4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445605"/>
            <a:ext cx="1581150" cy="18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08932-3FCA-9C73-803B-E8E660CE6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6" y="3729942"/>
            <a:ext cx="16097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4686D-D255-308B-F8F3-2B0913C95F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30"/>
          <a:stretch/>
        </p:blipFill>
        <p:spPr>
          <a:xfrm>
            <a:off x="1881683" y="905247"/>
            <a:ext cx="6547943" cy="54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0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34" y="2271747"/>
            <a:ext cx="2906949" cy="90919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Lucida Console"/>
              </a:rPr>
              <a:t>break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4490A-EAFA-E273-38D7-C6454218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41" y="295828"/>
            <a:ext cx="5903717" cy="3133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AC2B8-58D6-F384-F834-912F8CBDE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07" y="2816158"/>
            <a:ext cx="5624150" cy="32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50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6030" r="3899" b="10698"/>
          <a:stretch/>
        </p:blipFill>
        <p:spPr>
          <a:xfrm>
            <a:off x="1945240" y="750013"/>
            <a:ext cx="8332342" cy="5095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0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>
                <a:latin typeface="Arial"/>
              </a:rPr>
              <a:t>Control Structures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DD57A-29F8-52AB-3C53-2039DDD5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46" y="1297343"/>
            <a:ext cx="9666108" cy="519553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506" y="2432256"/>
            <a:ext cx="2373549" cy="99674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Lucida Console"/>
              </a:rPr>
              <a:t>continue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46142-900F-60E5-D562-06860073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602" y="182856"/>
            <a:ext cx="7808473" cy="649228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51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6" t="5588" r="3426" b="11176"/>
          <a:stretch/>
        </p:blipFill>
        <p:spPr>
          <a:xfrm>
            <a:off x="1878458" y="760286"/>
            <a:ext cx="8686800" cy="4928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8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-while loop in c Archives - TutorialsWebsite - Learn Online Programming  articles, Web Development Tutorials">
            <a:extLst>
              <a:ext uri="{FF2B5EF4-FFF2-40B4-BE49-F238E27FC236}">
                <a16:creationId xmlns:a16="http://schemas.microsoft.com/office/drawing/2014/main" id="{D346C395-C72B-A8F8-3BB1-6F1E893F2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7" t="3808" r="6130" b="16075"/>
          <a:stretch/>
        </p:blipFill>
        <p:spPr bwMode="auto">
          <a:xfrm>
            <a:off x="2006601" y="1349962"/>
            <a:ext cx="8178799" cy="415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8">
            <a:extLst>
              <a:ext uri="{FF2B5EF4-FFF2-40B4-BE49-F238E27FC236}">
                <a16:creationId xmlns:a16="http://schemas.microsoft.com/office/drawing/2014/main" id="{3669996C-F43F-5131-606E-0FCA17E77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235" y="516915"/>
            <a:ext cx="7379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3600" b="1" dirty="0">
                <a:latin typeface="Cambria" panose="02040503050406030204" pitchFamily="18" charset="0"/>
              </a:rPr>
              <a:t>Iteration Statements  (Looping)</a:t>
            </a:r>
            <a:endParaRPr lang="en-US" sz="14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877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5762-4139-113C-C1A4-EEA7AF60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A8845-3682-44E9-31BD-64FD8A8D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6496" y="1492911"/>
            <a:ext cx="65587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678D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(initialization; condition; update)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body of-loop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DDB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87A00E0-8750-50C8-F36B-F4FD44DDDC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1146" y="1492911"/>
            <a:ext cx="4165092" cy="4668012"/>
          </a:xfrm>
          <a:prstGeom prst="rect">
            <a:avLst/>
          </a:prstGeom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8EE4857C-5DA5-6C0B-44B8-BFA1BC466640}"/>
              </a:ext>
            </a:extLst>
          </p:cNvPr>
          <p:cNvSpPr txBox="1"/>
          <p:nvPr/>
        </p:nvSpPr>
        <p:spPr>
          <a:xfrm>
            <a:off x="1240790" y="3956203"/>
            <a:ext cx="5350510" cy="2390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>
                <a:solidFill>
                  <a:srgbClr val="3333FF"/>
                </a:solidFill>
                <a:latin typeface="Courier New"/>
                <a:cs typeface="Courier New"/>
              </a:rPr>
              <a:t>for</a:t>
            </a:r>
            <a:r>
              <a:rPr sz="2800" b="1" spc="-15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(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int</a:t>
            </a:r>
            <a:r>
              <a:rPr sz="2800" b="1" spc="-2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ourier New"/>
                <a:cs typeface="Courier New"/>
              </a:rPr>
              <a:t>i=0</a:t>
            </a:r>
            <a:r>
              <a:rPr sz="2800" b="1" spc="-5" dirty="0">
                <a:latin typeface="Courier New"/>
                <a:cs typeface="Courier New"/>
              </a:rPr>
              <a:t>;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i&lt;=3</a:t>
            </a:r>
            <a:r>
              <a:rPr sz="2800" b="1" spc="-10" dirty="0">
                <a:latin typeface="Courier New"/>
                <a:cs typeface="Courier New"/>
              </a:rPr>
              <a:t>;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ourier New"/>
                <a:cs typeface="Courier New"/>
              </a:rPr>
              <a:t>i++</a:t>
            </a:r>
            <a:r>
              <a:rPr sz="2800" b="1" spc="-10" dirty="0">
                <a:latin typeface="Courier New"/>
                <a:cs typeface="Courier New"/>
              </a:rPr>
              <a:t>)</a:t>
            </a:r>
            <a:endParaRPr sz="2800" b="1" dirty="0">
              <a:latin typeface="Courier New"/>
              <a:cs typeface="Courier New"/>
            </a:endParaRPr>
          </a:p>
          <a:p>
            <a:pPr marL="12700">
              <a:spcBef>
                <a:spcPts val="1725"/>
              </a:spcBef>
            </a:pPr>
            <a:r>
              <a:rPr sz="2800" b="1" dirty="0">
                <a:latin typeface="Courier New"/>
                <a:cs typeface="Courier New"/>
              </a:rPr>
              <a:t>{</a:t>
            </a:r>
          </a:p>
          <a:p>
            <a:pPr marL="927100">
              <a:spcBef>
                <a:spcPts val="1730"/>
              </a:spcBef>
            </a:pPr>
            <a:r>
              <a:rPr sz="2800" b="1" spc="-5" dirty="0">
                <a:latin typeface="Courier New"/>
                <a:cs typeface="Courier New"/>
              </a:rPr>
              <a:t>cout&lt;&lt;i;</a:t>
            </a:r>
            <a:endParaRPr sz="2800" b="1" dirty="0">
              <a:latin typeface="Courier New"/>
              <a:cs typeface="Courier New"/>
            </a:endParaRPr>
          </a:p>
          <a:p>
            <a:pPr marL="12700">
              <a:spcBef>
                <a:spcPts val="1730"/>
              </a:spcBef>
            </a:pPr>
            <a:r>
              <a:rPr sz="28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0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Examples Using the </a:t>
            </a:r>
            <a:r>
              <a:rPr lang="en-US" dirty="0">
                <a:latin typeface="Lucida Console"/>
              </a:rPr>
              <a:t>for</a:t>
            </a:r>
            <a:r>
              <a:rPr lang="en-US" dirty="0"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0175"/>
            <a:ext cx="10725150" cy="477678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Count from 1 to 100 in increments of 1.</a:t>
            </a:r>
          </a:p>
          <a:p>
            <a:pPr lvl="2" eaLnBrk="1" hangingPunct="1">
              <a:lnSpc>
                <a:spcPct val="80000"/>
              </a:lnSpc>
            </a:pPr>
            <a:r>
              <a:rPr lang="nn-NO" altLang="en-US" sz="2400" b="1" dirty="0">
                <a:solidFill>
                  <a:srgbClr val="0000FF"/>
                </a:solidFill>
              </a:rPr>
              <a:t>for</a:t>
            </a:r>
            <a:r>
              <a:rPr lang="nn-NO" altLang="en-US" sz="2400" b="1" dirty="0">
                <a:solidFill>
                  <a:srgbClr val="000000"/>
                </a:solidFill>
              </a:rPr>
              <a:t> (</a:t>
            </a:r>
            <a:r>
              <a:rPr lang="nn-NO" altLang="en-US" sz="2400" b="1" dirty="0">
                <a:solidFill>
                  <a:srgbClr val="0000FF"/>
                </a:solidFill>
              </a:rPr>
              <a:t>int</a:t>
            </a:r>
            <a:r>
              <a:rPr lang="nn-NO" altLang="en-US" sz="2400" b="1" dirty="0">
                <a:solidFill>
                  <a:srgbClr val="000000"/>
                </a:solidFill>
              </a:rPr>
              <a:t> i = </a:t>
            </a:r>
            <a:r>
              <a:rPr lang="nn-NO" altLang="en-US" sz="2400" b="1" dirty="0">
                <a:solidFill>
                  <a:srgbClr val="128AFF"/>
                </a:solidFill>
              </a:rPr>
              <a:t>1</a:t>
            </a:r>
            <a:r>
              <a:rPr lang="nn-NO" altLang="en-US" sz="2400" b="1" dirty="0">
                <a:solidFill>
                  <a:srgbClr val="000000"/>
                </a:solidFill>
              </a:rPr>
              <a:t>; i &lt;= </a:t>
            </a:r>
            <a:r>
              <a:rPr lang="nn-NO" altLang="en-US" sz="2400" b="1" dirty="0">
                <a:solidFill>
                  <a:srgbClr val="128AFF"/>
                </a:solidFill>
              </a:rPr>
              <a:t>100</a:t>
            </a:r>
            <a:r>
              <a:rPr lang="nn-NO" altLang="en-US" sz="2400" b="1" dirty="0">
                <a:solidFill>
                  <a:srgbClr val="000000"/>
                </a:solidFill>
              </a:rPr>
              <a:t>; ++i)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Count from 100 down to 1 in decrements of 1.</a:t>
            </a:r>
          </a:p>
          <a:p>
            <a:pPr lvl="2">
              <a:lnSpc>
                <a:spcPct val="80000"/>
              </a:lnSpc>
            </a:pPr>
            <a:r>
              <a:rPr lang="nn-NO" altLang="en-US" sz="2400" b="1" dirty="0">
                <a:solidFill>
                  <a:srgbClr val="0000FF"/>
                </a:solidFill>
              </a:rPr>
              <a:t>for (int i = 100; i &gt;= 1; --i)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Count from 7 to 77 in steps of 7.</a:t>
            </a:r>
          </a:p>
          <a:p>
            <a:pPr lvl="2">
              <a:lnSpc>
                <a:spcPct val="80000"/>
              </a:lnSpc>
            </a:pPr>
            <a:r>
              <a:rPr lang="nn-NO" altLang="en-US" sz="2400" b="1" dirty="0">
                <a:solidFill>
                  <a:srgbClr val="0000FF"/>
                </a:solidFill>
              </a:rPr>
              <a:t>for (int i = 7; i &lt;= 77; i += 7)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Count from 20 down to 2 in steps of -2.</a:t>
            </a:r>
          </a:p>
          <a:p>
            <a:pPr lvl="2">
              <a:lnSpc>
                <a:spcPct val="80000"/>
              </a:lnSpc>
            </a:pPr>
            <a:r>
              <a:rPr lang="nn-NO" altLang="en-US" sz="2400" b="1" dirty="0">
                <a:solidFill>
                  <a:srgbClr val="0000FF"/>
                </a:solidFill>
              </a:rPr>
              <a:t>for (int i = 20; i &gt;= 2; i -= 2)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Iterate over the sequence 2, 5, 8, 11, 14 , 17 , 20.</a:t>
            </a:r>
          </a:p>
          <a:p>
            <a:pPr lvl="2">
              <a:lnSpc>
                <a:spcPct val="80000"/>
              </a:lnSpc>
            </a:pPr>
            <a:r>
              <a:rPr lang="nn-NO" altLang="en-US" sz="2400" b="1" dirty="0">
                <a:solidFill>
                  <a:srgbClr val="0000FF"/>
                </a:solidFill>
              </a:rPr>
              <a:t>for (int i = 2; i &lt;= 20; i += 3)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Iterate over the sequence 99, 88, 77, 66 , 55 , 44 , 33 , 22 , 11, 0. </a:t>
            </a:r>
          </a:p>
          <a:p>
            <a:pPr lvl="2">
              <a:lnSpc>
                <a:spcPct val="80000"/>
              </a:lnSpc>
            </a:pPr>
            <a:r>
              <a:rPr lang="nn-NO" altLang="en-US" sz="2400" b="1" dirty="0">
                <a:solidFill>
                  <a:srgbClr val="0000FF"/>
                </a:solidFill>
              </a:rPr>
              <a:t>for (int i = 99; i &gt;= 0; i -= 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70B8-7CB0-9DCE-2346-5F9C92A5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9"/>
            <a:ext cx="7886700" cy="7239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5265E"/>
                </a:solidFill>
              </a:rPr>
              <a:t>Find the sum of first n Natural Numbers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3770C-DB93-0CF2-F24A-88719447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1304821"/>
            <a:ext cx="9372600" cy="4872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effectLst/>
              </a:rPr>
              <a:t>int</a:t>
            </a:r>
            <a:r>
              <a:rPr lang="pt-BR" b="1" dirty="0">
                <a:solidFill>
                  <a:srgbClr val="0000FF"/>
                </a:solidFill>
              </a:rPr>
              <a:t> num, sum=0;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effectLst/>
              </a:rPr>
              <a:t>cout</a:t>
            </a:r>
            <a:r>
              <a:rPr lang="pt-BR" b="1" dirty="0">
                <a:solidFill>
                  <a:srgbClr val="0000FF"/>
                </a:solidFill>
              </a:rPr>
              <a:t> &lt;&lt; </a:t>
            </a:r>
            <a:r>
              <a:rPr lang="pt-BR" b="1" dirty="0">
                <a:solidFill>
                  <a:srgbClr val="0000FF"/>
                </a:solidFill>
                <a:effectLst/>
              </a:rPr>
              <a:t>"Enter a positive integer: "</a:t>
            </a:r>
            <a:r>
              <a:rPr lang="pt-BR" b="1" dirty="0">
                <a:solidFill>
                  <a:srgbClr val="0000FF"/>
                </a:solidFill>
              </a:rPr>
              <a:t>;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effectLst/>
              </a:rPr>
              <a:t>cin</a:t>
            </a:r>
            <a:r>
              <a:rPr lang="pt-BR" b="1" dirty="0">
                <a:solidFill>
                  <a:srgbClr val="0000FF"/>
                </a:solidFill>
              </a:rPr>
              <a:t> &gt;&gt; num;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effectLst/>
              </a:rPr>
              <a:t>for</a:t>
            </a:r>
            <a:r>
              <a:rPr lang="pt-BR" b="1" dirty="0">
                <a:solidFill>
                  <a:srgbClr val="0000FF"/>
                </a:solidFill>
              </a:rPr>
              <a:t> (</a:t>
            </a:r>
            <a:r>
              <a:rPr lang="pt-BR" b="1" dirty="0">
                <a:solidFill>
                  <a:srgbClr val="0000FF"/>
                </a:solidFill>
                <a:effectLst/>
              </a:rPr>
              <a:t>int</a:t>
            </a:r>
            <a:r>
              <a:rPr lang="pt-BR" b="1" dirty="0">
                <a:solidFill>
                  <a:srgbClr val="0000FF"/>
                </a:solidFill>
              </a:rPr>
              <a:t> i = </a:t>
            </a:r>
            <a:r>
              <a:rPr lang="pt-BR" b="1" dirty="0">
                <a:solidFill>
                  <a:srgbClr val="0000FF"/>
                </a:solidFill>
                <a:effectLst/>
              </a:rPr>
              <a:t>1</a:t>
            </a:r>
            <a:r>
              <a:rPr lang="pt-BR" b="1" dirty="0">
                <a:solidFill>
                  <a:srgbClr val="0000FF"/>
                </a:solidFill>
              </a:rPr>
              <a:t>; i &lt;= num; ++i)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</a:rPr>
              <a:t>{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</a:rPr>
              <a:t>	sum += i;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</a:rPr>
              <a:t>} 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00FF"/>
                </a:solidFill>
                <a:effectLst/>
              </a:rPr>
              <a:t>cout</a:t>
            </a:r>
            <a:r>
              <a:rPr lang="pt-BR" b="1" dirty="0">
                <a:solidFill>
                  <a:srgbClr val="0000FF"/>
                </a:solidFill>
              </a:rPr>
              <a:t> &lt;&lt; </a:t>
            </a:r>
            <a:r>
              <a:rPr lang="pt-BR" b="1" dirty="0">
                <a:solidFill>
                  <a:srgbClr val="0000FF"/>
                </a:solidFill>
                <a:effectLst/>
              </a:rPr>
              <a:t>"Sum = "</a:t>
            </a:r>
            <a:r>
              <a:rPr lang="pt-BR" b="1" dirty="0">
                <a:solidFill>
                  <a:srgbClr val="0000FF"/>
                </a:solidFill>
              </a:rPr>
              <a:t> &lt;&lt; sum &lt;&lt; </a:t>
            </a:r>
            <a:r>
              <a:rPr lang="pt-BR" b="1" dirty="0">
                <a:solidFill>
                  <a:srgbClr val="0000FF"/>
                </a:solidFill>
                <a:effectLst/>
              </a:rPr>
              <a:t>endl</a:t>
            </a:r>
            <a:r>
              <a:rPr lang="pt-BR" b="1" dirty="0">
                <a:solidFill>
                  <a:srgbClr val="0000FF"/>
                </a:solidFill>
              </a:rPr>
              <a:t>;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6EA6-352C-A129-8268-D13B1183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372" y="365129"/>
            <a:ext cx="8282152" cy="1325563"/>
          </a:xfrm>
        </p:spPr>
        <p:txBody>
          <a:bodyPr>
            <a:normAutofit/>
          </a:bodyPr>
          <a:lstStyle/>
          <a:p>
            <a:r>
              <a:rPr lang="en-US" sz="3300" dirty="0"/>
              <a:t>Calculate Total Resistance in a Series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DCC0-1783-5A58-3954-61D755F7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7877"/>
            <a:ext cx="10677525" cy="4981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    int n;                           </a:t>
            </a:r>
            <a:r>
              <a:rPr lang="en-US" b="1" dirty="0">
                <a:solidFill>
                  <a:srgbClr val="0000FF"/>
                </a:solidFill>
              </a:rPr>
              <a:t>// number of resistors</a:t>
            </a:r>
          </a:p>
          <a:p>
            <a:pPr marL="0" indent="0">
              <a:buNone/>
            </a:pPr>
            <a:r>
              <a:rPr lang="en-US" b="1" dirty="0"/>
              <a:t>    double R, </a:t>
            </a:r>
            <a:r>
              <a:rPr lang="en-US" b="1" dirty="0" err="1"/>
              <a:t>totalResistance</a:t>
            </a:r>
            <a:r>
              <a:rPr lang="en-US" b="1" dirty="0"/>
              <a:t> = 0;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"Enter the number of resistors: ";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cin</a:t>
            </a:r>
            <a:r>
              <a:rPr lang="en-US" b="1" dirty="0"/>
              <a:t> &gt;&gt; n;</a:t>
            </a:r>
          </a:p>
          <a:p>
            <a:pPr marL="0" indent="0">
              <a:buNone/>
            </a:pPr>
            <a:r>
              <a:rPr lang="en-US" b="1" dirty="0"/>
              <a:t>    for (int 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&lt;= n;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"Enter value of resistor " &lt;&lt; </a:t>
            </a:r>
            <a:r>
              <a:rPr lang="en-US" b="1" dirty="0" err="1"/>
              <a:t>i</a:t>
            </a:r>
            <a:r>
              <a:rPr lang="en-US" b="1" dirty="0"/>
              <a:t> &lt;&lt; ": ";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cin</a:t>
            </a:r>
            <a:r>
              <a:rPr lang="en-US" b="1" dirty="0"/>
              <a:t> &gt;&gt; R;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totalResistance</a:t>
            </a:r>
            <a:r>
              <a:rPr lang="en-US" b="1" dirty="0"/>
              <a:t> += R;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"Total Resistance = " &lt;&lt; </a:t>
            </a:r>
            <a:r>
              <a:rPr lang="en-US" b="1" dirty="0" err="1"/>
              <a:t>totalResistance</a:t>
            </a:r>
            <a:r>
              <a:rPr lang="en-US" b="1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3757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D8B4F-AE29-E083-51DF-69E8E343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349F-CBA7-8D5D-EC08-19056593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372" y="365129"/>
            <a:ext cx="8282152" cy="1325563"/>
          </a:xfrm>
        </p:spPr>
        <p:txBody>
          <a:bodyPr>
            <a:normAutofit/>
          </a:bodyPr>
          <a:lstStyle/>
          <a:p>
            <a:r>
              <a:rPr lang="en-US" sz="3100" dirty="0"/>
              <a:t>Calculate Total Resistance in a Parallel Circuit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518B8-172B-48B5-AE8E-DC06531E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950" y="1340727"/>
            <a:ext cx="9944100" cy="49819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   int n;</a:t>
            </a:r>
          </a:p>
          <a:p>
            <a:pPr marL="0" indent="0">
              <a:buNone/>
            </a:pPr>
            <a:r>
              <a:rPr lang="en-US" b="1" dirty="0"/>
              <a:t>    double R, Y=0, </a:t>
            </a:r>
            <a:r>
              <a:rPr lang="en-US" b="1" dirty="0" err="1"/>
              <a:t>total_R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"Enter the number of resistors: ";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cin</a:t>
            </a:r>
            <a:r>
              <a:rPr lang="en-US" b="1" dirty="0"/>
              <a:t> &gt;&gt; n;</a:t>
            </a:r>
          </a:p>
          <a:p>
            <a:pPr marL="0" indent="0">
              <a:buNone/>
            </a:pPr>
            <a:r>
              <a:rPr lang="en-US" b="1" dirty="0"/>
              <a:t>    for (int </a:t>
            </a:r>
            <a:r>
              <a:rPr lang="en-US" b="1" dirty="0" err="1"/>
              <a:t>i</a:t>
            </a:r>
            <a:r>
              <a:rPr lang="en-US" b="1" dirty="0"/>
              <a:t> = 1; </a:t>
            </a:r>
            <a:r>
              <a:rPr lang="en-US" b="1" dirty="0" err="1"/>
              <a:t>i</a:t>
            </a:r>
            <a:r>
              <a:rPr lang="en-US" b="1" dirty="0"/>
              <a:t> &lt;= n; </a:t>
            </a:r>
            <a:r>
              <a:rPr lang="en-US" b="1" dirty="0" err="1"/>
              <a:t>i</a:t>
            </a:r>
            <a:r>
              <a:rPr lang="en-US" b="1" dirty="0"/>
              <a:t>++)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 &lt;&lt; "Enter value of resistor " &lt;&lt; </a:t>
            </a:r>
            <a:r>
              <a:rPr lang="en-US" b="1" dirty="0" err="1"/>
              <a:t>i</a:t>
            </a:r>
            <a:r>
              <a:rPr lang="en-US" b="1" dirty="0"/>
              <a:t> &lt;&lt; ": ";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cin</a:t>
            </a:r>
            <a:r>
              <a:rPr lang="en-US" b="1" dirty="0"/>
              <a:t> &gt;&gt; R;</a:t>
            </a:r>
          </a:p>
          <a:p>
            <a:pPr marL="0" indent="0">
              <a:buNone/>
            </a:pPr>
            <a:r>
              <a:rPr lang="en-US" b="1" dirty="0"/>
              <a:t>        Y += 1 / R;</a:t>
            </a:r>
          </a:p>
          <a:p>
            <a:pPr marL="0" indent="0">
              <a:buNone/>
            </a:pPr>
            <a:r>
              <a:rPr lang="en-US" b="1" dirty="0"/>
              <a:t>     }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/>
              <a:t>total_R</a:t>
            </a:r>
            <a:r>
              <a:rPr lang="en-US" b="1" dirty="0"/>
              <a:t> = 1 / Y;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 &lt;&lt; "Total Resistance = " &lt;&lt; </a:t>
            </a:r>
            <a:r>
              <a:rPr lang="en-US" b="1" dirty="0" err="1"/>
              <a:t>total_R</a:t>
            </a:r>
            <a:r>
              <a:rPr lang="en-US" b="1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602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8838</TotalTime>
  <Words>1187</Words>
  <Application>Microsoft Office PowerPoint</Application>
  <PresentationFormat>Widescreen</PresentationFormat>
  <Paragraphs>187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euclid_circular_a</vt:lpstr>
      <vt:lpstr>Lucida Console</vt:lpstr>
      <vt:lpstr>Roboto</vt:lpstr>
      <vt:lpstr>Times New Roman</vt:lpstr>
      <vt:lpstr>Untitled Sans</vt:lpstr>
      <vt:lpstr>Verdana</vt:lpstr>
      <vt:lpstr>Office Theme</vt:lpstr>
      <vt:lpstr>PowerPoint Presentation</vt:lpstr>
      <vt:lpstr>PowerPoint Presentation</vt:lpstr>
      <vt:lpstr>Control Structures</vt:lpstr>
      <vt:lpstr>PowerPoint Presentation</vt:lpstr>
      <vt:lpstr>for Loop</vt:lpstr>
      <vt:lpstr>Examples Using the for Statement</vt:lpstr>
      <vt:lpstr>Find the sum of first n Natural Numbers</vt:lpstr>
      <vt:lpstr>Calculate Total Resistance in a Series Circuit</vt:lpstr>
      <vt:lpstr>Calculate Total Resistance in a Parallel Circuit</vt:lpstr>
      <vt:lpstr>Exercise</vt:lpstr>
      <vt:lpstr>GCD / HCF of two numbers</vt:lpstr>
      <vt:lpstr>PowerPoint Presentation</vt:lpstr>
      <vt:lpstr>Least Common Multiple (LCM)</vt:lpstr>
      <vt:lpstr>PowerPoint Presentation</vt:lpstr>
      <vt:lpstr>Nested for Loop</vt:lpstr>
      <vt:lpstr>Nested for Loop</vt:lpstr>
      <vt:lpstr>What is the output of the following program</vt:lpstr>
      <vt:lpstr>Example: Multiplication Table</vt:lpstr>
      <vt:lpstr>while Loop</vt:lpstr>
      <vt:lpstr>Find the number of digits from any number.</vt:lpstr>
      <vt:lpstr>Write a C++ program to find the sum of positive numbers only.</vt:lpstr>
      <vt:lpstr>PowerPoint Presentation</vt:lpstr>
      <vt:lpstr>PowerPoint Presentation</vt:lpstr>
      <vt:lpstr>do … while Loop</vt:lpstr>
      <vt:lpstr>PowerPoint Presentation</vt:lpstr>
      <vt:lpstr>Infinite loop</vt:lpstr>
      <vt:lpstr>goto Statement</vt:lpstr>
      <vt:lpstr>break Statement</vt:lpstr>
      <vt:lpstr>PowerPoint Presentation</vt:lpstr>
      <vt:lpstr>continue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Youssef Mohamed Khedr</dc:creator>
  <cp:lastModifiedBy>Ahmed khedr</cp:lastModifiedBy>
  <cp:revision>178</cp:revision>
  <dcterms:created xsi:type="dcterms:W3CDTF">2023-09-30T05:39:14Z</dcterms:created>
  <dcterms:modified xsi:type="dcterms:W3CDTF">2025-10-27T04:13:02Z</dcterms:modified>
</cp:coreProperties>
</file>