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04511-8A26-451F-800C-2730FC076D1D}"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FE00-8C57-42BA-A2EA-19E329F160CE}" type="slidenum">
              <a:rPr lang="en-US" smtClean="0"/>
              <a:t>‹#›</a:t>
            </a:fld>
            <a:endParaRPr lang="en-US"/>
          </a:p>
        </p:txBody>
      </p:sp>
    </p:spTree>
    <p:extLst>
      <p:ext uri="{BB962C8B-B14F-4D97-AF65-F5344CB8AC3E}">
        <p14:creationId xmlns:p14="http://schemas.microsoft.com/office/powerpoint/2010/main" val="118724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79FE00-8C57-42BA-A2EA-19E329F160CE}" type="slidenum">
              <a:rPr lang="en-US" smtClean="0"/>
              <a:t>4</a:t>
            </a:fld>
            <a:endParaRPr lang="en-US"/>
          </a:p>
        </p:txBody>
      </p:sp>
    </p:spTree>
    <p:extLst>
      <p:ext uri="{BB962C8B-B14F-4D97-AF65-F5344CB8AC3E}">
        <p14:creationId xmlns:p14="http://schemas.microsoft.com/office/powerpoint/2010/main" val="122526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A3B0-EA93-E4FE-8896-865FC9E31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48FA63-98BF-BD86-D27B-28FDB85BD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3EBC36-75CB-F2C5-18FF-C3BDE47DE479}"/>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B49D895A-407C-689A-59F8-0739CA5DE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F279D-B7FA-A491-F849-A87091A3A8EA}"/>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16510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F69F-239B-07A9-EDE5-549B072E6C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AEF509-88E4-669E-570B-AD8264F723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A25E8-32BD-971C-7F9A-D69184B8A61D}"/>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7E1BCE21-EB46-3688-C522-EE4B00775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BB5F6-D4A5-77A2-75A3-3B2CF4F307C5}"/>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68886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D0D13-B344-BCD0-3389-BFB15D5EDF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953E8-2F7A-F4AC-2363-3AD0F902D9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4E81E-AFCB-E7F2-8950-DF1F838F4484}"/>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4C517E49-8FBC-F9D9-5AB2-4B1380B5E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564F2-241E-D306-8105-D23AF097BE51}"/>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405375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B981-25B0-4318-DB3F-EED391284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30802-51C7-4AA9-F247-6129990C9B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9F2A5-81E4-D4E4-F4BE-7B0AFCEE959C}"/>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E2A95F5F-0CA9-2F37-324F-E638F9317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E8FDA-407A-B561-6279-C8A4E2186664}"/>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427716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43BF-6B4A-4AD0-FE58-F7C069555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868C8-700C-AD9D-AAC2-1163B6D1F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B8262-4140-A5A2-2420-52C078B57283}"/>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14EDBAB0-D336-EDD6-A0AE-9552196BE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65A05-96B9-245A-0BE5-6AF638AA611C}"/>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47880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475B-DCE7-71A0-1844-AD02752116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0E525-446E-5AD7-1980-61BD23F56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1D4951-CD5B-BB4B-1994-D137FEB17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69094-1AF7-10E7-BF61-D05A15238312}"/>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6" name="Footer Placeholder 5">
            <a:extLst>
              <a:ext uri="{FF2B5EF4-FFF2-40B4-BE49-F238E27FC236}">
                <a16:creationId xmlns:a16="http://schemas.microsoft.com/office/drawing/2014/main" id="{633005C7-CDE0-B571-947E-E499F2E8C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C8B39-8F5E-A8A6-D51A-3A4120E1829B}"/>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337117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9097-5F80-2468-C164-305C41311B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C64582-C7F8-97E2-DF51-AECEE10A79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49D7D-D8AB-A983-9C93-3BD81292FF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32673-118F-00DD-C070-CE0E5844C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00C747-8D50-F023-79F5-B9FFD02DA7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9EB7E-2053-101D-7BF0-BD9408CB6E75}"/>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8" name="Footer Placeholder 7">
            <a:extLst>
              <a:ext uri="{FF2B5EF4-FFF2-40B4-BE49-F238E27FC236}">
                <a16:creationId xmlns:a16="http://schemas.microsoft.com/office/drawing/2014/main" id="{AD81DE84-5D35-1956-079C-273BE815F0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5949C7-55AC-97C3-DF30-94824EC52C55}"/>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65751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949-0DAF-5479-9392-BA167BFD0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A922DD-FAC6-1CB8-53ED-13B8B8B9D425}"/>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4" name="Footer Placeholder 3">
            <a:extLst>
              <a:ext uri="{FF2B5EF4-FFF2-40B4-BE49-F238E27FC236}">
                <a16:creationId xmlns:a16="http://schemas.microsoft.com/office/drawing/2014/main" id="{CC126623-9917-DB32-5592-77711F316A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FC14B7-8F39-6B2E-B830-664645083624}"/>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157213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8D9D0-E327-136F-D330-90993DD121E8}"/>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3" name="Footer Placeholder 2">
            <a:extLst>
              <a:ext uri="{FF2B5EF4-FFF2-40B4-BE49-F238E27FC236}">
                <a16:creationId xmlns:a16="http://schemas.microsoft.com/office/drawing/2014/main" id="{5CB364B5-4FD4-D484-272C-A3E537D378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DF9084-D5FB-3D6B-4BB3-45C81C60C328}"/>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8088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65B8-6912-07E8-C21D-AD58C31F9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010778-27C8-AFE5-E8D7-6F7A95DE1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73876-A7CA-627F-25FD-2BEF1892F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12C1C-D9BA-980C-B2F4-9228BFE8E4A3}"/>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6" name="Footer Placeholder 5">
            <a:extLst>
              <a:ext uri="{FF2B5EF4-FFF2-40B4-BE49-F238E27FC236}">
                <a16:creationId xmlns:a16="http://schemas.microsoft.com/office/drawing/2014/main" id="{3398A45F-71CF-2F30-8952-148783B4D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9D11A-53C4-156E-8ABB-C8C74560B9D8}"/>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412461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AA69-44EE-1F37-015C-C9C52C3F5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0BCDD5-7619-3AB5-F422-6718534CC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4BDCB0-EA3B-D90B-CF30-800E9C0F9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8FD07-8BFD-31E2-5E8B-3E6FA087DE9F}"/>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6" name="Footer Placeholder 5">
            <a:extLst>
              <a:ext uri="{FF2B5EF4-FFF2-40B4-BE49-F238E27FC236}">
                <a16:creationId xmlns:a16="http://schemas.microsoft.com/office/drawing/2014/main" id="{987E9AD1-9D01-B841-371E-15067539B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823B6-8753-AE53-B668-D2888DBCE91E}"/>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156824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84964-F667-D0B4-745F-EEEEC5E53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ADBAEF-73C6-78E1-9602-6D8184488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23E38-D91C-DFD6-0585-5872BCA568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810C8A37-06F4-F928-5A14-5FEACB5EE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2A9518-4817-BDA7-351A-4A4FE139E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FC6BA-92C7-43A3-BD6B-9DF3DE753B74}" type="slidenum">
              <a:rPr lang="en-US" smtClean="0"/>
              <a:t>‹#›</a:t>
            </a:fld>
            <a:endParaRPr lang="en-US"/>
          </a:p>
        </p:txBody>
      </p:sp>
    </p:spTree>
    <p:extLst>
      <p:ext uri="{BB962C8B-B14F-4D97-AF65-F5344CB8AC3E}">
        <p14:creationId xmlns:p14="http://schemas.microsoft.com/office/powerpoint/2010/main" val="1431248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F5A6-069F-C64E-749A-C10438C2A5F6}"/>
              </a:ext>
            </a:extLst>
          </p:cNvPr>
          <p:cNvSpPr>
            <a:spLocks noGrp="1"/>
          </p:cNvSpPr>
          <p:nvPr>
            <p:ph type="ctrTitle"/>
          </p:nvPr>
        </p:nvSpPr>
        <p:spPr/>
        <p:txBody>
          <a:bodyPr/>
          <a:lstStyle/>
          <a:p>
            <a:r>
              <a:rPr lang="en-US" dirty="0"/>
              <a:t>Arabic Text Diacritization</a:t>
            </a:r>
          </a:p>
        </p:txBody>
      </p:sp>
      <p:sp>
        <p:nvSpPr>
          <p:cNvPr id="3" name="Subtitle 2">
            <a:extLst>
              <a:ext uri="{FF2B5EF4-FFF2-40B4-BE49-F238E27FC236}">
                <a16:creationId xmlns:a16="http://schemas.microsoft.com/office/drawing/2014/main" id="{DF6910DE-50C9-5579-3264-13584B897BD8}"/>
              </a:ext>
            </a:extLst>
          </p:cNvPr>
          <p:cNvSpPr>
            <a:spLocks noGrp="1"/>
          </p:cNvSpPr>
          <p:nvPr>
            <p:ph type="subTitle" idx="1"/>
          </p:nvPr>
        </p:nvSpPr>
        <p:spPr/>
        <p:txBody>
          <a:bodyPr/>
          <a:lstStyle/>
          <a:p>
            <a:r>
              <a:rPr lang="en-US" dirty="0"/>
              <a:t>Team 18</a:t>
            </a:r>
          </a:p>
        </p:txBody>
      </p:sp>
    </p:spTree>
    <p:extLst>
      <p:ext uri="{BB962C8B-B14F-4D97-AF65-F5344CB8AC3E}">
        <p14:creationId xmlns:p14="http://schemas.microsoft.com/office/powerpoint/2010/main" val="102079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2205-F9EC-6BD2-6513-5327DB46DF3E}"/>
              </a:ext>
            </a:extLst>
          </p:cNvPr>
          <p:cNvSpPr>
            <a:spLocks noGrp="1"/>
          </p:cNvSpPr>
          <p:nvPr>
            <p:ph type="title"/>
          </p:nvPr>
        </p:nvSpPr>
        <p:spPr>
          <a:xfrm>
            <a:off x="838200" y="365126"/>
            <a:ext cx="10515600" cy="938574"/>
          </a:xfrm>
        </p:spPr>
        <p:txBody>
          <a:bodyPr/>
          <a:lstStyle/>
          <a:p>
            <a:r>
              <a:rPr lang="en-US" dirty="0"/>
              <a:t>Pipeline </a:t>
            </a:r>
          </a:p>
        </p:txBody>
      </p:sp>
      <p:pic>
        <p:nvPicPr>
          <p:cNvPr id="5" name="Content Placeholder 4">
            <a:extLst>
              <a:ext uri="{FF2B5EF4-FFF2-40B4-BE49-F238E27FC236}">
                <a16:creationId xmlns:a16="http://schemas.microsoft.com/office/drawing/2014/main" id="{6202C5AB-AE42-667A-3D31-C89F53544237}"/>
              </a:ext>
            </a:extLst>
          </p:cNvPr>
          <p:cNvPicPr>
            <a:picLocks noGrp="1" noChangeAspect="1"/>
          </p:cNvPicPr>
          <p:nvPr>
            <p:ph idx="1"/>
          </p:nvPr>
        </p:nvPicPr>
        <p:blipFill>
          <a:blip r:embed="rId2"/>
          <a:stretch>
            <a:fillRect/>
          </a:stretch>
        </p:blipFill>
        <p:spPr>
          <a:xfrm>
            <a:off x="2556978" y="1382005"/>
            <a:ext cx="6623235" cy="52895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7273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25DF-BD95-12F1-1C51-4DAED8D4C2DB}"/>
              </a:ext>
            </a:extLst>
          </p:cNvPr>
          <p:cNvSpPr>
            <a:spLocks noGrp="1"/>
          </p:cNvSpPr>
          <p:nvPr>
            <p:ph type="title"/>
          </p:nvPr>
        </p:nvSpPr>
        <p:spPr/>
        <p:txBody>
          <a:bodyPr/>
          <a:lstStyle/>
          <a:p>
            <a:r>
              <a:rPr lang="en-US" b="1" u="sng" dirty="0"/>
              <a:t>Preprocessing</a:t>
            </a:r>
          </a:p>
        </p:txBody>
      </p:sp>
      <p:sp>
        <p:nvSpPr>
          <p:cNvPr id="3" name="Content Placeholder 2">
            <a:extLst>
              <a:ext uri="{FF2B5EF4-FFF2-40B4-BE49-F238E27FC236}">
                <a16:creationId xmlns:a16="http://schemas.microsoft.com/office/drawing/2014/main" id="{E153D317-4B1B-D03F-7857-5C7A96C1ABCD}"/>
              </a:ext>
            </a:extLst>
          </p:cNvPr>
          <p:cNvSpPr>
            <a:spLocks noGrp="1"/>
          </p:cNvSpPr>
          <p:nvPr>
            <p:ph idx="1"/>
          </p:nvPr>
        </p:nvSpPr>
        <p:spPr/>
        <p:txBody>
          <a:bodyPr/>
          <a:lstStyle/>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Arial" panose="020B0604020202020204" pitchFamily="34" charset="0"/>
              </a:rPr>
              <a:t>In data preprocessing we do the following:</a:t>
            </a:r>
          </a:p>
          <a:p>
            <a:pPr marL="342900" marR="0" lvl="0" indent="-342900">
              <a:lnSpc>
                <a:spcPct val="107000"/>
              </a:lnSpc>
              <a:spcBef>
                <a:spcPts val="0"/>
              </a:spcBef>
              <a:spcAft>
                <a:spcPts val="0"/>
              </a:spcAft>
              <a:buFont typeface="+mj-lt"/>
              <a:buAutoNum type="arabicPeriod"/>
            </a:pPr>
            <a:r>
              <a:rPr lang="en-US" sz="2400" kern="100" dirty="0">
                <a:effectLst/>
                <a:latin typeface="Calibri" panose="020F0502020204030204" pitchFamily="34" charset="0"/>
                <a:ea typeface="Calibri" panose="020F0502020204030204" pitchFamily="34" charset="0"/>
                <a:cs typeface="Arial" panose="020B0604020202020204" pitchFamily="34" charset="0"/>
              </a:rPr>
              <a:t>Clean the data:</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Arial" panose="020B0604020202020204" pitchFamily="34" charset="0"/>
              </a:rPr>
              <a:t>Remove numbers and un wanted characters like that (brackets, slashes, some signs like that “,»–';«*~”)</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Arial" panose="020B0604020202020204" pitchFamily="34" charset="0"/>
              </a:rPr>
              <a:t>Remove brackets.</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Arial" panose="020B0604020202020204" pitchFamily="34" charset="0"/>
              </a:rPr>
              <a:t>Remove extra spaces.</a:t>
            </a:r>
          </a:p>
          <a:p>
            <a:pPr marL="342900" marR="0" lvl="0" indent="-342900">
              <a:lnSpc>
                <a:spcPct val="107000"/>
              </a:lnSpc>
              <a:spcBef>
                <a:spcPts val="0"/>
              </a:spcBef>
              <a:spcAft>
                <a:spcPts val="0"/>
              </a:spcAft>
              <a:buFont typeface="+mj-lt"/>
              <a:buAutoNum type="arabicPeriod"/>
            </a:pPr>
            <a:r>
              <a:rPr lang="en-US" sz="2400" kern="100" dirty="0">
                <a:effectLst/>
                <a:latin typeface="Calibri" panose="020F0502020204030204" pitchFamily="34" charset="0"/>
                <a:ea typeface="Calibri" panose="020F0502020204030204" pitchFamily="34" charset="0"/>
                <a:cs typeface="Arial" panose="020B0604020202020204" pitchFamily="34" charset="0"/>
              </a:rPr>
              <a:t>Remove diacritics to form training data.</a:t>
            </a:r>
          </a:p>
          <a:p>
            <a:pPr marL="342900" marR="0" lvl="0" indent="-342900">
              <a:lnSpc>
                <a:spcPct val="107000"/>
              </a:lnSpc>
              <a:spcBef>
                <a:spcPts val="0"/>
              </a:spcBef>
              <a:spcAft>
                <a:spcPts val="800"/>
              </a:spcAft>
              <a:buFont typeface="+mj-lt"/>
              <a:buAutoNum type="arabicPeriod"/>
            </a:pPr>
            <a:r>
              <a:rPr lang="en-US" sz="2400" kern="100" dirty="0">
                <a:effectLst/>
                <a:latin typeface="Calibri" panose="020F0502020204030204" pitchFamily="34" charset="0"/>
                <a:ea typeface="Calibri" panose="020F0502020204030204" pitchFamily="34" charset="0"/>
                <a:cs typeface="Arial" panose="020B0604020202020204" pitchFamily="34" charset="0"/>
              </a:rPr>
              <a:t>Save the cleaned data with diacritics to extract labels and without to train the model .</a:t>
            </a:r>
          </a:p>
          <a:p>
            <a:endParaRPr lang="en-US" dirty="0"/>
          </a:p>
        </p:txBody>
      </p:sp>
    </p:spTree>
    <p:extLst>
      <p:ext uri="{BB962C8B-B14F-4D97-AF65-F5344CB8AC3E}">
        <p14:creationId xmlns:p14="http://schemas.microsoft.com/office/powerpoint/2010/main" val="26769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5C93-ABE2-2F5D-70E3-001F5ABE8829}"/>
              </a:ext>
            </a:extLst>
          </p:cNvPr>
          <p:cNvSpPr>
            <a:spLocks noGrp="1"/>
          </p:cNvSpPr>
          <p:nvPr>
            <p:ph type="title"/>
          </p:nvPr>
        </p:nvSpPr>
        <p:spPr/>
        <p:txBody>
          <a:bodyPr/>
          <a:lstStyle/>
          <a:p>
            <a:r>
              <a:rPr lang="en-US" b="1" u="sng" dirty="0"/>
              <a:t>Feature Extraction</a:t>
            </a:r>
          </a:p>
        </p:txBody>
      </p:sp>
      <p:sp>
        <p:nvSpPr>
          <p:cNvPr id="3" name="Content Placeholder 2">
            <a:extLst>
              <a:ext uri="{FF2B5EF4-FFF2-40B4-BE49-F238E27FC236}">
                <a16:creationId xmlns:a16="http://schemas.microsoft.com/office/drawing/2014/main" id="{CF5667E2-F966-2926-FE76-D3404D3476CA}"/>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tried multiple of features and compare between accuracy of them:</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Bigram based features </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used sickit-learn function of ‘CountVectorizer’ with these arguments:</a:t>
            </a:r>
          </a:p>
          <a:p>
            <a:pPr lvl="2">
              <a:lnSpc>
                <a:spcPct val="107000"/>
              </a:lnSpc>
              <a:spcBef>
                <a:spcPts val="0"/>
              </a:spcBef>
            </a:pPr>
            <a:r>
              <a:rPr lang="en-US" sz="1400" kern="100" dirty="0">
                <a:effectLst/>
                <a:latin typeface="Calibri" panose="020F0502020204030204" pitchFamily="34" charset="0"/>
                <a:ea typeface="Calibri" panose="020F0502020204030204" pitchFamily="34" charset="0"/>
                <a:cs typeface="Arial" panose="020B0604020202020204" pitchFamily="34" charset="0"/>
              </a:rPr>
              <a:t>ngram_range=(2, 2): This parameter specifies the range of n-grams to extract. In this case, it's set to (2, 2), meaning it extracts only bigrams (pairs of consecutive characters).</a:t>
            </a:r>
          </a:p>
          <a:p>
            <a:pPr lvl="2">
              <a:lnSpc>
                <a:spcPct val="107000"/>
              </a:lnSpc>
              <a:spcBef>
                <a:spcPts val="0"/>
              </a:spcBef>
            </a:pPr>
            <a:r>
              <a:rPr lang="en-US" sz="1400" kern="100" dirty="0">
                <a:effectLst/>
                <a:latin typeface="Calibri" panose="020F0502020204030204" pitchFamily="34" charset="0"/>
                <a:ea typeface="Calibri" panose="020F0502020204030204" pitchFamily="34" charset="0"/>
                <a:cs typeface="Arial" panose="020B0604020202020204" pitchFamily="34" charset="0"/>
              </a:rPr>
              <a:t>analyzer='char_wb': This parameter specifies the type of analyzer to be used. 'char_wb' stands for character n-grams with word boundaries. It means that the vectorizer considers word boundaries when forming n-grams.</a:t>
            </a:r>
          </a:p>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2.    TF-IDF based features</a:t>
            </a:r>
          </a:p>
          <a:p>
            <a:pPr marL="9144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used sickit-learn function of ‘TfidfVectorizer’ with the same parameters that means we care about the importance of bigram on character level ‘two consecutive characters’ .</a:t>
            </a:r>
          </a:p>
          <a:p>
            <a:pPr marL="0" marR="0" lvl="0" indent="0">
              <a:lnSpc>
                <a:spcPct val="107000"/>
              </a:lnSpc>
              <a:spcBef>
                <a:spcPts val="0"/>
              </a:spcBef>
              <a:spcAft>
                <a:spcPts val="0"/>
              </a:spcAft>
              <a:buNone/>
            </a:pPr>
            <a:r>
              <a:rPr lang="en-US" sz="1800" dirty="0"/>
              <a:t>3.    Char Level Embeddings: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Inside our </a:t>
            </a:r>
            <a:r>
              <a:rPr lang="en-US" sz="1800" dirty="0" err="1">
                <a:effectLst/>
                <a:latin typeface="Calibri" panose="020F0502020204030204" pitchFamily="34" charset="0"/>
                <a:ea typeface="Calibri" panose="020F0502020204030204" pitchFamily="34" charset="0"/>
                <a:cs typeface="Arial" panose="020B0604020202020204" pitchFamily="34" charset="0"/>
              </a:rPr>
              <a:t>CharLSTM</a:t>
            </a:r>
            <a:r>
              <a:rPr lang="en-US" sz="1800" dirty="0">
                <a:effectLst/>
                <a:latin typeface="Calibri" panose="020F0502020204030204" pitchFamily="34" charset="0"/>
                <a:ea typeface="Calibri" panose="020F0502020204030204" pitchFamily="34" charset="0"/>
                <a:cs typeface="Arial" panose="020B0604020202020204" pitchFamily="34" charset="0"/>
              </a:rPr>
              <a:t> class, we declare </a:t>
            </a:r>
            <a:r>
              <a:rPr lang="en-US" sz="1800" dirty="0" err="1">
                <a:effectLst/>
                <a:latin typeface="Calibri" panose="020F0502020204030204" pitchFamily="34" charset="0"/>
                <a:ea typeface="Calibri" panose="020F0502020204030204" pitchFamily="34" charset="0"/>
                <a:cs typeface="Arial" panose="020B0604020202020204" pitchFamily="34" charset="0"/>
              </a:rPr>
              <a:t>Emedding</a:t>
            </a:r>
            <a:r>
              <a:rPr lang="en-US" sz="1800" dirty="0">
                <a:effectLst/>
                <a:latin typeface="Calibri" panose="020F0502020204030204" pitchFamily="34" charset="0"/>
                <a:ea typeface="Calibri" panose="020F0502020204030204" pitchFamily="34" charset="0"/>
                <a:cs typeface="Arial" panose="020B0604020202020204" pitchFamily="34" charset="0"/>
              </a:rPr>
              <a:t> layer, that takes a char index and returns a 200 float number vector, representing this char.</a:t>
            </a:r>
            <a:endParaRPr lang="ar-EG" sz="1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It is then used as input to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BiLSTM</a:t>
            </a:r>
            <a:r>
              <a:rPr lang="en-US" sz="1800" kern="100" dirty="0">
                <a:effectLst/>
                <a:latin typeface="Calibri" panose="020F0502020204030204" pitchFamily="34" charset="0"/>
                <a:ea typeface="Calibri" panose="020F0502020204030204" pitchFamily="34" charset="0"/>
                <a:cs typeface="Arial" panose="020B0604020202020204" pitchFamily="34" charset="0"/>
              </a:rPr>
              <a:t> network.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800"/>
              </a:spcAft>
            </a:pPr>
            <a:endParaRPr lang="en-US" sz="1800" dirty="0"/>
          </a:p>
          <a:p>
            <a:pPr marL="457200" lvl="1" indent="0">
              <a:buNone/>
            </a:pPr>
            <a:r>
              <a:rPr lang="en-US" sz="1400" dirty="0"/>
              <a:t>      </a:t>
            </a:r>
          </a:p>
        </p:txBody>
      </p:sp>
    </p:spTree>
    <p:extLst>
      <p:ext uri="{BB962C8B-B14F-4D97-AF65-F5344CB8AC3E}">
        <p14:creationId xmlns:p14="http://schemas.microsoft.com/office/powerpoint/2010/main" val="291916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1D8B-D2CE-6D51-AF2F-390624E44FA5}"/>
              </a:ext>
            </a:extLst>
          </p:cNvPr>
          <p:cNvSpPr>
            <a:spLocks noGrp="1"/>
          </p:cNvSpPr>
          <p:nvPr>
            <p:ph type="title"/>
          </p:nvPr>
        </p:nvSpPr>
        <p:spPr/>
        <p:txBody>
          <a:bodyPr/>
          <a:lstStyle/>
          <a:p>
            <a:r>
              <a:rPr lang="en-US" b="1" u="sng" dirty="0"/>
              <a:t>Model Training</a:t>
            </a:r>
          </a:p>
        </p:txBody>
      </p:sp>
      <p:sp>
        <p:nvSpPr>
          <p:cNvPr id="3" name="Content Placeholder 2">
            <a:extLst>
              <a:ext uri="{FF2B5EF4-FFF2-40B4-BE49-F238E27FC236}">
                <a16:creationId xmlns:a16="http://schemas.microsoft.com/office/drawing/2014/main" id="{792D4C7F-7C9C-78D2-9DC4-27EF6626A60B}"/>
              </a:ext>
            </a:extLst>
          </p:cNvPr>
          <p:cNvSpPr>
            <a:spLocks noGrp="1"/>
          </p:cNvSpPr>
          <p:nvPr>
            <p:ph idx="1"/>
          </p:nvPr>
        </p:nvSpPr>
        <p:spPr/>
        <p:txBody>
          <a:bodyPr>
            <a:normAutofit/>
          </a:bodyPr>
          <a:lstStyle/>
          <a:p>
            <a:pPr marL="228600" marR="0" algn="l" rtl="1">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tried simple RNN and B-LSTM and compared between accuracy of them:</a:t>
            </a:r>
          </a:p>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1. </a:t>
            </a:r>
            <a:r>
              <a:rPr lang="en-US" sz="1800" b="1" kern="100" dirty="0">
                <a:effectLst/>
                <a:latin typeface="Calibri" panose="020F0502020204030204" pitchFamily="34" charset="0"/>
                <a:ea typeface="Calibri" panose="020F0502020204030204" pitchFamily="34" charset="0"/>
                <a:cs typeface="Arial" panose="020B0604020202020204" pitchFamily="34" charset="0"/>
              </a:rPr>
              <a:t>RNN with Bigram </a:t>
            </a:r>
          </a:p>
          <a:p>
            <a:pPr marL="457200" marR="0" lvl="1"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a. We have created a data loader of batch size of 32 and have passed features of each character to the model by batches with the size of [32,1,72] that refers to the following:</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32: batch size</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1: features of one character </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72: dimension of the feature </a:t>
            </a:r>
          </a:p>
          <a:p>
            <a:pPr marL="457200" marR="0" lvl="1"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b. The model was consisting of simple RNN layer with dimension of (72*64)(features_dim*hidden_layer_size)</a:t>
            </a:r>
          </a:p>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2. </a:t>
            </a:r>
            <a:r>
              <a:rPr lang="en-US" sz="1800" b="1" kern="100" dirty="0">
                <a:effectLst/>
                <a:latin typeface="Calibri" panose="020F0502020204030204" pitchFamily="34" charset="0"/>
                <a:ea typeface="Calibri" panose="020F0502020204030204" pitchFamily="34" charset="0"/>
                <a:cs typeface="Arial" panose="020B0604020202020204" pitchFamily="34" charset="0"/>
              </a:rPr>
              <a:t>RNN with TF_IDF </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As same as the previous model but using TF-IDF instead of Bigram</a:t>
            </a:r>
            <a:r>
              <a:rPr lang="en-US" sz="1800" kern="100" dirty="0">
                <a:latin typeface="Calibri" panose="020F0502020204030204" pitchFamily="34" charset="0"/>
                <a:ea typeface="Calibri" panose="020F0502020204030204" pitchFamily="34" charset="0"/>
                <a:cs typeface="Arial" panose="020B0604020202020204" pitchFamily="34" charset="0"/>
              </a:rPr>
              <a:t>.</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7458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D729-6601-E91B-E547-D4FC74D2FFAD}"/>
              </a:ext>
            </a:extLst>
          </p:cNvPr>
          <p:cNvSpPr>
            <a:spLocks noGrp="1"/>
          </p:cNvSpPr>
          <p:nvPr>
            <p:ph type="title"/>
          </p:nvPr>
        </p:nvSpPr>
        <p:spPr/>
        <p:txBody>
          <a:bodyPr/>
          <a:lstStyle/>
          <a:p>
            <a:r>
              <a:rPr lang="en-US" b="1" u="sng" dirty="0"/>
              <a:t>Model Training</a:t>
            </a:r>
            <a:endParaRPr lang="en-US" dirty="0"/>
          </a:p>
        </p:txBody>
      </p:sp>
      <p:sp>
        <p:nvSpPr>
          <p:cNvPr id="3" name="Content Placeholder 2">
            <a:extLst>
              <a:ext uri="{FF2B5EF4-FFF2-40B4-BE49-F238E27FC236}">
                <a16:creationId xmlns:a16="http://schemas.microsoft.com/office/drawing/2014/main" id="{0F1B5717-88CD-B90B-3B20-3501FDE12F9C}"/>
              </a:ext>
            </a:extLst>
          </p:cNvPr>
          <p:cNvSpPr>
            <a:spLocks noGrp="1"/>
          </p:cNvSpPr>
          <p:nvPr>
            <p:ph idx="1"/>
          </p:nvPr>
        </p:nvSpPr>
        <p:spPr/>
        <p:txBody>
          <a:bodyPr>
            <a:normAutofit/>
          </a:bodyPr>
          <a:lstStyle/>
          <a:p>
            <a:pPr marL="0" marR="0" lvl="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3. </a:t>
            </a:r>
            <a:r>
              <a:rPr kumimoji="0" lang="en-US" sz="18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B-LSTM with character level embedding</a:t>
            </a:r>
          </a:p>
          <a:p>
            <a:pPr marL="914400" marR="0" lvl="0" indent="-2286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We create array of arrays, that represents char index of every char in every sentence, and create the same array but with labels indexes for every char, and pad the small sentences until every array reaches the </a:t>
            </a:r>
            <a:r>
              <a:rPr kumimoji="0" lang="en-US" sz="1800" b="0" i="0" u="none" strike="noStrike" kern="1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max_len</a:t>
            </a: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size.</a:t>
            </a:r>
          </a:p>
          <a:p>
            <a:pPr marL="914400">
              <a:lnSpc>
                <a:spcPct val="107000"/>
              </a:lnSpc>
              <a:spcBef>
                <a:spcPts val="0"/>
              </a:spcBef>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The model layers are:</a:t>
            </a:r>
          </a:p>
          <a:p>
            <a:pPr marL="1371600" lvl="1">
              <a:lnSpc>
                <a:spcPct val="107000"/>
              </a:lnSpc>
              <a:spcBef>
                <a:spcPts val="0"/>
              </a:spcBef>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Embedding layer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unique_chars_size</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embedding_dimension</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1371600" lvl="1">
              <a:lnSpc>
                <a:spcPct val="107000"/>
              </a:lnSpc>
              <a:spcBef>
                <a:spcPts val="0"/>
              </a:spcBef>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Bi-LSTM network, with input size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embedding_dimension</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1371600" lvl="1">
              <a:lnSpc>
                <a:spcPct val="107000"/>
              </a:lnSpc>
              <a:spcBef>
                <a:spcPts val="0"/>
              </a:spcBef>
              <a:defRPr/>
            </a:pPr>
            <a:r>
              <a:rPr lang="en-US" sz="1800" dirty="0">
                <a:effectLst/>
                <a:latin typeface="Calibri" panose="020F0502020204030204" pitchFamily="34" charset="0"/>
                <a:ea typeface="Calibri" panose="020F0502020204030204" pitchFamily="34" charset="0"/>
                <a:cs typeface="Arial" panose="020B0604020202020204" pitchFamily="34" charset="0"/>
              </a:rPr>
              <a:t>Linear layer (output layer) with input size = hidden size * 2 (because of Bi) and output size = labels size.</a:t>
            </a:r>
            <a:endPar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Bef>
                <a:spcPts val="0"/>
              </a:spcBef>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Bi-LSTM processes the input sequence in both the forward and backward directions,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final_output</a:t>
            </a:r>
            <a:r>
              <a:rPr lang="en-US" sz="1800" kern="100" dirty="0">
                <a:effectLst/>
                <a:latin typeface="Calibri" panose="020F0502020204030204" pitchFamily="34" charset="0"/>
                <a:ea typeface="Calibri" panose="020F0502020204030204" pitchFamily="34" charset="0"/>
                <a:cs typeface="Arial" panose="020B0604020202020204" pitchFamily="34" charset="0"/>
              </a:rPr>
              <a:t> = W</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concatenated_hidden_states</a:t>
            </a:r>
            <a:r>
              <a:rPr lang="en-US" sz="1800" kern="100" dirty="0">
                <a:effectLst/>
                <a:latin typeface="Calibri" panose="020F0502020204030204" pitchFamily="34" charset="0"/>
                <a:ea typeface="Calibri" panose="020F0502020204030204" pitchFamily="34" charset="0"/>
                <a:cs typeface="Arial" panose="020B0604020202020204" pitchFamily="34" charset="0"/>
              </a:rPr>
              <a:t> + bias.</a:t>
            </a:r>
          </a:p>
          <a:p>
            <a:pPr marL="914400">
              <a:lnSpc>
                <a:spcPct val="107000"/>
              </a:lnSpc>
              <a:spcBef>
                <a:spcPts val="0"/>
              </a:spcBef>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In the training loop, we pass every batch of sentences sequences to the forward pass, then we calculate loss and optimize weights using gradient decent.</a:t>
            </a:r>
          </a:p>
        </p:txBody>
      </p:sp>
    </p:spTree>
    <p:extLst>
      <p:ext uri="{BB962C8B-B14F-4D97-AF65-F5344CB8AC3E}">
        <p14:creationId xmlns:p14="http://schemas.microsoft.com/office/powerpoint/2010/main" val="252539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2A2F-1412-F16E-B82A-F14936C8EF48}"/>
              </a:ext>
            </a:extLst>
          </p:cNvPr>
          <p:cNvSpPr>
            <a:spLocks noGrp="1"/>
          </p:cNvSpPr>
          <p:nvPr>
            <p:ph type="title"/>
          </p:nvPr>
        </p:nvSpPr>
        <p:spPr/>
        <p:txBody>
          <a:bodyPr/>
          <a:lstStyle/>
          <a:p>
            <a:r>
              <a:rPr lang="en-US" b="1" u="sng" dirty="0"/>
              <a:t>Evaluation</a:t>
            </a:r>
          </a:p>
        </p:txBody>
      </p:sp>
      <p:graphicFrame>
        <p:nvGraphicFramePr>
          <p:cNvPr id="4" name="Content Placeholder 3">
            <a:extLst>
              <a:ext uri="{FF2B5EF4-FFF2-40B4-BE49-F238E27FC236}">
                <a16:creationId xmlns:a16="http://schemas.microsoft.com/office/drawing/2014/main" id="{ED57A852-96BC-2ABF-EB89-B5F2C5A875F8}"/>
              </a:ext>
            </a:extLst>
          </p:cNvPr>
          <p:cNvGraphicFramePr>
            <a:graphicFrameLocks noGrp="1"/>
          </p:cNvGraphicFramePr>
          <p:nvPr>
            <p:ph idx="1"/>
            <p:extLst>
              <p:ext uri="{D42A27DB-BD31-4B8C-83A1-F6EECF244321}">
                <p14:modId xmlns:p14="http://schemas.microsoft.com/office/powerpoint/2010/main" val="3382155994"/>
              </p:ext>
            </p:extLst>
          </p:nvPr>
        </p:nvGraphicFramePr>
        <p:xfrm>
          <a:off x="2118049" y="1810140"/>
          <a:ext cx="8257592" cy="4699943"/>
        </p:xfrm>
        <a:graphic>
          <a:graphicData uri="http://schemas.openxmlformats.org/drawingml/2006/table">
            <a:tbl>
              <a:tblPr>
                <a:tableStyleId>{5C22544A-7EE6-4342-B048-85BDC9FD1C3A}</a:tableStyleId>
              </a:tblPr>
              <a:tblGrid>
                <a:gridCol w="4131446">
                  <a:extLst>
                    <a:ext uri="{9D8B030D-6E8A-4147-A177-3AD203B41FA5}">
                      <a16:colId xmlns:a16="http://schemas.microsoft.com/office/drawing/2014/main" val="1978695053"/>
                    </a:ext>
                  </a:extLst>
                </a:gridCol>
                <a:gridCol w="4126146">
                  <a:extLst>
                    <a:ext uri="{9D8B030D-6E8A-4147-A177-3AD203B41FA5}">
                      <a16:colId xmlns:a16="http://schemas.microsoft.com/office/drawing/2014/main" val="3144228725"/>
                    </a:ext>
                  </a:extLst>
                </a:gridCol>
              </a:tblGrid>
              <a:tr h="266909">
                <a:tc>
                  <a:txBody>
                    <a:bodyPr/>
                    <a:lstStyle/>
                    <a:p>
                      <a:pPr marL="0" marR="0" algn="ctr">
                        <a:lnSpc>
                          <a:spcPct val="107000"/>
                        </a:lnSpc>
                        <a:spcBef>
                          <a:spcPts val="0"/>
                        </a:spcBef>
                        <a:spcAft>
                          <a:spcPts val="0"/>
                        </a:spcAft>
                      </a:pPr>
                      <a:r>
                        <a:rPr lang="en-US" sz="1400" kern="100" dirty="0">
                          <a:effectLst/>
                        </a:rPr>
                        <a:t>Model and Parameters</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solidFill>
                  </a:tcPr>
                </a:tc>
                <a:tc>
                  <a:txBody>
                    <a:bodyPr/>
                    <a:lstStyle/>
                    <a:p>
                      <a:pPr marL="0" marR="0" algn="ctr">
                        <a:lnSpc>
                          <a:spcPct val="107000"/>
                        </a:lnSpc>
                        <a:spcBef>
                          <a:spcPts val="0"/>
                        </a:spcBef>
                        <a:spcAft>
                          <a:spcPts val="0"/>
                        </a:spcAft>
                      </a:pPr>
                      <a:r>
                        <a:rPr lang="en-US" sz="1400" kern="100" dirty="0">
                          <a:effectLst/>
                        </a:rPr>
                        <a:t>DER</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solidFill>
                  </a:tcPr>
                </a:tc>
                <a:extLst>
                  <a:ext uri="{0D108BD9-81ED-4DB2-BD59-A6C34878D82A}">
                    <a16:rowId xmlns:a16="http://schemas.microsoft.com/office/drawing/2014/main" val="22167508"/>
                  </a:ext>
                </a:extLst>
              </a:tr>
              <a:tr h="266909">
                <a:tc>
                  <a:txBody>
                    <a:bodyPr/>
                    <a:lstStyle/>
                    <a:p>
                      <a:pPr marL="0" marR="0" algn="ctr">
                        <a:lnSpc>
                          <a:spcPct val="107000"/>
                        </a:lnSpc>
                        <a:spcBef>
                          <a:spcPts val="0"/>
                        </a:spcBef>
                        <a:spcAft>
                          <a:spcPts val="0"/>
                        </a:spcAft>
                      </a:pPr>
                      <a:r>
                        <a:rPr lang="en-US" sz="1400" kern="100" dirty="0">
                          <a:effectLst/>
                        </a:rPr>
                        <a:t>RNN with TF-IDF</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dirty="0">
                          <a:effectLst/>
                        </a:rPr>
                        <a:t>( 100% - 61% ) = 39%</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7920836"/>
                  </a:ext>
                </a:extLst>
              </a:tr>
              <a:tr h="266909">
                <a:tc>
                  <a:txBody>
                    <a:bodyPr/>
                    <a:lstStyle/>
                    <a:p>
                      <a:pPr marL="0" marR="0" algn="ctr">
                        <a:lnSpc>
                          <a:spcPct val="107000"/>
                        </a:lnSpc>
                        <a:spcBef>
                          <a:spcPts val="0"/>
                        </a:spcBef>
                        <a:spcAft>
                          <a:spcPts val="0"/>
                        </a:spcAft>
                      </a:pPr>
                      <a:r>
                        <a:rPr lang="en-US" sz="1400" kern="100" dirty="0">
                          <a:effectLst/>
                        </a:rPr>
                        <a:t>RNN with Bi-gram</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a:effectLst/>
                        </a:rPr>
                        <a:t>( 100% - 61% ) = 39%</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56416786"/>
                  </a:ext>
                </a:extLst>
              </a:tr>
              <a:tr h="1383950">
                <a:tc>
                  <a:txBody>
                    <a:bodyPr/>
                    <a:lstStyle/>
                    <a:p>
                      <a:pPr marL="0" marR="0" algn="ctr">
                        <a:lnSpc>
                          <a:spcPct val="107000"/>
                        </a:lnSpc>
                        <a:spcBef>
                          <a:spcPts val="0"/>
                        </a:spcBef>
                        <a:spcAft>
                          <a:spcPts val="0"/>
                        </a:spcAft>
                      </a:pPr>
                      <a:r>
                        <a:rPr lang="en-US" sz="1400" kern="100" dirty="0">
                          <a:effectLst/>
                        </a:rPr>
                        <a:t>LSTM with char embeddings</a:t>
                      </a:r>
                      <a:endParaRPr lang="en-US" sz="1100" kern="100" dirty="0">
                        <a:effectLst/>
                      </a:endParaRPr>
                    </a:p>
                    <a:p>
                      <a:pPr marL="0" marR="0" algn="ctr">
                        <a:lnSpc>
                          <a:spcPct val="107000"/>
                        </a:lnSpc>
                        <a:spcBef>
                          <a:spcPts val="0"/>
                        </a:spcBef>
                        <a:spcAft>
                          <a:spcPts val="0"/>
                        </a:spcAft>
                      </a:pPr>
                      <a:r>
                        <a:rPr lang="en-US" sz="1400" kern="100" dirty="0">
                          <a:effectLst/>
                        </a:rPr>
                        <a:t>(</a:t>
                      </a:r>
                      <a:r>
                        <a:rPr lang="en-US" sz="1400" kern="100" dirty="0" err="1">
                          <a:effectLst/>
                        </a:rPr>
                        <a:t>embedding_size</a:t>
                      </a:r>
                      <a:r>
                        <a:rPr lang="en-US" sz="1400" kern="100" dirty="0">
                          <a:effectLst/>
                        </a:rPr>
                        <a:t>=200, </a:t>
                      </a:r>
                      <a:r>
                        <a:rPr lang="en-US" sz="1400" kern="100" dirty="0" err="1">
                          <a:effectLst/>
                        </a:rPr>
                        <a:t>hidden_size</a:t>
                      </a:r>
                      <a:r>
                        <a:rPr lang="en-US" sz="1400" kern="100" dirty="0">
                          <a:effectLst/>
                        </a:rPr>
                        <a:t>=256, </a:t>
                      </a:r>
                      <a:r>
                        <a:rPr lang="en-US" sz="1400" kern="100" dirty="0" err="1">
                          <a:effectLst/>
                        </a:rPr>
                        <a:t>lr</a:t>
                      </a:r>
                      <a:r>
                        <a:rPr lang="en-US" sz="1400" kern="100" dirty="0">
                          <a:effectLst/>
                        </a:rPr>
                        <a:t>=0.01, </a:t>
                      </a:r>
                      <a:r>
                        <a:rPr lang="en-US" sz="1400" kern="100" dirty="0" err="1">
                          <a:effectLst/>
                        </a:rPr>
                        <a:t>num_layers</a:t>
                      </a:r>
                      <a:r>
                        <a:rPr lang="en-US" sz="1400" kern="100" dirty="0">
                          <a:effectLst/>
                        </a:rPr>
                        <a:t>=2, </a:t>
                      </a:r>
                      <a:r>
                        <a:rPr lang="en-US" sz="1400" kern="100" dirty="0" err="1">
                          <a:effectLst/>
                        </a:rPr>
                        <a:t>num_epochs</a:t>
                      </a:r>
                      <a:r>
                        <a:rPr lang="en-US" sz="1400" kern="100" dirty="0">
                          <a:effectLst/>
                        </a:rPr>
                        <a:t>=10, </a:t>
                      </a:r>
                      <a:r>
                        <a:rPr lang="en-US" sz="1400" kern="100" dirty="0" err="1">
                          <a:effectLst/>
                        </a:rPr>
                        <a:t>max_len</a:t>
                      </a:r>
                      <a:r>
                        <a:rPr lang="en-US" sz="1400" kern="100" dirty="0">
                          <a:effectLst/>
                        </a:rPr>
                        <a:t>=500, </a:t>
                      </a:r>
                      <a:r>
                        <a:rPr lang="en-US" sz="1400" kern="100" dirty="0" err="1">
                          <a:effectLst/>
                        </a:rPr>
                        <a:t>batch_size</a:t>
                      </a:r>
                      <a:r>
                        <a:rPr lang="en-US" sz="1400" kern="100" dirty="0">
                          <a:effectLst/>
                        </a:rPr>
                        <a:t>=256)</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a:effectLst/>
                        </a:rPr>
                        <a:t>( 100% - 65% ) = 35%</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62219905"/>
                  </a:ext>
                </a:extLst>
              </a:tr>
              <a:tr h="1383950">
                <a:tc>
                  <a:txBody>
                    <a:bodyPr/>
                    <a:lstStyle/>
                    <a:p>
                      <a:pPr marL="0" marR="0" algn="ctr">
                        <a:lnSpc>
                          <a:spcPct val="107000"/>
                        </a:lnSpc>
                        <a:spcBef>
                          <a:spcPts val="0"/>
                        </a:spcBef>
                        <a:spcAft>
                          <a:spcPts val="0"/>
                        </a:spcAft>
                      </a:pPr>
                      <a:r>
                        <a:rPr lang="en-US" sz="1400" kern="100" dirty="0">
                          <a:effectLst/>
                        </a:rPr>
                        <a:t>Bi-LSTM with char embeddings</a:t>
                      </a:r>
                      <a:endParaRPr lang="en-US" sz="1100" kern="100" dirty="0">
                        <a:effectLst/>
                      </a:endParaRPr>
                    </a:p>
                    <a:p>
                      <a:pPr marL="0" marR="0" algn="ctr">
                        <a:lnSpc>
                          <a:spcPct val="107000"/>
                        </a:lnSpc>
                        <a:spcBef>
                          <a:spcPts val="0"/>
                        </a:spcBef>
                        <a:spcAft>
                          <a:spcPts val="0"/>
                        </a:spcAft>
                      </a:pPr>
                      <a:r>
                        <a:rPr lang="en-US" sz="1400" kern="100" dirty="0">
                          <a:effectLst/>
                        </a:rPr>
                        <a:t>(</a:t>
                      </a:r>
                      <a:r>
                        <a:rPr lang="en-US" sz="1400" kern="100" dirty="0" err="1">
                          <a:effectLst/>
                        </a:rPr>
                        <a:t>embedding_size</a:t>
                      </a:r>
                      <a:r>
                        <a:rPr lang="en-US" sz="1400" kern="100" dirty="0">
                          <a:effectLst/>
                        </a:rPr>
                        <a:t>=200, </a:t>
                      </a:r>
                      <a:r>
                        <a:rPr lang="en-US" sz="1400" kern="100" dirty="0" err="1">
                          <a:effectLst/>
                        </a:rPr>
                        <a:t>hidden_size</a:t>
                      </a:r>
                      <a:r>
                        <a:rPr lang="en-US" sz="1400" kern="100" dirty="0">
                          <a:effectLst/>
                        </a:rPr>
                        <a:t>=256, </a:t>
                      </a:r>
                      <a:r>
                        <a:rPr lang="en-US" sz="1400" kern="100" dirty="0" err="1">
                          <a:effectLst/>
                        </a:rPr>
                        <a:t>lr</a:t>
                      </a:r>
                      <a:r>
                        <a:rPr lang="en-US" sz="1400" kern="100" dirty="0">
                          <a:effectLst/>
                        </a:rPr>
                        <a:t>=0.001, </a:t>
                      </a:r>
                      <a:r>
                        <a:rPr lang="en-US" sz="1400" kern="100" dirty="0" err="1">
                          <a:effectLst/>
                        </a:rPr>
                        <a:t>num_layers</a:t>
                      </a:r>
                      <a:r>
                        <a:rPr lang="en-US" sz="1400" kern="100" dirty="0">
                          <a:effectLst/>
                        </a:rPr>
                        <a:t>=3, </a:t>
                      </a:r>
                      <a:r>
                        <a:rPr lang="en-US" sz="1400" kern="100" dirty="0" err="1">
                          <a:effectLst/>
                        </a:rPr>
                        <a:t>num_epochs</a:t>
                      </a:r>
                      <a:r>
                        <a:rPr lang="en-US" sz="1400" kern="100" dirty="0">
                          <a:effectLst/>
                        </a:rPr>
                        <a:t>=12, </a:t>
                      </a:r>
                      <a:r>
                        <a:rPr lang="en-US" sz="1400" kern="100" dirty="0" err="1">
                          <a:effectLst/>
                        </a:rPr>
                        <a:t>max_len</a:t>
                      </a:r>
                      <a:r>
                        <a:rPr lang="en-US" sz="1400" kern="100" dirty="0">
                          <a:effectLst/>
                        </a:rPr>
                        <a:t>=100, </a:t>
                      </a:r>
                      <a:r>
                        <a:rPr lang="en-US" sz="1400" kern="100" dirty="0" err="1">
                          <a:effectLst/>
                        </a:rPr>
                        <a:t>batch_size</a:t>
                      </a:r>
                      <a:r>
                        <a:rPr lang="en-US" sz="1400" kern="100" dirty="0">
                          <a:effectLst/>
                        </a:rPr>
                        <a:t>=256)</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pPr>
                      <a:r>
                        <a:rPr lang="en-US" sz="1400" kern="100">
                          <a:effectLst/>
                        </a:rPr>
                        <a:t>( 100% - 96.56% ) = 3.44%</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64775803"/>
                  </a:ext>
                </a:extLst>
              </a:tr>
              <a:tr h="54617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00" dirty="0">
                          <a:effectLst/>
                          <a:latin typeface="+mn-lt"/>
                        </a:rPr>
                        <a:t>Bi-LSTM with char embeddings</a:t>
                      </a:r>
                      <a:endParaRPr kumimoji="0" lang="en-US" sz="1100" b="0" i="0" u="none" strike="noStrike" kern="1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400" b="0" i="0" u="none" strike="noStrike" kern="100" cap="none" spc="0" normalizeH="0" baseline="0" noProof="0" dirty="0">
                          <a:ln>
                            <a:noFill/>
                          </a:ln>
                          <a:solidFill>
                            <a:prstClr val="black"/>
                          </a:solidFill>
                          <a:effectLst/>
                          <a:uLnTx/>
                          <a:uFillTx/>
                          <a:latin typeface="+mn-lt"/>
                          <a:ea typeface="+mn-ea"/>
                          <a:cs typeface="+mn-cs"/>
                        </a:rPr>
                        <a:t>(</a:t>
                      </a:r>
                      <a:r>
                        <a:rPr kumimoji="0" lang="en-US" sz="1400" b="0" i="0" u="none" strike="noStrike" kern="100" cap="none" spc="0" normalizeH="0" baseline="0" noProof="0" dirty="0" err="1">
                          <a:ln>
                            <a:noFill/>
                          </a:ln>
                          <a:solidFill>
                            <a:prstClr val="black"/>
                          </a:solidFill>
                          <a:effectLst/>
                          <a:uLnTx/>
                          <a:uFillTx/>
                          <a:latin typeface="+mn-lt"/>
                          <a:ea typeface="+mn-ea"/>
                          <a:cs typeface="+mn-cs"/>
                        </a:rPr>
                        <a:t>embedding_size</a:t>
                      </a:r>
                      <a:r>
                        <a:rPr kumimoji="0" lang="en-US" sz="1400" b="0" i="0" u="none" strike="noStrike" kern="100" cap="none" spc="0" normalizeH="0" baseline="0" noProof="0" dirty="0">
                          <a:ln>
                            <a:noFill/>
                          </a:ln>
                          <a:solidFill>
                            <a:prstClr val="black"/>
                          </a:solidFill>
                          <a:effectLst/>
                          <a:uLnTx/>
                          <a:uFillTx/>
                          <a:latin typeface="+mn-lt"/>
                          <a:ea typeface="+mn-ea"/>
                          <a:cs typeface="+mn-cs"/>
                        </a:rPr>
                        <a:t>=300, </a:t>
                      </a:r>
                      <a:r>
                        <a:rPr kumimoji="0" lang="en-US" sz="1400" b="0" i="0" u="none" strike="noStrike" kern="100" cap="none" spc="0" normalizeH="0" baseline="0" noProof="0" dirty="0" err="1">
                          <a:ln>
                            <a:noFill/>
                          </a:ln>
                          <a:solidFill>
                            <a:prstClr val="black"/>
                          </a:solidFill>
                          <a:effectLst/>
                          <a:uLnTx/>
                          <a:uFillTx/>
                          <a:latin typeface="+mn-lt"/>
                          <a:ea typeface="+mn-ea"/>
                          <a:cs typeface="+mn-cs"/>
                        </a:rPr>
                        <a:t>hidden_size</a:t>
                      </a:r>
                      <a:r>
                        <a:rPr kumimoji="0" lang="en-US" sz="1400" b="0" i="0" u="none" strike="noStrike" kern="100" cap="none" spc="0" normalizeH="0" baseline="0" noProof="0" dirty="0">
                          <a:ln>
                            <a:noFill/>
                          </a:ln>
                          <a:solidFill>
                            <a:prstClr val="black"/>
                          </a:solidFill>
                          <a:effectLst/>
                          <a:uLnTx/>
                          <a:uFillTx/>
                          <a:latin typeface="+mn-lt"/>
                          <a:ea typeface="+mn-ea"/>
                          <a:cs typeface="+mn-cs"/>
                        </a:rPr>
                        <a:t>=256, </a:t>
                      </a:r>
                      <a:r>
                        <a:rPr kumimoji="0" lang="en-US" sz="1400" b="0" i="0" u="none" strike="noStrike" kern="100" cap="none" spc="0" normalizeH="0" baseline="0" noProof="0" dirty="0" err="1">
                          <a:ln>
                            <a:noFill/>
                          </a:ln>
                          <a:solidFill>
                            <a:prstClr val="black"/>
                          </a:solidFill>
                          <a:effectLst/>
                          <a:uLnTx/>
                          <a:uFillTx/>
                          <a:latin typeface="+mn-lt"/>
                          <a:ea typeface="+mn-ea"/>
                          <a:cs typeface="+mn-cs"/>
                        </a:rPr>
                        <a:t>lr</a:t>
                      </a:r>
                      <a:r>
                        <a:rPr kumimoji="0" lang="en-US" sz="1400" b="0" i="0" u="none" strike="noStrike" kern="100" cap="none" spc="0" normalizeH="0" baseline="0" noProof="0" dirty="0">
                          <a:ln>
                            <a:noFill/>
                          </a:ln>
                          <a:solidFill>
                            <a:prstClr val="black"/>
                          </a:solidFill>
                          <a:effectLst/>
                          <a:uLnTx/>
                          <a:uFillTx/>
                          <a:latin typeface="+mn-lt"/>
                          <a:ea typeface="+mn-ea"/>
                          <a:cs typeface="+mn-cs"/>
                        </a:rPr>
                        <a:t>=0.001, </a:t>
                      </a:r>
                      <a:r>
                        <a:rPr kumimoji="0" lang="en-US" sz="1400" b="0" i="0" u="none" strike="noStrike" kern="100" cap="none" spc="0" normalizeH="0" baseline="0" noProof="0" dirty="0" err="1">
                          <a:ln>
                            <a:noFill/>
                          </a:ln>
                          <a:solidFill>
                            <a:prstClr val="black"/>
                          </a:solidFill>
                          <a:effectLst/>
                          <a:uLnTx/>
                          <a:uFillTx/>
                          <a:latin typeface="+mn-lt"/>
                          <a:ea typeface="+mn-ea"/>
                          <a:cs typeface="+mn-cs"/>
                        </a:rPr>
                        <a:t>num_layers</a:t>
                      </a:r>
                      <a:r>
                        <a:rPr kumimoji="0" lang="en-US" sz="1400" b="0" i="0" u="none" strike="noStrike" kern="100" cap="none" spc="0" normalizeH="0" baseline="0" noProof="0" dirty="0">
                          <a:ln>
                            <a:noFill/>
                          </a:ln>
                          <a:solidFill>
                            <a:prstClr val="black"/>
                          </a:solidFill>
                          <a:effectLst/>
                          <a:uLnTx/>
                          <a:uFillTx/>
                          <a:latin typeface="+mn-lt"/>
                          <a:ea typeface="+mn-ea"/>
                          <a:cs typeface="+mn-cs"/>
                        </a:rPr>
                        <a:t>=5, </a:t>
                      </a:r>
                      <a:r>
                        <a:rPr kumimoji="0" lang="en-US" sz="1400" b="0" i="0" u="none" strike="noStrike" kern="100" cap="none" spc="0" normalizeH="0" baseline="0" noProof="0" dirty="0" err="1">
                          <a:ln>
                            <a:noFill/>
                          </a:ln>
                          <a:solidFill>
                            <a:prstClr val="black"/>
                          </a:solidFill>
                          <a:effectLst/>
                          <a:uLnTx/>
                          <a:uFillTx/>
                          <a:latin typeface="+mn-lt"/>
                          <a:ea typeface="+mn-ea"/>
                          <a:cs typeface="+mn-cs"/>
                        </a:rPr>
                        <a:t>num_epochs</a:t>
                      </a:r>
                      <a:r>
                        <a:rPr kumimoji="0" lang="en-US" sz="1400" b="0" i="0" u="none" strike="noStrike" kern="100" cap="none" spc="0" normalizeH="0" baseline="0" noProof="0" dirty="0">
                          <a:ln>
                            <a:noFill/>
                          </a:ln>
                          <a:solidFill>
                            <a:prstClr val="black"/>
                          </a:solidFill>
                          <a:effectLst/>
                          <a:uLnTx/>
                          <a:uFillTx/>
                          <a:latin typeface="+mn-lt"/>
                          <a:ea typeface="+mn-ea"/>
                          <a:cs typeface="+mn-cs"/>
                        </a:rPr>
                        <a:t>=19, </a:t>
                      </a:r>
                      <a:r>
                        <a:rPr kumimoji="0" lang="en-US" sz="1400" b="0" i="0" u="none" strike="noStrike" kern="100" cap="none" spc="0" normalizeH="0" baseline="0" noProof="0" dirty="0" err="1">
                          <a:ln>
                            <a:noFill/>
                          </a:ln>
                          <a:solidFill>
                            <a:prstClr val="black"/>
                          </a:solidFill>
                          <a:effectLst/>
                          <a:uLnTx/>
                          <a:uFillTx/>
                          <a:latin typeface="+mn-lt"/>
                          <a:ea typeface="+mn-ea"/>
                          <a:cs typeface="+mn-cs"/>
                        </a:rPr>
                        <a:t>max_len</a:t>
                      </a:r>
                      <a:r>
                        <a:rPr kumimoji="0" lang="en-US" sz="1400" b="0" i="0" u="none" strike="noStrike" kern="100" cap="none" spc="0" normalizeH="0" baseline="0" noProof="0" dirty="0">
                          <a:ln>
                            <a:noFill/>
                          </a:ln>
                          <a:solidFill>
                            <a:prstClr val="black"/>
                          </a:solidFill>
                          <a:effectLst/>
                          <a:uLnTx/>
                          <a:uFillTx/>
                          <a:latin typeface="+mn-lt"/>
                          <a:ea typeface="+mn-ea"/>
                          <a:cs typeface="+mn-cs"/>
                        </a:rPr>
                        <a:t>=600, </a:t>
                      </a:r>
                      <a:r>
                        <a:rPr kumimoji="0" lang="en-US" sz="1400" b="0" i="0" u="none" strike="noStrike" kern="100" cap="none" spc="0" normalizeH="0" baseline="0" noProof="0" dirty="0" err="1">
                          <a:ln>
                            <a:noFill/>
                          </a:ln>
                          <a:solidFill>
                            <a:prstClr val="black"/>
                          </a:solidFill>
                          <a:effectLst/>
                          <a:uLnTx/>
                          <a:uFillTx/>
                          <a:latin typeface="+mn-lt"/>
                          <a:ea typeface="+mn-ea"/>
                          <a:cs typeface="+mn-cs"/>
                        </a:rPr>
                        <a:t>batch_size</a:t>
                      </a:r>
                      <a:r>
                        <a:rPr kumimoji="0" lang="en-US" sz="1400" b="0" i="0" u="none" strike="noStrike" kern="100" cap="none" spc="0" normalizeH="0" baseline="0" noProof="0" dirty="0">
                          <a:ln>
                            <a:noFill/>
                          </a:ln>
                          <a:solidFill>
                            <a:prstClr val="black"/>
                          </a:solidFill>
                          <a:effectLst/>
                          <a:uLnTx/>
                          <a:uFillTx/>
                          <a:latin typeface="+mn-lt"/>
                          <a:ea typeface="+mn-ea"/>
                          <a:cs typeface="+mn-cs"/>
                        </a:rPr>
                        <a:t>=32, </a:t>
                      </a:r>
                      <a:r>
                        <a:rPr kumimoji="0" lang="en-US" sz="1400" b="0" i="0" u="none" strike="noStrike" kern="100" cap="none" spc="0" normalizeH="0" baseline="0" noProof="0" dirty="0" err="1">
                          <a:ln>
                            <a:noFill/>
                          </a:ln>
                          <a:solidFill>
                            <a:prstClr val="black"/>
                          </a:solidFill>
                          <a:effectLst/>
                          <a:uLnTx/>
                          <a:uFillTx/>
                          <a:latin typeface="+mn-lt"/>
                          <a:ea typeface="+mn-ea"/>
                          <a:cs typeface="+mn-cs"/>
                        </a:rPr>
                        <a:t>dropout_rate</a:t>
                      </a:r>
                      <a:r>
                        <a:rPr kumimoji="0" lang="en-US" sz="1400" b="0" i="0" u="none" strike="noStrike" kern="100" cap="none" spc="0" normalizeH="0" baseline="0" noProof="0" dirty="0">
                          <a:ln>
                            <a:noFill/>
                          </a:ln>
                          <a:solidFill>
                            <a:prstClr val="black"/>
                          </a:solidFill>
                          <a:effectLst/>
                          <a:uLnTx/>
                          <a:uFillTx/>
                          <a:latin typeface="+mn-lt"/>
                          <a:ea typeface="+mn-ea"/>
                          <a:cs typeface="+mn-cs"/>
                        </a:rPr>
                        <a:t>=0.2, </a:t>
                      </a:r>
                      <a:r>
                        <a:rPr kumimoji="0" lang="en-US" sz="1400" b="0" i="0" u="none" strike="noStrike" kern="100" cap="none" spc="0" normalizeH="0" baseline="0" noProof="0" dirty="0" err="1">
                          <a:ln>
                            <a:noFill/>
                          </a:ln>
                          <a:solidFill>
                            <a:prstClr val="black"/>
                          </a:solidFill>
                          <a:effectLst/>
                          <a:uLnTx/>
                          <a:uFillTx/>
                          <a:latin typeface="+mn-lt"/>
                          <a:ea typeface="+mn-ea"/>
                          <a:cs typeface="+mn-cs"/>
                        </a:rPr>
                        <a:t>lr_step</a:t>
                      </a:r>
                      <a:r>
                        <a:rPr kumimoji="0" lang="en-US" sz="1400" b="0" i="0" u="none" strike="noStrike" kern="100" cap="none" spc="0" normalizeH="0" baseline="0" noProof="0" dirty="0">
                          <a:ln>
                            <a:noFill/>
                          </a:ln>
                          <a:solidFill>
                            <a:prstClr val="black"/>
                          </a:solidFill>
                          <a:effectLst/>
                          <a:uLnTx/>
                          <a:uFillTx/>
                          <a:latin typeface="+mn-lt"/>
                          <a:ea typeface="+mn-ea"/>
                          <a:cs typeface="+mn-cs"/>
                        </a:rPr>
                        <a:t>=5, </a:t>
                      </a:r>
                      <a:r>
                        <a:rPr kumimoji="0" lang="en-US" sz="1400" b="0" i="0" u="none" strike="noStrike" kern="100" cap="none" spc="0" normalizeH="0" baseline="0" noProof="0" dirty="0" err="1">
                          <a:ln>
                            <a:noFill/>
                          </a:ln>
                          <a:solidFill>
                            <a:prstClr val="black"/>
                          </a:solidFill>
                          <a:effectLst/>
                          <a:uLnTx/>
                          <a:uFillTx/>
                          <a:latin typeface="+mn-lt"/>
                          <a:ea typeface="+mn-ea"/>
                          <a:cs typeface="+mn-cs"/>
                        </a:rPr>
                        <a:t>lr_gamma</a:t>
                      </a:r>
                      <a:r>
                        <a:rPr kumimoji="0" lang="en-US" sz="1400" b="0" i="0" u="none" strike="noStrike" kern="100" cap="none" spc="0" normalizeH="0" baseline="0" noProof="0" dirty="0">
                          <a:ln>
                            <a:noFill/>
                          </a:ln>
                          <a:solidFill>
                            <a:prstClr val="black"/>
                          </a:solidFill>
                          <a:effectLst/>
                          <a:uLnTx/>
                          <a:uFillTx/>
                          <a:latin typeface="+mn-lt"/>
                          <a:ea typeface="+mn-ea"/>
                          <a:cs typeface="+mn-cs"/>
                        </a:rPr>
                        <a:t>=0.1)</a:t>
                      </a:r>
                      <a:endParaRPr kumimoji="0" lang="en-US" sz="1100" b="0" i="0" u="none" strike="noStrike" kern="100" cap="none" spc="0" normalizeH="0" baseline="0" noProof="0" dirty="0">
                        <a:ln>
                          <a:noFill/>
                        </a:ln>
                        <a:solidFill>
                          <a:prstClr val="black"/>
                        </a:solidFill>
                        <a:effectLst/>
                        <a:uLnTx/>
                        <a:uFillTx/>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dirty="0">
                          <a:effectLst/>
                        </a:rPr>
                        <a:t>( 100% - 97.778% ) = 2.222%</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03683017"/>
                  </a:ext>
                </a:extLst>
              </a:tr>
            </a:tbl>
          </a:graphicData>
        </a:graphic>
      </p:graphicFrame>
    </p:spTree>
    <p:extLst>
      <p:ext uri="{BB962C8B-B14F-4D97-AF65-F5344CB8AC3E}">
        <p14:creationId xmlns:p14="http://schemas.microsoft.com/office/powerpoint/2010/main" val="3285302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762</Words>
  <Application>Microsoft Office PowerPoint</Application>
  <PresentationFormat>Widescreen</PresentationFormat>
  <Paragraphs>60</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Arabic Text Diacritization</vt:lpstr>
      <vt:lpstr>Pipeline </vt:lpstr>
      <vt:lpstr>Preprocessing</vt:lpstr>
      <vt:lpstr>Feature Extraction</vt:lpstr>
      <vt:lpstr>Model Training</vt:lpstr>
      <vt:lpstr>Model Training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Text Diacritization</dc:title>
  <dc:creator>Mohamed Nabil Abdelfattah | Ejada Systems Ltd.</dc:creator>
  <cp:lastModifiedBy>Moaz Mohamed</cp:lastModifiedBy>
  <cp:revision>15</cp:revision>
  <dcterms:created xsi:type="dcterms:W3CDTF">2023-12-31T13:42:46Z</dcterms:created>
  <dcterms:modified xsi:type="dcterms:W3CDTF">2024-01-02T06:58:11Z</dcterms:modified>
</cp:coreProperties>
</file>