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7010400" cy="929640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eygun78cigtgq8PEmHl/50n3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8B95B5-B090-4B58-AE66-78D354FCD9D7}">
  <a:tblStyle styleId="{008B95B5-B090-4B58-AE66-78D354FCD9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Tahoma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3.xml"/><Relationship Id="rId24" Type="http://schemas.openxmlformats.org/officeDocument/2006/relationships/font" Target="fonts/Tahoma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88eee1da1_0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088eee1da1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8eee1da1_0_9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088eee1da1_0_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8eee1da1_0_15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088eee1da1_0_1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88eee1da1_0_21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088eee1da1_0_21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8eee1da1_0_28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088eee1da1_0_2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c41526228_0_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c41526228_0_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0c41526228_0_6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685800" y="2393950"/>
            <a:ext cx="77724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6550" lvl="2" marL="1371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Char char="▪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245225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10, 2012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7"/>
          <p:cNvSpPr/>
          <p:nvPr/>
        </p:nvSpPr>
        <p:spPr>
          <a:xfrm>
            <a:off x="609600" y="1566863"/>
            <a:ext cx="7958138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edscientific.com/how-much-data-is-created-every-da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hyperlink" Target="https://www.allerin.com/blog/top-5-sources-of-big-dat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Mining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447800" y="34290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Department of Computer Sciences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Quaid-i-Azam University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Spring 2023 Semester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CS 458:</a:t>
            </a:r>
            <a:r>
              <a:rPr b="1" lang="en-US" sz="1500">
                <a:solidFill>
                  <a:srgbClr val="000000"/>
                </a:solidFill>
              </a:rPr>
              <a:t> Introduction to Data Mining 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Course Instructor: Onaiza Maqbool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  <a:p>
            <a:pPr indent="0" lvl="0" marL="0" rtl="0" algn="ctr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  <a:p>
            <a:pPr indent="0" lvl="0" marL="0" rtl="0" algn="ctr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Adapted from data mining books by Han and Kamber, Pang Ning et al. and Leskovic et al.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Amount of Data in the World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3.5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quintillion bytes (exabytes) 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of data created every day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The amount of data in the world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64 zettabytes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000"/>
              <a:t>Data Statistics - How much data is there in the world? 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By 2025,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mount of data each day to reach 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463 exabytes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 globally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2025, there will be 175 zettabytes of data in the global datasphere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2020, roughly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333,2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billion emails were sent and received each day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Almost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5 billion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videos on Youtube are watched every day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Four PB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is the amount of new data being generated by Facebook daily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Every 24 hours,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500 million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tweets are published on Twitter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18.7 billion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text messages are sent every day worldwide</a:t>
            </a:r>
            <a:endParaRPr/>
          </a:p>
          <a:p>
            <a:pPr indent="-4318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2025, there will be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75 billion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IoT devices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How Much Data Is Created Every Day? [27 Powerful Stats] (seedscientific.com)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- Importance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457200" y="1752599"/>
            <a:ext cx="52578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Data is the new oil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Knowing the amount of data created every day means nothing 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s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hould know how to use it strategically 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Like oil, data itself has little intrinsic 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What really matters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insights 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Need to 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harness it correctly</a:t>
            </a:r>
            <a:endParaRPr/>
          </a:p>
          <a:p>
            <a:pPr indent="-3175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A7A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0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isgtw.org/sites/default/files/PopularScience_DataIsPower_0.jpg"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720532"/>
            <a:ext cx="3158560" cy="42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Unlike Oil….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Data is limitless in its volume, quantity, and availability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It grows even when you don't want it to grow 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Data is easy to generate and cheap to transport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Data can be reused, repurposed, and new insights can continue to be gleaned from old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Data is both the inputs and the outputs of our technology organism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Like oil, data can be dirty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unlike oil, it can be cleansed with more data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www.Forbes.com</a:t>
            </a:r>
            <a:endParaRPr/>
          </a:p>
        </p:txBody>
      </p:sp>
      <p:sp>
        <p:nvSpPr>
          <p:cNvPr id="186" name="Google Shape;186;p11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8eee1da1_0_0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Mining - Motivation</a:t>
            </a:r>
            <a:endParaRPr/>
          </a:p>
        </p:txBody>
      </p:sp>
      <p:sp>
        <p:nvSpPr>
          <p:cNvPr id="192" name="Google Shape;192;g2088eee1da1_0_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Explosive Growth of Data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Data collection and data availability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3" name="Google Shape;193;g2088eee1da1_0_0"/>
          <p:cNvSpPr txBox="1"/>
          <p:nvPr>
            <p:ph idx="10" type="dt"/>
          </p:nvPr>
        </p:nvSpPr>
        <p:spPr>
          <a:xfrm>
            <a:off x="1905000" y="6251575"/>
            <a:ext cx="586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g2088eee1da1_0_0"/>
          <p:cNvPicPr preferRelativeResize="0"/>
          <p:nvPr/>
        </p:nvPicPr>
        <p:blipFill rotWithShape="1">
          <a:blip r:embed="rId3">
            <a:alphaModFix/>
          </a:blip>
          <a:srcRect b="0" l="0" r="0" t="29223"/>
          <a:stretch/>
        </p:blipFill>
        <p:spPr>
          <a:xfrm>
            <a:off x="626609" y="2482006"/>
            <a:ext cx="8424183" cy="221477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088eee1da1_0_0"/>
          <p:cNvSpPr txBox="1"/>
          <p:nvPr/>
        </p:nvSpPr>
        <p:spPr>
          <a:xfrm>
            <a:off x="2590800" y="6263510"/>
            <a:ext cx="678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 5 sources of big data | Artificial Intelligence | Data Science | (allerin.com)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g2088eee1da1_0_0"/>
          <p:cNvSpPr txBox="1"/>
          <p:nvPr/>
        </p:nvSpPr>
        <p:spPr>
          <a:xfrm>
            <a:off x="1570265" y="4696783"/>
            <a:ext cx="7239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sources of abundant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Business: Web, e-commerce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Science: Remote sensing, bioinformatics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Society and everyone: news, digital cameras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88eee1da1_0_9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Mining - Motivation</a:t>
            </a:r>
            <a:endParaRPr/>
          </a:p>
        </p:txBody>
      </p:sp>
      <p:sp>
        <p:nvSpPr>
          <p:cNvPr id="202" name="Google Shape;202;g2088eee1da1_0_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raditional data analysis techniques cannot be used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due to 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massive data size</a:t>
            </a:r>
            <a:endParaRPr/>
          </a:p>
          <a:p>
            <a:pPr indent="-406400" lvl="0" marL="469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has a n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on-traditional nature - traditional approaches cannot be applied</a:t>
            </a:r>
            <a:endParaRPr/>
          </a:p>
          <a:p>
            <a:pPr indent="-406400" lvl="0" marL="469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 questions cannot be addressed using existing data analysis techniques</a:t>
            </a:r>
            <a:endParaRPr/>
          </a:p>
          <a:p>
            <a:pPr indent="-406400" lvl="0" marL="469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Scalability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High dimensionality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Heterogenous and complex data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Data ownership and distribution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Non-traditional analysis</a:t>
            </a:r>
            <a:endParaRPr/>
          </a:p>
          <a:p>
            <a:pPr indent="-406400" lvl="0" marL="469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Not all information discovery tasks are considered to be data mining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088eee1da1_0_9"/>
          <p:cNvSpPr txBox="1"/>
          <p:nvPr>
            <p:ph idx="10" type="dt"/>
          </p:nvPr>
        </p:nvSpPr>
        <p:spPr>
          <a:xfrm>
            <a:off x="1905000" y="6251575"/>
            <a:ext cx="586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88eee1da1_0_15"/>
          <p:cNvSpPr txBox="1"/>
          <p:nvPr>
            <p:ph idx="10" type="dt"/>
          </p:nvPr>
        </p:nvSpPr>
        <p:spPr>
          <a:xfrm>
            <a:off x="1905000" y="6251575"/>
            <a:ext cx="586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088eee1da1_0_15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Mining - Motivation</a:t>
            </a:r>
            <a:endParaRPr/>
          </a:p>
        </p:txBody>
      </p:sp>
      <p:sp>
        <p:nvSpPr>
          <p:cNvPr id="210" name="Google Shape;210;g2088eee1da1_0_1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Although we say we are living in the information age, it may be more appropriate to say that we are living in the data age.</a:t>
            </a:r>
            <a:endParaRPr/>
          </a:p>
          <a:p>
            <a:pPr indent="-3556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4699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Terabytes or petabytes of data pour into our networks, WWW and storage devices</a:t>
            </a:r>
            <a:endParaRPr/>
          </a:p>
          <a:p>
            <a:pPr indent="-3556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4699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Data collected in repositories becomes a </a:t>
            </a:r>
            <a:r>
              <a:rPr lang="en-US" sz="1800">
                <a:solidFill>
                  <a:schemeClr val="accent2"/>
                </a:solidFill>
              </a:rPr>
              <a:t>data tomb</a:t>
            </a:r>
            <a:endParaRPr/>
          </a:p>
          <a:p>
            <a:pPr indent="-3556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4699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Data mining tools can turn data tombs into “</a:t>
            </a:r>
            <a:r>
              <a:rPr lang="en-US" sz="1800">
                <a:solidFill>
                  <a:schemeClr val="accent2"/>
                </a:solidFill>
              </a:rPr>
              <a:t>golden nuggets</a:t>
            </a:r>
            <a:r>
              <a:rPr lang="en-US" sz="1800"/>
              <a:t>” of knowledge</a:t>
            </a:r>
            <a:endParaRPr/>
          </a:p>
          <a:p>
            <a:pPr indent="-3556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556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469900" lvl="0" marL="469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88eee1da1_0_21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 </a:t>
            </a:r>
            <a:r>
              <a:rPr lang="en-US" sz="1600"/>
              <a:t>(contd…)</a:t>
            </a:r>
            <a:endParaRPr/>
          </a:p>
        </p:txBody>
      </p:sp>
      <p:pic>
        <p:nvPicPr>
          <p:cNvPr id="216" name="Google Shape;216;g2088eee1da1_0_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0"/>
            <a:ext cx="37116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088eee1da1_0_21"/>
          <p:cNvSpPr txBox="1"/>
          <p:nvPr>
            <p:ph idx="10" type="dt"/>
          </p:nvPr>
        </p:nvSpPr>
        <p:spPr>
          <a:xfrm>
            <a:off x="1905000" y="6251575"/>
            <a:ext cx="586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2088eee1da1_0_21"/>
          <p:cNvSpPr txBox="1"/>
          <p:nvPr/>
        </p:nvSpPr>
        <p:spPr>
          <a:xfrm>
            <a:off x="5410200" y="2057400"/>
            <a:ext cx="30480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data rich, but information poor!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drowning in data, but starving for knowledge!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turn data into useful information and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88eee1da1_0_28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 </a:t>
            </a:r>
            <a:r>
              <a:rPr lang="en-US" sz="1600"/>
              <a:t>(contd…)</a:t>
            </a:r>
            <a:endParaRPr/>
          </a:p>
        </p:txBody>
      </p:sp>
      <p:sp>
        <p:nvSpPr>
          <p:cNvPr id="224" name="Google Shape;224;g2088eee1da1_0_28"/>
          <p:cNvSpPr txBox="1"/>
          <p:nvPr>
            <p:ph idx="1" type="body"/>
          </p:nvPr>
        </p:nvSpPr>
        <p:spPr>
          <a:xfrm>
            <a:off x="566738" y="1752600"/>
            <a:ext cx="6138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“Necessity is the mother of invention”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Data mining</a:t>
            </a: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—</a:t>
            </a:r>
            <a:r>
              <a:rPr lang="en-US" sz="1600"/>
              <a:t>Automated analysis of massive data sets</a:t>
            </a:r>
            <a:br>
              <a:rPr lang="en-US" sz="1600"/>
            </a:br>
            <a:endParaRPr sz="1600"/>
          </a:p>
          <a:p>
            <a:pPr indent="-469900" lvl="0" marL="469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Data mining (knowledge discovery from data) </a:t>
            </a:r>
            <a:endParaRPr/>
          </a:p>
          <a:p>
            <a:pPr indent="-436562" lvl="1" marL="9080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Extraction of interesting </a:t>
            </a:r>
            <a:r>
              <a:rPr lang="en-US" sz="1000"/>
              <a:t>(</a:t>
            </a:r>
            <a:r>
              <a:rPr lang="en-US" sz="1400" u="sng"/>
              <a:t>non-trivial,</a:t>
            </a:r>
            <a:r>
              <a:rPr lang="en-US" sz="1400"/>
              <a:t> </a:t>
            </a:r>
            <a:r>
              <a:rPr lang="en-US" sz="1400" u="sng"/>
              <a:t>implicit</a:t>
            </a:r>
            <a:r>
              <a:rPr lang="en-US" sz="1400"/>
              <a:t>, </a:t>
            </a:r>
            <a:r>
              <a:rPr lang="en-US" sz="1400" u="sng"/>
              <a:t>previously unknown</a:t>
            </a:r>
            <a:r>
              <a:rPr lang="en-US" sz="1400"/>
              <a:t> and </a:t>
            </a:r>
            <a:r>
              <a:rPr lang="en-US" sz="1400" u="sng"/>
              <a:t>potentially useful)</a:t>
            </a:r>
            <a:r>
              <a:rPr lang="en-US"/>
              <a:t> </a:t>
            </a:r>
            <a:r>
              <a:rPr lang="en-US" sz="1400"/>
              <a:t>patterns or knowledge from huge amount of data</a:t>
            </a:r>
            <a:endParaRPr/>
          </a:p>
          <a:p>
            <a:pPr indent="-436562" lvl="1" marL="90805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Data mining: a misnomer?</a:t>
            </a:r>
            <a:endParaRPr sz="1000"/>
          </a:p>
          <a:p>
            <a:pPr indent="-381000" lvl="0" marL="4699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469900" lvl="0" marL="469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Alternative names</a:t>
            </a:r>
            <a:endParaRPr/>
          </a:p>
          <a:p>
            <a:pPr indent="-436562" lvl="1" marL="90805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Knowledge discovery (mining) in databases (KDD), knowledge extraction, data/pattern analysis, data archeology, data dredging, information harvesting, business intelligence</a:t>
            </a:r>
            <a:endParaRPr/>
          </a:p>
          <a:p>
            <a:pPr indent="-381000" lvl="0" marL="4699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469900" lvl="0" marL="469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Watch out: Is everything “data mining”? </a:t>
            </a:r>
            <a:endParaRPr/>
          </a:p>
          <a:p>
            <a:pPr indent="-436562" lvl="1" marL="90805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Simple search and query processing   </a:t>
            </a:r>
            <a:endParaRPr/>
          </a:p>
        </p:txBody>
      </p:sp>
      <p:sp>
        <p:nvSpPr>
          <p:cNvPr id="225" name="Google Shape;225;g2088eee1da1_0_28"/>
          <p:cNvSpPr txBox="1"/>
          <p:nvPr>
            <p:ph idx="10" type="dt"/>
          </p:nvPr>
        </p:nvSpPr>
        <p:spPr>
          <a:xfrm>
            <a:off x="1905000" y="6251575"/>
            <a:ext cx="586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g2088eee1da1_0_28"/>
          <p:cNvPicPr preferRelativeResize="0"/>
          <p:nvPr/>
        </p:nvPicPr>
        <p:blipFill rotWithShape="1">
          <a:blip r:embed="rId3">
            <a:alphaModFix/>
          </a:blip>
          <a:srcRect b="61272" l="82407" r="0" t="-6732"/>
          <a:stretch/>
        </p:blipFill>
        <p:spPr>
          <a:xfrm>
            <a:off x="6934200" y="1066800"/>
            <a:ext cx="1676400" cy="373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c41526228_0_6"/>
          <p:cNvSpPr txBox="1"/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00" name="Google Shape;100;g20c41526228_0_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To understand data and its importance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To appreciate the amount of data and its sources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To understand the importance of data mining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Mining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Data mining is the process of discovering interesting patterns and </a:t>
            </a:r>
            <a:r>
              <a:rPr lang="en-US">
                <a:solidFill>
                  <a:srgbClr val="FF0000"/>
                </a:solidFill>
              </a:rPr>
              <a:t>knowledge</a:t>
            </a:r>
            <a:r>
              <a:rPr lang="en-US"/>
              <a:t> from large amounts of </a:t>
            </a:r>
            <a:r>
              <a:rPr lang="en-US">
                <a:solidFill>
                  <a:srgbClr val="FF0000"/>
                </a:solidFill>
              </a:rPr>
              <a:t>data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Knowledge discovery from data</a:t>
            </a:r>
            <a:endParaRPr/>
          </a:p>
        </p:txBody>
      </p:sp>
      <p:sp>
        <p:nvSpPr>
          <p:cNvPr id="107" name="Google Shape;107;p2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Information Hierarchy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Data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Facts or figures that can be measured, collected, reported or analyzed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Data must be put into context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Information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Essentially data, converted and organized into a more functional form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Recognizes and presents the relationship between data after analysis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Knowledge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hat you observe after organizing data into useful &amp; valuable information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2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				https://techwithtech.com/data-vs-information-vs-knowledge-vs-wisdom/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Information Hierarchy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https://theeconomyofmeaning.com/2018/06/29/the-difference-between-data-information-knowledge-and-wisdom/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59415"/>
            <a:ext cx="5087698" cy="3453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4800600" y="2057400"/>
            <a:ext cx="14478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Information Hierarchy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Wisdom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“ability to think and act using knowledge, experience, common sense, and insight” 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Wisdom is influenced by knowledge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Knowledge is knowing </a:t>
            </a:r>
            <a:r>
              <a:rPr lang="en-US">
                <a:solidFill>
                  <a:srgbClr val="FF0000"/>
                </a:solidFill>
              </a:rPr>
              <a:t>what</a:t>
            </a:r>
            <a:r>
              <a:rPr lang="en-US"/>
              <a:t> to say - Wisdom is knowing </a:t>
            </a:r>
            <a:r>
              <a:rPr lang="en-US">
                <a:solidFill>
                  <a:srgbClr val="FF0000"/>
                </a:solidFill>
              </a:rPr>
              <a:t>when</a:t>
            </a:r>
            <a:r>
              <a:rPr lang="en-US"/>
              <a:t> to say it</a:t>
            </a:r>
            <a:endParaRPr/>
          </a:p>
          <a:p>
            <a:pPr indent="0" lvl="1" marL="4714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Data + Context = Information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Information + Analysis = Knowledge </a:t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Knowledge + Discernment = Wisdom </a:t>
            </a:r>
            <a:endParaRPr/>
          </a:p>
          <a:p>
            <a:pPr indent="-3222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36563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They have one thing in common: all are required to gain insight</a:t>
            </a:r>
            <a:endParaRPr/>
          </a:p>
          <a:p>
            <a:pPr indent="0" lvl="1" marL="4714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2362200" y="5715000"/>
            <a:ext cx="4419600" cy="685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8F8F8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i="0" lang="en-US" sz="2800" u="none" cap="none" strike="noStrike">
                <a:solidFill>
                  <a:srgbClr val="F8F8F8"/>
                </a:solidFill>
                <a:latin typeface="Verdana"/>
                <a:ea typeface="Verdana"/>
                <a:cs typeface="Verdana"/>
                <a:sym typeface="Verdana"/>
              </a:rPr>
              <a:t>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2667000" y="152400"/>
            <a:ext cx="4114800" cy="1447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25400">
            <a:solidFill>
              <a:srgbClr val="94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1" i="0" lang="en-US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ISDOM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6"/>
          <p:cNvGrpSpPr/>
          <p:nvPr/>
        </p:nvGrpSpPr>
        <p:grpSpPr>
          <a:xfrm>
            <a:off x="2667000" y="4495800"/>
            <a:ext cx="3810000" cy="1203960"/>
            <a:chOff x="2667000" y="4495800"/>
            <a:chExt cx="3810000" cy="1203960"/>
          </a:xfrm>
        </p:grpSpPr>
        <p:sp>
          <p:nvSpPr>
            <p:cNvPr id="139" name="Google Shape;139;p6"/>
            <p:cNvSpPr/>
            <p:nvPr/>
          </p:nvSpPr>
          <p:spPr>
            <a:xfrm>
              <a:off x="2667000" y="4495800"/>
              <a:ext cx="3810000" cy="83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rgbClr val="FEFEFE"/>
                  </a:solidFill>
                  <a:latin typeface="Verdana"/>
                  <a:ea typeface="Verdana"/>
                  <a:cs typeface="Verdana"/>
                  <a:sym typeface="Verdana"/>
                </a:rPr>
                <a:t>I</a:t>
              </a:r>
              <a:r>
                <a:rPr b="1" i="0" lang="en-US" sz="3200" u="none" cap="none" strike="noStrike">
                  <a:solidFill>
                    <a:srgbClr val="FEFEFE"/>
                  </a:solidFill>
                  <a:latin typeface="Verdana"/>
                  <a:ea typeface="Verdana"/>
                  <a:cs typeface="Verdana"/>
                  <a:sym typeface="Verdana"/>
                </a:rPr>
                <a:t>nformation</a:t>
              </a:r>
              <a:endParaRPr b="1" i="0" sz="2400" u="none" cap="none" strike="noStrike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40" name="Google Shape;140;p6"/>
            <p:cNvCxnSpPr/>
            <p:nvPr/>
          </p:nvCxnSpPr>
          <p:spPr>
            <a:xfrm rot="10800000">
              <a:off x="4572000" y="5334000"/>
              <a:ext cx="0" cy="36576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</p:grpSp>
      <p:grpSp>
        <p:nvGrpSpPr>
          <p:cNvPr id="141" name="Google Shape;141;p6"/>
          <p:cNvGrpSpPr/>
          <p:nvPr/>
        </p:nvGrpSpPr>
        <p:grpSpPr>
          <a:xfrm>
            <a:off x="3065318" y="2438400"/>
            <a:ext cx="2933700" cy="2057400"/>
            <a:chOff x="3065318" y="2438400"/>
            <a:chExt cx="2933700" cy="2057400"/>
          </a:xfrm>
        </p:grpSpPr>
        <p:sp>
          <p:nvSpPr>
            <p:cNvPr id="142" name="Google Shape;142;p6"/>
            <p:cNvSpPr/>
            <p:nvPr/>
          </p:nvSpPr>
          <p:spPr>
            <a:xfrm>
              <a:off x="3065318" y="2438400"/>
              <a:ext cx="2933700" cy="1676400"/>
            </a:xfrm>
            <a:prstGeom prst="ellipse">
              <a:avLst/>
            </a:prstGeom>
            <a:solidFill>
              <a:schemeClr val="accent5"/>
            </a:solidFill>
            <a:ln cap="flat" cmpd="sng" w="25400">
              <a:solidFill>
                <a:srgbClr val="969B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E2E2E2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1" i="0" lang="en-US" sz="2800" u="none" cap="none" strike="noStrike">
                  <a:solidFill>
                    <a:srgbClr val="E2E2E2"/>
                  </a:solidFill>
                  <a:latin typeface="Verdana"/>
                  <a:ea typeface="Verdana"/>
                  <a:cs typeface="Verdana"/>
                  <a:sym typeface="Verdana"/>
                </a:rPr>
                <a:t>nowledge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6"/>
            <p:cNvCxnSpPr/>
            <p:nvPr/>
          </p:nvCxnSpPr>
          <p:spPr>
            <a:xfrm rot="10800000">
              <a:off x="4495800" y="4130040"/>
              <a:ext cx="0" cy="36576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</p:grpSp>
      <p:sp>
        <p:nvSpPr>
          <p:cNvPr id="144" name="Google Shape;144;p6"/>
          <p:cNvSpPr/>
          <p:nvPr/>
        </p:nvSpPr>
        <p:spPr>
          <a:xfrm>
            <a:off x="6629400" y="4724400"/>
            <a:ext cx="2514600" cy="1143000"/>
          </a:xfrm>
          <a:prstGeom prst="cloudCallout">
            <a:avLst>
              <a:gd fmla="val -42130" name="adj1"/>
              <a:gd fmla="val 69773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Transaction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0" y="3657600"/>
            <a:ext cx="3065318" cy="1143000"/>
          </a:xfrm>
          <a:prstGeom prst="cloudCallout">
            <a:avLst>
              <a:gd fmla="val 35536" name="adj1"/>
              <a:gd fmla="val 64924" name="adj2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999018" y="2133600"/>
            <a:ext cx="2763982" cy="990600"/>
          </a:xfrm>
          <a:prstGeom prst="cloudCallout">
            <a:avLst>
              <a:gd fmla="val -49404" name="adj1"/>
              <a:gd fmla="val 77885" name="adj2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Mining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50668" y="2286000"/>
            <a:ext cx="2763982" cy="990600"/>
          </a:xfrm>
          <a:prstGeom prst="cloudCallout">
            <a:avLst>
              <a:gd fmla="val 54857" name="adj1"/>
              <a:gd fmla="val 44318" name="adj2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OLAP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828800" y="1600200"/>
            <a:ext cx="5334000" cy="685800"/>
          </a:xfrm>
          <a:prstGeom prst="cloudCallout">
            <a:avLst>
              <a:gd fmla="val -986" name="adj1"/>
              <a:gd fmla="val 47624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Support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large is large</a:t>
            </a:r>
            <a:endParaRPr/>
          </a:p>
        </p:txBody>
      </p:sp>
      <p:graphicFrame>
        <p:nvGraphicFramePr>
          <p:cNvPr id="155" name="Google Shape;155;p7"/>
          <p:cNvGraphicFramePr/>
          <p:nvPr/>
        </p:nvGraphicFramePr>
        <p:xfrm>
          <a:off x="566738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{008B95B5-B090-4B58-AE66-78D354FCD9D7}</a:tableStyleId>
              </a:tblPr>
              <a:tblGrid>
                <a:gridCol w="1392650"/>
                <a:gridCol w="1392650"/>
                <a:gridCol w="1392650"/>
                <a:gridCol w="1392650"/>
                <a:gridCol w="1392650"/>
                <a:gridCol w="1037700"/>
              </a:tblGrid>
              <a:tr h="5619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 hMerge="1"/>
                <a:tc hMerge="1"/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 (base 2)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6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 (base 10)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kibibyte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kilobyte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mebibyte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megabyte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gibibyte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gigabyte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tebibyte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terabyte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pebibyte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petabyte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exbibyte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exabyte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EB</a:t>
                      </a:r>
                      <a:endParaRPr sz="1400" u="none" cap="none" strike="noStrike"/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aseline="30000" lang="en-US" sz="1600" u="none" cap="none" strike="noStrike">
                          <a:solidFill>
                            <a:srgbClr val="5252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 u="none" cap="none" strike="noStrike">
                        <a:solidFill>
                          <a:srgbClr val="5252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50" marB="7150" marR="14275" marL="14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7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7162800" y="6553200"/>
            <a:ext cx="141287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www.ibm.com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large is large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Zettabyte = 1000 Exabytes (10</a:t>
            </a:r>
            <a:r>
              <a:rPr b="0" baseline="30000" i="0" lang="en-US"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Yottabytes = 1000 Zettabytes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Brontobyte = 1000 Yottabytes (not standardized yet)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f we were to put Yottabytess of data in DVDs, a yottabyte would require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250 trillion DVDs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Yottabyte is still a theoretical measure that might be possible in the future. No storage capacity today compares to it, really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To put things in perspective 1 Yottabyte would be written in decimal system as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1,208,925,819,614,629,174,706,176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1905000" y="6251575"/>
            <a:ext cx="586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A86DF1E33FCE4893D1CDDE7CAF3663" ma:contentTypeVersion="2" ma:contentTypeDescription="Create a new document." ma:contentTypeScope="" ma:versionID="804bda72fdff34852c8d5cd833386151">
  <xsd:schema xmlns:xsd="http://www.w3.org/2001/XMLSchema" xmlns:xs="http://www.w3.org/2001/XMLSchema" xmlns:p="http://schemas.microsoft.com/office/2006/metadata/properties" xmlns:ns2="5792ad5a-4349-443f-b149-79d36b750b52" targetNamespace="http://schemas.microsoft.com/office/2006/metadata/properties" ma:root="true" ma:fieldsID="4ed831942ced6f652d2e8f55272b1689" ns2:_="">
    <xsd:import namespace="5792ad5a-4349-443f-b149-79d36b750b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2ad5a-4349-443f-b149-79d36b750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C793B8-C476-4937-A157-F0DB78F04044}"/>
</file>

<file path=customXml/itemProps2.xml><?xml version="1.0" encoding="utf-8"?>
<ds:datastoreItem xmlns:ds="http://schemas.openxmlformats.org/officeDocument/2006/customXml" ds:itemID="{962A7589-692A-4E92-8E73-5A18FF18744C}"/>
</file>

<file path=customXml/itemProps3.xml><?xml version="1.0" encoding="utf-8"?>
<ds:datastoreItem xmlns:ds="http://schemas.openxmlformats.org/officeDocument/2006/customXml" ds:itemID="{58261397-557B-4F01-9715-D93DAC8DDEF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0x01010026A86DF1E33FCE4893D1CDDE7CAF3663</vt:lpwstr>
  </property>
</Properties>
</file>