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Poppins Bold" charset="1" panose="00000800000000000000"/>
      <p:regular r:id="rId13"/>
    </p:embeddedFont>
    <p:embeddedFont>
      <p:font typeface="Poppins Medium" charset="1" panose="00000600000000000000"/>
      <p:regular r:id="rId14"/>
    </p:embeddedFont>
    <p:embeddedFont>
      <p:font typeface="Inter Bold" charset="1" panose="020B0802030000000004"/>
      <p:regular r:id="rId15"/>
    </p:embeddedFont>
    <p:embeddedFont>
      <p:font typeface="Montserrat Bold" charset="1" panose="00000800000000000000"/>
      <p:regular r:id="rId16"/>
    </p:embeddedFont>
    <p:embeddedFont>
      <p:font typeface="Saira Condensed Bold" charset="1" panose="00000806000000000000"/>
      <p:regular r:id="rId17"/>
    </p:embeddedFont>
    <p:embeddedFont>
      <p:font typeface="Public Sans Heavy" charset="1" panose="00000000000000000000"/>
      <p:regular r:id="rId18"/>
    </p:embeddedFont>
    <p:embeddedFont>
      <p:font typeface="Agrandir Medium" charset="1" panose="00000600000000000000"/>
      <p:regular r:id="rId19"/>
    </p:embeddedFont>
    <p:embeddedFont>
      <p:font typeface="Lato" charset="1" panose="020F0502020204030203"/>
      <p:regular r:id="rId20"/>
    </p:embeddedFont>
    <p:embeddedFont>
      <p:font typeface="Inter Medium" charset="1" panose="020005030000000200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9.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9304884">
            <a:off x="-2771414" y="-3246466"/>
            <a:ext cx="11156537" cy="9399382"/>
          </a:xfrm>
          <a:custGeom>
            <a:avLst/>
            <a:gdLst/>
            <a:ahLst/>
            <a:cxnLst/>
            <a:rect r="r" b="b" t="t" l="l"/>
            <a:pathLst>
              <a:path h="9399382" w="11156537">
                <a:moveTo>
                  <a:pt x="11156537" y="0"/>
                </a:moveTo>
                <a:lnTo>
                  <a:pt x="0" y="0"/>
                </a:lnTo>
                <a:lnTo>
                  <a:pt x="0" y="9399383"/>
                </a:lnTo>
                <a:lnTo>
                  <a:pt x="11156537" y="9399383"/>
                </a:lnTo>
                <a:lnTo>
                  <a:pt x="11156537"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595205">
            <a:off x="34629" y="1371771"/>
            <a:ext cx="4808574" cy="9514590"/>
            <a:chOff x="0" y="0"/>
            <a:chExt cx="2620010" cy="5184140"/>
          </a:xfrm>
        </p:grpSpPr>
        <p:sp>
          <p:nvSpPr>
            <p:cNvPr name="Freeform 4" id="4"/>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5" id="5"/>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49811" t="0" r="-49811" b="0"/>
              </a:stretch>
            </a:blipFill>
          </p:spPr>
        </p:sp>
        <p:sp>
          <p:nvSpPr>
            <p:cNvPr name="Freeform 6" id="6"/>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B5B5B"/>
            </a:solidFill>
          </p:spPr>
        </p:sp>
        <p:sp>
          <p:nvSpPr>
            <p:cNvPr name="Freeform 7" id="7"/>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B5B5B"/>
            </a:solidFill>
          </p:spPr>
        </p:sp>
        <p:sp>
          <p:nvSpPr>
            <p:cNvPr name="Freeform 8" id="8"/>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EBCEB5"/>
            </a:solidFill>
          </p:spPr>
        </p:sp>
        <p:sp>
          <p:nvSpPr>
            <p:cNvPr name="Freeform 9" id="9"/>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EBCEB5"/>
            </a:solidFill>
          </p:spPr>
        </p:sp>
        <p:sp>
          <p:nvSpPr>
            <p:cNvPr name="Freeform 10" id="10"/>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EBCEB5"/>
            </a:solidFill>
          </p:spPr>
        </p:sp>
        <p:sp>
          <p:nvSpPr>
            <p:cNvPr name="Freeform 11" id="11"/>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EBCEB5"/>
            </a:solidFill>
          </p:spPr>
        </p:sp>
        <p:sp>
          <p:nvSpPr>
            <p:cNvPr name="Freeform 12" id="12"/>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FCE9D8"/>
            </a:solidFill>
          </p:spPr>
        </p:sp>
      </p:grpSp>
      <p:grpSp>
        <p:nvGrpSpPr>
          <p:cNvPr name="Group 13" id="13"/>
          <p:cNvGrpSpPr/>
          <p:nvPr/>
        </p:nvGrpSpPr>
        <p:grpSpPr>
          <a:xfrm rot="0">
            <a:off x="6111819" y="7519724"/>
            <a:ext cx="3104233" cy="736979"/>
            <a:chOff x="0" y="0"/>
            <a:chExt cx="903882" cy="214592"/>
          </a:xfrm>
        </p:grpSpPr>
        <p:sp>
          <p:nvSpPr>
            <p:cNvPr name="Freeform 14" id="14"/>
            <p:cNvSpPr/>
            <p:nvPr/>
          </p:nvSpPr>
          <p:spPr>
            <a:xfrm flipH="false" flipV="false" rot="0">
              <a:off x="0" y="0"/>
              <a:ext cx="903882" cy="214592"/>
            </a:xfrm>
            <a:custGeom>
              <a:avLst/>
              <a:gdLst/>
              <a:ahLst/>
              <a:cxnLst/>
              <a:rect r="r" b="b" t="t" l="l"/>
              <a:pathLst>
                <a:path h="214592" w="903882">
                  <a:moveTo>
                    <a:pt x="107296" y="0"/>
                  </a:moveTo>
                  <a:lnTo>
                    <a:pt x="796586" y="0"/>
                  </a:lnTo>
                  <a:cubicBezTo>
                    <a:pt x="825043" y="0"/>
                    <a:pt x="852334" y="11304"/>
                    <a:pt x="872456" y="31426"/>
                  </a:cubicBezTo>
                  <a:cubicBezTo>
                    <a:pt x="892577" y="51548"/>
                    <a:pt x="903882" y="78839"/>
                    <a:pt x="903882" y="107296"/>
                  </a:cubicBezTo>
                  <a:lnTo>
                    <a:pt x="903882" y="107296"/>
                  </a:lnTo>
                  <a:cubicBezTo>
                    <a:pt x="903882" y="135752"/>
                    <a:pt x="892577" y="163043"/>
                    <a:pt x="872456" y="183165"/>
                  </a:cubicBezTo>
                  <a:cubicBezTo>
                    <a:pt x="852334" y="203287"/>
                    <a:pt x="825043" y="214592"/>
                    <a:pt x="796586" y="214592"/>
                  </a:cubicBezTo>
                  <a:lnTo>
                    <a:pt x="107296" y="214592"/>
                  </a:lnTo>
                  <a:cubicBezTo>
                    <a:pt x="78839" y="214592"/>
                    <a:pt x="51548" y="203287"/>
                    <a:pt x="31426" y="183165"/>
                  </a:cubicBezTo>
                  <a:cubicBezTo>
                    <a:pt x="11304" y="163043"/>
                    <a:pt x="0" y="135752"/>
                    <a:pt x="0" y="107296"/>
                  </a:cubicBezTo>
                  <a:lnTo>
                    <a:pt x="0" y="107296"/>
                  </a:lnTo>
                  <a:cubicBezTo>
                    <a:pt x="0" y="78839"/>
                    <a:pt x="11304" y="51548"/>
                    <a:pt x="31426" y="31426"/>
                  </a:cubicBezTo>
                  <a:cubicBezTo>
                    <a:pt x="51548" y="11304"/>
                    <a:pt x="78839" y="0"/>
                    <a:pt x="107296" y="0"/>
                  </a:cubicBezTo>
                  <a:close/>
                </a:path>
              </a:pathLst>
            </a:custGeom>
            <a:solidFill>
              <a:srgbClr val="004AAD"/>
            </a:solidFill>
          </p:spPr>
        </p:sp>
        <p:sp>
          <p:nvSpPr>
            <p:cNvPr name="TextBox 15" id="15"/>
            <p:cNvSpPr txBox="true"/>
            <p:nvPr/>
          </p:nvSpPr>
          <p:spPr>
            <a:xfrm>
              <a:off x="0" y="-38100"/>
              <a:ext cx="903882" cy="252692"/>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true" flipV="false" rot="0">
            <a:off x="14752258" y="7794464"/>
            <a:ext cx="5136872" cy="2870227"/>
          </a:xfrm>
          <a:custGeom>
            <a:avLst/>
            <a:gdLst/>
            <a:ahLst/>
            <a:cxnLst/>
            <a:rect r="r" b="b" t="t" l="l"/>
            <a:pathLst>
              <a:path h="2870227" w="5136872">
                <a:moveTo>
                  <a:pt x="5136872" y="0"/>
                </a:moveTo>
                <a:lnTo>
                  <a:pt x="0" y="0"/>
                </a:lnTo>
                <a:lnTo>
                  <a:pt x="0" y="2870227"/>
                </a:lnTo>
                <a:lnTo>
                  <a:pt x="5136872" y="2870227"/>
                </a:lnTo>
                <a:lnTo>
                  <a:pt x="5136872" y="0"/>
                </a:lnTo>
                <a:close/>
              </a:path>
            </a:pathLst>
          </a:custGeom>
          <a:blipFill>
            <a:blip r:embed="rId5"/>
            <a:stretch>
              <a:fillRect l="0" t="0" r="0" b="0"/>
            </a:stretch>
          </a:blipFill>
        </p:spPr>
      </p:sp>
      <p:sp>
        <p:nvSpPr>
          <p:cNvPr name="Freeform 17" id="17"/>
          <p:cNvSpPr/>
          <p:nvPr/>
        </p:nvSpPr>
        <p:spPr>
          <a:xfrm flipH="false" flipV="false" rot="0">
            <a:off x="16178979" y="2334881"/>
            <a:ext cx="610115" cy="621773"/>
          </a:xfrm>
          <a:custGeom>
            <a:avLst/>
            <a:gdLst/>
            <a:ahLst/>
            <a:cxnLst/>
            <a:rect r="r" b="b" t="t" l="l"/>
            <a:pathLst>
              <a:path h="621773" w="610115">
                <a:moveTo>
                  <a:pt x="0" y="0"/>
                </a:moveTo>
                <a:lnTo>
                  <a:pt x="610115" y="0"/>
                </a:lnTo>
                <a:lnTo>
                  <a:pt x="610115" y="621773"/>
                </a:lnTo>
                <a:lnTo>
                  <a:pt x="0" y="6217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8" id="18"/>
          <p:cNvGrpSpPr/>
          <p:nvPr/>
        </p:nvGrpSpPr>
        <p:grpSpPr>
          <a:xfrm rot="0">
            <a:off x="15274250" y="6943383"/>
            <a:ext cx="428611" cy="42861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B29BF">
                    <a:alpha val="100000"/>
                  </a:srgbClr>
                </a:gs>
                <a:gs pos="100000">
                  <a:srgbClr val="0D9EF0">
                    <a:alpha val="100000"/>
                  </a:srgbClr>
                </a:gs>
              </a:gsLst>
              <a:lin ang="0"/>
            </a:gradFill>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2539"/>
                </a:lnSpc>
              </a:pPr>
            </a:p>
          </p:txBody>
        </p:sp>
      </p:grpSp>
      <p:sp>
        <p:nvSpPr>
          <p:cNvPr name="TextBox 21" id="21"/>
          <p:cNvSpPr txBox="true"/>
          <p:nvPr/>
        </p:nvSpPr>
        <p:spPr>
          <a:xfrm rot="0">
            <a:off x="6111819" y="2458706"/>
            <a:ext cx="8732951" cy="1528244"/>
          </a:xfrm>
          <a:prstGeom prst="rect">
            <a:avLst/>
          </a:prstGeom>
        </p:spPr>
        <p:txBody>
          <a:bodyPr anchor="t" rtlCol="false" tIns="0" lIns="0" bIns="0" rIns="0">
            <a:spAutoFit/>
          </a:bodyPr>
          <a:lstStyle/>
          <a:p>
            <a:pPr algn="l">
              <a:lnSpc>
                <a:spcPts val="10762"/>
              </a:lnSpc>
            </a:pPr>
            <a:r>
              <a:rPr lang="en-US" sz="10871" spc="-510" b="true">
                <a:solidFill>
                  <a:srgbClr val="142B30"/>
                </a:solidFill>
                <a:latin typeface="Poppins Bold"/>
                <a:ea typeface="Poppins Bold"/>
                <a:cs typeface="Poppins Bold"/>
                <a:sym typeface="Poppins Bold"/>
              </a:rPr>
              <a:t>Tamenny </a:t>
            </a:r>
          </a:p>
        </p:txBody>
      </p:sp>
      <p:sp>
        <p:nvSpPr>
          <p:cNvPr name="TextBox 22" id="22"/>
          <p:cNvSpPr txBox="true"/>
          <p:nvPr/>
        </p:nvSpPr>
        <p:spPr>
          <a:xfrm rot="0">
            <a:off x="6111819" y="3720117"/>
            <a:ext cx="10067160" cy="1602993"/>
          </a:xfrm>
          <a:prstGeom prst="rect">
            <a:avLst/>
          </a:prstGeom>
        </p:spPr>
        <p:txBody>
          <a:bodyPr anchor="t" rtlCol="false" tIns="0" lIns="0" bIns="0" rIns="0">
            <a:spAutoFit/>
          </a:bodyPr>
          <a:lstStyle/>
          <a:p>
            <a:pPr algn="l">
              <a:lnSpc>
                <a:spcPts val="11523"/>
              </a:lnSpc>
            </a:pPr>
            <a:r>
              <a:rPr lang="en-US" sz="10871" spc="-510" b="true">
                <a:solidFill>
                  <a:srgbClr val="0071BC"/>
                </a:solidFill>
                <a:latin typeface="Poppins Bold"/>
                <a:ea typeface="Poppins Bold"/>
                <a:cs typeface="Poppins Bold"/>
                <a:sym typeface="Poppins Bold"/>
              </a:rPr>
              <a:t>App Is Coming</a:t>
            </a:r>
          </a:p>
        </p:txBody>
      </p:sp>
      <p:sp>
        <p:nvSpPr>
          <p:cNvPr name="TextBox 23" id="23"/>
          <p:cNvSpPr txBox="true"/>
          <p:nvPr/>
        </p:nvSpPr>
        <p:spPr>
          <a:xfrm rot="0">
            <a:off x="6111819" y="5544283"/>
            <a:ext cx="10372218" cy="1226970"/>
          </a:xfrm>
          <a:prstGeom prst="rect">
            <a:avLst/>
          </a:prstGeom>
        </p:spPr>
        <p:txBody>
          <a:bodyPr anchor="t" rtlCol="false" tIns="0" lIns="0" bIns="0" rIns="0">
            <a:spAutoFit/>
          </a:bodyPr>
          <a:lstStyle/>
          <a:p>
            <a:pPr algn="l">
              <a:lnSpc>
                <a:spcPts val="3246"/>
              </a:lnSpc>
            </a:pPr>
            <a:r>
              <a:rPr lang="en-US" sz="2319" b="true">
                <a:solidFill>
                  <a:srgbClr val="000000"/>
                </a:solidFill>
                <a:latin typeface="Poppins Medium"/>
                <a:ea typeface="Poppins Medium"/>
                <a:cs typeface="Poppins Medium"/>
                <a:sym typeface="Poppins Medium"/>
              </a:rPr>
              <a:t>Empowering individuals with AI-driven healthcare insights, Tamenny bridges the gap between timely self-diagnosis and professional consultation, ensuring a healthier and more informed future.</a:t>
            </a:r>
          </a:p>
        </p:txBody>
      </p:sp>
      <p:sp>
        <p:nvSpPr>
          <p:cNvPr name="TextBox 24" id="24"/>
          <p:cNvSpPr txBox="true"/>
          <p:nvPr/>
        </p:nvSpPr>
        <p:spPr>
          <a:xfrm rot="0">
            <a:off x="6111819" y="7628952"/>
            <a:ext cx="3104233" cy="442324"/>
          </a:xfrm>
          <a:prstGeom prst="rect">
            <a:avLst/>
          </a:prstGeom>
        </p:spPr>
        <p:txBody>
          <a:bodyPr anchor="t" rtlCol="false" tIns="0" lIns="0" bIns="0" rIns="0">
            <a:spAutoFit/>
          </a:bodyPr>
          <a:lstStyle/>
          <a:p>
            <a:pPr algn="ctr">
              <a:lnSpc>
                <a:spcPts val="3406"/>
              </a:lnSpc>
            </a:pPr>
            <a:r>
              <a:rPr lang="en-US" b="true" sz="2432" spc="-92">
                <a:solidFill>
                  <a:srgbClr val="FFFEFE"/>
                </a:solidFill>
                <a:latin typeface="Poppins Bold"/>
                <a:ea typeface="Poppins Bold"/>
                <a:cs typeface="Poppins Bold"/>
                <a:sym typeface="Poppins Bold"/>
              </a:rPr>
              <a:t>Don’t Miss Out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654436" y="2554812"/>
            <a:ext cx="4552882" cy="9008658"/>
            <a:chOff x="0" y="0"/>
            <a:chExt cx="2620010" cy="5184140"/>
          </a:xfrm>
        </p:grpSpPr>
        <p:sp>
          <p:nvSpPr>
            <p:cNvPr name="Freeform 3" id="3"/>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4" id="4"/>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49811" t="0" r="-49811" b="0"/>
              </a:stretch>
            </a:blipFill>
          </p:spPr>
        </p:sp>
        <p:sp>
          <p:nvSpPr>
            <p:cNvPr name="Freeform 5" id="5"/>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6" id="6"/>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7" id="7"/>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8" id="8"/>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9" id="9"/>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10" id="10"/>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11" id="11"/>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name="AutoShape 12" id="12"/>
          <p:cNvSpPr/>
          <p:nvPr/>
        </p:nvSpPr>
        <p:spPr>
          <a:xfrm>
            <a:off x="14586779" y="8929688"/>
            <a:ext cx="2672521" cy="0"/>
          </a:xfrm>
          <a:prstGeom prst="line">
            <a:avLst/>
          </a:prstGeom>
          <a:ln cap="rnd" w="657225">
            <a:gradFill>
              <a:gsLst>
                <a:gs pos="0">
                  <a:srgbClr val="5DE0E6">
                    <a:alpha val="100000"/>
                  </a:srgbClr>
                </a:gs>
                <a:gs pos="100000">
                  <a:srgbClr val="004AAD">
                    <a:alpha val="100000"/>
                  </a:srgbClr>
                </a:gs>
              </a:gsLst>
              <a:lin ang="0"/>
            </a:gradFill>
            <a:prstDash val="solid"/>
            <a:headEnd type="none" len="sm" w="sm"/>
            <a:tailEnd type="none" len="sm" w="sm"/>
          </a:ln>
        </p:spPr>
      </p:sp>
      <p:grpSp>
        <p:nvGrpSpPr>
          <p:cNvPr name="Group 13" id="13"/>
          <p:cNvGrpSpPr/>
          <p:nvPr/>
        </p:nvGrpSpPr>
        <p:grpSpPr>
          <a:xfrm rot="0">
            <a:off x="16697186" y="8696186"/>
            <a:ext cx="467003" cy="467003"/>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name="Freeform 15" id="15"/>
          <p:cNvSpPr/>
          <p:nvPr/>
        </p:nvSpPr>
        <p:spPr>
          <a:xfrm flipH="false" flipV="false" rot="0">
            <a:off x="-1026417" y="-763528"/>
            <a:ext cx="4632273" cy="5028618"/>
          </a:xfrm>
          <a:custGeom>
            <a:avLst/>
            <a:gdLst/>
            <a:ahLst/>
            <a:cxnLst/>
            <a:rect r="r" b="b" t="t" l="l"/>
            <a:pathLst>
              <a:path h="5028618" w="4632273">
                <a:moveTo>
                  <a:pt x="0" y="0"/>
                </a:moveTo>
                <a:lnTo>
                  <a:pt x="4632273" y="0"/>
                </a:lnTo>
                <a:lnTo>
                  <a:pt x="4632273" y="5028617"/>
                </a:lnTo>
                <a:lnTo>
                  <a:pt x="0" y="5028617"/>
                </a:lnTo>
                <a:lnTo>
                  <a:pt x="0" y="0"/>
                </a:lnTo>
                <a:close/>
              </a:path>
            </a:pathLst>
          </a:custGeom>
          <a:blipFill>
            <a:blip r:embed="rId3"/>
            <a:stretch>
              <a:fillRect l="0" t="0" r="0" b="0"/>
            </a:stretch>
          </a:blipFill>
        </p:spPr>
      </p:sp>
      <p:sp>
        <p:nvSpPr>
          <p:cNvPr name="TextBox 16" id="16"/>
          <p:cNvSpPr txBox="true"/>
          <p:nvPr/>
        </p:nvSpPr>
        <p:spPr>
          <a:xfrm rot="0">
            <a:off x="1838341" y="1278898"/>
            <a:ext cx="4185070" cy="387024"/>
          </a:xfrm>
          <a:prstGeom prst="rect">
            <a:avLst/>
          </a:prstGeom>
        </p:spPr>
        <p:txBody>
          <a:bodyPr anchor="t" rtlCol="false" tIns="0" lIns="0" bIns="0" rIns="0">
            <a:spAutoFit/>
          </a:bodyPr>
          <a:lstStyle/>
          <a:p>
            <a:pPr algn="l">
              <a:lnSpc>
                <a:spcPts val="2862"/>
              </a:lnSpc>
            </a:pPr>
            <a:r>
              <a:rPr lang="en-US" sz="2862" b="true">
                <a:solidFill>
                  <a:srgbClr val="193074"/>
                </a:solidFill>
                <a:latin typeface="Inter Bold"/>
                <a:ea typeface="Inter Bold"/>
                <a:cs typeface="Inter Bold"/>
                <a:sym typeface="Inter Bold"/>
              </a:rPr>
              <a:t>Tamenny</a:t>
            </a:r>
          </a:p>
        </p:txBody>
      </p:sp>
      <p:sp>
        <p:nvSpPr>
          <p:cNvPr name="TextBox 17" id="17"/>
          <p:cNvSpPr txBox="true"/>
          <p:nvPr/>
        </p:nvSpPr>
        <p:spPr>
          <a:xfrm rot="0">
            <a:off x="14889673" y="8724265"/>
            <a:ext cx="1651581" cy="372745"/>
          </a:xfrm>
          <a:prstGeom prst="rect">
            <a:avLst/>
          </a:prstGeom>
        </p:spPr>
        <p:txBody>
          <a:bodyPr anchor="t" rtlCol="false" tIns="0" lIns="0" bIns="0" rIns="0">
            <a:spAutoFit/>
          </a:bodyPr>
          <a:lstStyle/>
          <a:p>
            <a:pPr algn="l">
              <a:lnSpc>
                <a:spcPts val="3079"/>
              </a:lnSpc>
            </a:pPr>
            <a:r>
              <a:rPr lang="en-US" sz="2199" b="true">
                <a:solidFill>
                  <a:srgbClr val="193074"/>
                </a:solidFill>
                <a:latin typeface="Montserrat Bold"/>
                <a:ea typeface="Montserrat Bold"/>
                <a:cs typeface="Montserrat Bold"/>
                <a:sym typeface="Montserrat Bold"/>
              </a:rPr>
              <a:t>Start Page</a:t>
            </a:r>
          </a:p>
        </p:txBody>
      </p:sp>
      <p:sp>
        <p:nvSpPr>
          <p:cNvPr name="TextBox 18" id="18"/>
          <p:cNvSpPr txBox="true"/>
          <p:nvPr/>
        </p:nvSpPr>
        <p:spPr>
          <a:xfrm rot="0">
            <a:off x="16722107" y="8724265"/>
            <a:ext cx="417160" cy="372745"/>
          </a:xfrm>
          <a:prstGeom prst="rect">
            <a:avLst/>
          </a:prstGeom>
        </p:spPr>
        <p:txBody>
          <a:bodyPr anchor="t" rtlCol="false" tIns="0" lIns="0" bIns="0" rIns="0">
            <a:spAutoFit/>
          </a:bodyPr>
          <a:lstStyle/>
          <a:p>
            <a:pPr algn="ctr">
              <a:lnSpc>
                <a:spcPts val="3079"/>
              </a:lnSpc>
            </a:pPr>
            <a:r>
              <a:rPr lang="en-US" sz="2199" b="true">
                <a:solidFill>
                  <a:srgbClr val="11084B"/>
                </a:solidFill>
                <a:latin typeface="Montserrat Bold"/>
                <a:ea typeface="Montserrat Bold"/>
                <a:cs typeface="Montserrat Bold"/>
                <a:sym typeface="Montserrat Bold"/>
              </a:rPr>
              <a:t>&gt;</a:t>
            </a:r>
          </a:p>
        </p:txBody>
      </p:sp>
      <p:sp>
        <p:nvSpPr>
          <p:cNvPr name="TextBox 19" id="19"/>
          <p:cNvSpPr txBox="true"/>
          <p:nvPr/>
        </p:nvSpPr>
        <p:spPr>
          <a:xfrm rot="0">
            <a:off x="2631181" y="7363303"/>
            <a:ext cx="2599392" cy="671082"/>
          </a:xfrm>
          <a:prstGeom prst="rect">
            <a:avLst/>
          </a:prstGeom>
        </p:spPr>
        <p:txBody>
          <a:bodyPr anchor="t" rtlCol="false" tIns="0" lIns="0" bIns="0" rIns="0">
            <a:spAutoFit/>
          </a:bodyPr>
          <a:lstStyle/>
          <a:p>
            <a:pPr algn="ctr">
              <a:lnSpc>
                <a:spcPts val="5536"/>
              </a:lnSpc>
              <a:spcBef>
                <a:spcPct val="0"/>
              </a:spcBef>
            </a:pPr>
            <a:r>
              <a:rPr lang="en-US" b="true" sz="3954">
                <a:solidFill>
                  <a:srgbClr val="193074"/>
                </a:solidFill>
                <a:latin typeface="Inter Bold"/>
                <a:ea typeface="Inter Bold"/>
                <a:cs typeface="Inter Bold"/>
                <a:sym typeface="Inter Bold"/>
              </a:rPr>
              <a:t>Tamenny</a:t>
            </a:r>
          </a:p>
        </p:txBody>
      </p:sp>
      <p:sp>
        <p:nvSpPr>
          <p:cNvPr name="TextBox 20" id="20"/>
          <p:cNvSpPr txBox="true"/>
          <p:nvPr/>
        </p:nvSpPr>
        <p:spPr>
          <a:xfrm rot="0">
            <a:off x="6924757" y="3445120"/>
            <a:ext cx="10933970" cy="3302155"/>
          </a:xfrm>
          <a:prstGeom prst="rect">
            <a:avLst/>
          </a:prstGeom>
        </p:spPr>
        <p:txBody>
          <a:bodyPr anchor="t" rtlCol="false" tIns="0" lIns="0" bIns="0" rIns="0">
            <a:spAutoFit/>
          </a:bodyPr>
          <a:lstStyle/>
          <a:p>
            <a:pPr algn="ctr" rtl="true">
              <a:lnSpc>
                <a:spcPts val="7374"/>
              </a:lnSpc>
              <a:spcBef>
                <a:spcPct val="0"/>
              </a:spcBef>
            </a:pPr>
            <a:r>
              <a:rPr lang="en-US" b="true" sz="5267">
                <a:solidFill>
                  <a:srgbClr val="193074"/>
                </a:solidFill>
                <a:latin typeface="Inter Bold"/>
                <a:ea typeface="Inter Bold"/>
                <a:cs typeface="Inter Bold"/>
                <a:sym typeface="Inter Bold"/>
              </a:rPr>
              <a:t>AI-based Healthcare</a:t>
            </a:r>
            <a:r>
              <a:rPr lang="en-US" b="true" sz="5267">
                <a:solidFill>
                  <a:srgbClr val="193074"/>
                </a:solidFill>
                <a:latin typeface="Inter Bold"/>
                <a:ea typeface="Inter Bold"/>
                <a:cs typeface="Inter Bold"/>
                <a:sym typeface="Inter Bold"/>
              </a:rPr>
              <a:t> Diagnostics for Preliminary Assessments</a:t>
            </a:r>
          </a:p>
          <a:p>
            <a:pPr algn="ctr" rtl="true">
              <a:lnSpc>
                <a:spcPts val="11858"/>
              </a:lnSpc>
              <a:spcBef>
                <a:spcPct val="0"/>
              </a:spcBef>
            </a:pPr>
          </a:p>
        </p:txBody>
      </p:sp>
      <p:sp>
        <p:nvSpPr>
          <p:cNvPr name="TextBox 21" id="21"/>
          <p:cNvSpPr txBox="true"/>
          <p:nvPr/>
        </p:nvSpPr>
        <p:spPr>
          <a:xfrm rot="0">
            <a:off x="10094330" y="6690125"/>
            <a:ext cx="3658791" cy="1046819"/>
          </a:xfrm>
          <a:prstGeom prst="rect">
            <a:avLst/>
          </a:prstGeom>
        </p:spPr>
        <p:txBody>
          <a:bodyPr anchor="t" rtlCol="false" tIns="0" lIns="0" bIns="0" rIns="0">
            <a:spAutoFit/>
          </a:bodyPr>
          <a:lstStyle/>
          <a:p>
            <a:pPr algn="ctr">
              <a:lnSpc>
                <a:spcPts val="4251"/>
              </a:lnSpc>
            </a:pPr>
            <a:r>
              <a:rPr lang="en-US" sz="3036" b="true">
                <a:solidFill>
                  <a:srgbClr val="193074"/>
                </a:solidFill>
                <a:latin typeface="Inter Bold"/>
                <a:ea typeface="Inter Bold"/>
                <a:cs typeface="Inter Bold"/>
                <a:sym typeface="Inter Bold"/>
              </a:rPr>
              <a:t>Graduation project </a:t>
            </a:r>
          </a:p>
          <a:p>
            <a:pPr algn="ctr">
              <a:lnSpc>
                <a:spcPts val="4251"/>
              </a:lnSpc>
              <a:spcBef>
                <a:spcPct val="0"/>
              </a:spcBef>
            </a:pPr>
            <a:r>
              <a:rPr lang="en-US" b="true" sz="3036">
                <a:solidFill>
                  <a:srgbClr val="193074"/>
                </a:solidFill>
                <a:latin typeface="Inter Bold"/>
                <a:ea typeface="Inter Bold"/>
                <a:cs typeface="Inter Bold"/>
                <a:sym typeface="Inter Bold"/>
              </a:rPr>
              <a:t>2024-2025</a:t>
            </a:r>
          </a:p>
        </p:txBody>
      </p:sp>
      <p:sp>
        <p:nvSpPr>
          <p:cNvPr name="AutoShape 22" id="22"/>
          <p:cNvSpPr/>
          <p:nvPr/>
        </p:nvSpPr>
        <p:spPr>
          <a:xfrm>
            <a:off x="8267819" y="6242027"/>
            <a:ext cx="7447644" cy="0"/>
          </a:xfrm>
          <a:prstGeom prst="line">
            <a:avLst/>
          </a:prstGeom>
          <a:ln cap="flat" w="38100">
            <a:gradFill>
              <a:gsLst>
                <a:gs pos="0">
                  <a:srgbClr val="5DE0E6">
                    <a:alpha val="100000"/>
                  </a:srgbClr>
                </a:gs>
                <a:gs pos="100000">
                  <a:srgbClr val="004AAD">
                    <a:alpha val="100000"/>
                  </a:srgbClr>
                </a:gs>
              </a:gsLst>
              <a:lin ang="0"/>
            </a:gradFill>
            <a:prstDash val="solid"/>
            <a:headEnd type="none" len="sm" w="sm"/>
            <a:tailEnd type="none" len="sm" w="sm"/>
          </a:ln>
        </p:spPr>
      </p:sp>
      <p:grpSp>
        <p:nvGrpSpPr>
          <p:cNvPr name="Group 23" id="23"/>
          <p:cNvGrpSpPr/>
          <p:nvPr/>
        </p:nvGrpSpPr>
        <p:grpSpPr>
          <a:xfrm rot="-9612530">
            <a:off x="14374988" y="-2011085"/>
            <a:ext cx="3980706" cy="2598552"/>
            <a:chOff x="0" y="0"/>
            <a:chExt cx="1089483" cy="711200"/>
          </a:xfrm>
        </p:grpSpPr>
        <p:sp>
          <p:nvSpPr>
            <p:cNvPr name="Freeform 24" id="24"/>
            <p:cNvSpPr/>
            <p:nvPr/>
          </p:nvSpPr>
          <p:spPr>
            <a:xfrm flipH="false" flipV="false" rot="0">
              <a:off x="0" y="0"/>
              <a:ext cx="1089483" cy="711200"/>
            </a:xfrm>
            <a:custGeom>
              <a:avLst/>
              <a:gdLst/>
              <a:ahLst/>
              <a:cxnLst/>
              <a:rect r="r" b="b" t="t" l="l"/>
              <a:pathLst>
                <a:path h="711200" w="1089483">
                  <a:moveTo>
                    <a:pt x="544742" y="711200"/>
                  </a:moveTo>
                  <a:lnTo>
                    <a:pt x="1089483" y="0"/>
                  </a:lnTo>
                  <a:lnTo>
                    <a:pt x="0" y="0"/>
                  </a:lnTo>
                  <a:lnTo>
                    <a:pt x="544742" y="711200"/>
                  </a:lnTo>
                  <a:close/>
                </a:path>
              </a:pathLst>
            </a:custGeom>
            <a:solidFill>
              <a:srgbClr val="247CFF"/>
            </a:solidFill>
          </p:spPr>
        </p:sp>
        <p:sp>
          <p:nvSpPr>
            <p:cNvPr name="TextBox 25" id="25"/>
            <p:cNvSpPr txBox="true"/>
            <p:nvPr/>
          </p:nvSpPr>
          <p:spPr>
            <a:xfrm>
              <a:off x="170232" y="22225"/>
              <a:ext cx="749020" cy="358775"/>
            </a:xfrm>
            <a:prstGeom prst="rect">
              <a:avLst/>
            </a:prstGeom>
          </p:spPr>
          <p:txBody>
            <a:bodyPr anchor="ctr" rtlCol="false" tIns="44921" lIns="44921" bIns="44921" rIns="44921"/>
            <a:lstStyle/>
            <a:p>
              <a:pPr algn="ctr">
                <a:lnSpc>
                  <a:spcPts val="2229"/>
                </a:lnSpc>
              </a:pPr>
            </a:p>
          </p:txBody>
        </p:sp>
      </p:grpSp>
      <p:grpSp>
        <p:nvGrpSpPr>
          <p:cNvPr name="Group 26" id="26"/>
          <p:cNvGrpSpPr/>
          <p:nvPr/>
        </p:nvGrpSpPr>
        <p:grpSpPr>
          <a:xfrm rot="-10341556">
            <a:off x="16614229" y="-144250"/>
            <a:ext cx="4632098" cy="4053086"/>
            <a:chOff x="0" y="0"/>
            <a:chExt cx="812800" cy="711200"/>
          </a:xfrm>
        </p:grpSpPr>
        <p:sp>
          <p:nvSpPr>
            <p:cNvPr name="Freeform 27" id="27"/>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04AAD"/>
            </a:solidFill>
          </p:spPr>
        </p:sp>
        <p:sp>
          <p:nvSpPr>
            <p:cNvPr name="TextBox 28" id="28"/>
            <p:cNvSpPr txBox="true"/>
            <p:nvPr/>
          </p:nvSpPr>
          <p:spPr>
            <a:xfrm>
              <a:off x="127000" y="301625"/>
              <a:ext cx="558800" cy="358775"/>
            </a:xfrm>
            <a:prstGeom prst="rect">
              <a:avLst/>
            </a:prstGeom>
          </p:spPr>
          <p:txBody>
            <a:bodyPr anchor="ctr" rtlCol="false" tIns="44921" lIns="44921" bIns="44921" rIns="44921"/>
            <a:lstStyle/>
            <a:p>
              <a:pPr algn="ctr">
                <a:lnSpc>
                  <a:spcPts val="222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9612530">
            <a:off x="14374988" y="-2011085"/>
            <a:ext cx="3980706" cy="2598552"/>
            <a:chOff x="0" y="0"/>
            <a:chExt cx="1089483" cy="711200"/>
          </a:xfrm>
        </p:grpSpPr>
        <p:sp>
          <p:nvSpPr>
            <p:cNvPr name="Freeform 3" id="3"/>
            <p:cNvSpPr/>
            <p:nvPr/>
          </p:nvSpPr>
          <p:spPr>
            <a:xfrm flipH="false" flipV="false" rot="0">
              <a:off x="0" y="0"/>
              <a:ext cx="1089483" cy="711200"/>
            </a:xfrm>
            <a:custGeom>
              <a:avLst/>
              <a:gdLst/>
              <a:ahLst/>
              <a:cxnLst/>
              <a:rect r="r" b="b" t="t" l="l"/>
              <a:pathLst>
                <a:path h="711200" w="1089483">
                  <a:moveTo>
                    <a:pt x="544742" y="711200"/>
                  </a:moveTo>
                  <a:lnTo>
                    <a:pt x="1089483" y="0"/>
                  </a:lnTo>
                  <a:lnTo>
                    <a:pt x="0" y="0"/>
                  </a:lnTo>
                  <a:lnTo>
                    <a:pt x="544742" y="711200"/>
                  </a:lnTo>
                  <a:close/>
                </a:path>
              </a:pathLst>
            </a:custGeom>
            <a:solidFill>
              <a:srgbClr val="247CFF"/>
            </a:solidFill>
          </p:spPr>
        </p:sp>
        <p:sp>
          <p:nvSpPr>
            <p:cNvPr name="TextBox 4" id="4"/>
            <p:cNvSpPr txBox="true"/>
            <p:nvPr/>
          </p:nvSpPr>
          <p:spPr>
            <a:xfrm>
              <a:off x="170232" y="22225"/>
              <a:ext cx="749020" cy="358775"/>
            </a:xfrm>
            <a:prstGeom prst="rect">
              <a:avLst/>
            </a:prstGeom>
          </p:spPr>
          <p:txBody>
            <a:bodyPr anchor="ctr" rtlCol="false" tIns="44921" lIns="44921" bIns="44921" rIns="44921"/>
            <a:lstStyle/>
            <a:p>
              <a:pPr algn="ctr">
                <a:lnSpc>
                  <a:spcPts val="2229"/>
                </a:lnSpc>
              </a:pPr>
            </a:p>
          </p:txBody>
        </p:sp>
      </p:grpSp>
      <p:grpSp>
        <p:nvGrpSpPr>
          <p:cNvPr name="Group 5" id="5"/>
          <p:cNvGrpSpPr/>
          <p:nvPr/>
        </p:nvGrpSpPr>
        <p:grpSpPr>
          <a:xfrm rot="-10341556">
            <a:off x="16614229" y="-144250"/>
            <a:ext cx="4632098" cy="4053086"/>
            <a:chOff x="0" y="0"/>
            <a:chExt cx="812800" cy="711200"/>
          </a:xfrm>
        </p:grpSpPr>
        <p:sp>
          <p:nvSpPr>
            <p:cNvPr name="Freeform 6" id="6"/>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04AAD"/>
            </a:solidFill>
          </p:spPr>
        </p:sp>
        <p:sp>
          <p:nvSpPr>
            <p:cNvPr name="TextBox 7" id="7"/>
            <p:cNvSpPr txBox="true"/>
            <p:nvPr/>
          </p:nvSpPr>
          <p:spPr>
            <a:xfrm>
              <a:off x="127000" y="301625"/>
              <a:ext cx="558800" cy="358775"/>
            </a:xfrm>
            <a:prstGeom prst="rect">
              <a:avLst/>
            </a:prstGeom>
          </p:spPr>
          <p:txBody>
            <a:bodyPr anchor="ctr" rtlCol="false" tIns="44921" lIns="44921" bIns="44921" rIns="44921"/>
            <a:lstStyle/>
            <a:p>
              <a:pPr algn="ctr">
                <a:lnSpc>
                  <a:spcPts val="2229"/>
                </a:lnSpc>
              </a:pPr>
            </a:p>
          </p:txBody>
        </p:sp>
      </p:grpSp>
      <p:grpSp>
        <p:nvGrpSpPr>
          <p:cNvPr name="Group 8" id="8"/>
          <p:cNvGrpSpPr/>
          <p:nvPr/>
        </p:nvGrpSpPr>
        <p:grpSpPr>
          <a:xfrm rot="1372777">
            <a:off x="-106675" y="9878719"/>
            <a:ext cx="3717322" cy="2598552"/>
            <a:chOff x="0" y="0"/>
            <a:chExt cx="1017397" cy="711200"/>
          </a:xfrm>
        </p:grpSpPr>
        <p:sp>
          <p:nvSpPr>
            <p:cNvPr name="Freeform 9" id="9"/>
            <p:cNvSpPr/>
            <p:nvPr/>
          </p:nvSpPr>
          <p:spPr>
            <a:xfrm flipH="false" flipV="false" rot="0">
              <a:off x="0" y="0"/>
              <a:ext cx="1017397" cy="711200"/>
            </a:xfrm>
            <a:custGeom>
              <a:avLst/>
              <a:gdLst/>
              <a:ahLst/>
              <a:cxnLst/>
              <a:rect r="r" b="b" t="t" l="l"/>
              <a:pathLst>
                <a:path h="711200" w="1017397">
                  <a:moveTo>
                    <a:pt x="508699" y="711200"/>
                  </a:moveTo>
                  <a:lnTo>
                    <a:pt x="1017397" y="0"/>
                  </a:lnTo>
                  <a:lnTo>
                    <a:pt x="0" y="0"/>
                  </a:lnTo>
                  <a:lnTo>
                    <a:pt x="508699" y="711200"/>
                  </a:lnTo>
                  <a:close/>
                </a:path>
              </a:pathLst>
            </a:custGeom>
            <a:solidFill>
              <a:srgbClr val="247CFF"/>
            </a:solidFill>
          </p:spPr>
        </p:sp>
        <p:sp>
          <p:nvSpPr>
            <p:cNvPr name="TextBox 10" id="10"/>
            <p:cNvSpPr txBox="true"/>
            <p:nvPr/>
          </p:nvSpPr>
          <p:spPr>
            <a:xfrm>
              <a:off x="158968" y="22225"/>
              <a:ext cx="699461" cy="358775"/>
            </a:xfrm>
            <a:prstGeom prst="rect">
              <a:avLst/>
            </a:prstGeom>
          </p:spPr>
          <p:txBody>
            <a:bodyPr anchor="ctr" rtlCol="false" tIns="44921" lIns="44921" bIns="44921" rIns="44921"/>
            <a:lstStyle/>
            <a:p>
              <a:pPr algn="ctr">
                <a:lnSpc>
                  <a:spcPts val="2229"/>
                </a:lnSpc>
              </a:pPr>
            </a:p>
          </p:txBody>
        </p:sp>
      </p:grpSp>
      <p:grpSp>
        <p:nvGrpSpPr>
          <p:cNvPr name="Group 11" id="11"/>
          <p:cNvGrpSpPr/>
          <p:nvPr/>
        </p:nvGrpSpPr>
        <p:grpSpPr>
          <a:xfrm rot="643752">
            <a:off x="-2986511" y="6524324"/>
            <a:ext cx="4632098" cy="4053086"/>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04AAD"/>
            </a:solidFill>
          </p:spPr>
        </p:sp>
        <p:sp>
          <p:nvSpPr>
            <p:cNvPr name="TextBox 13" id="13"/>
            <p:cNvSpPr txBox="true"/>
            <p:nvPr/>
          </p:nvSpPr>
          <p:spPr>
            <a:xfrm>
              <a:off x="127000" y="301625"/>
              <a:ext cx="558800" cy="358775"/>
            </a:xfrm>
            <a:prstGeom prst="rect">
              <a:avLst/>
            </a:prstGeom>
          </p:spPr>
          <p:txBody>
            <a:bodyPr anchor="ctr" rtlCol="false" tIns="44921" lIns="44921" bIns="44921" rIns="44921"/>
            <a:lstStyle/>
            <a:p>
              <a:pPr algn="ctr">
                <a:lnSpc>
                  <a:spcPts val="2229"/>
                </a:lnSpc>
              </a:pPr>
            </a:p>
          </p:txBody>
        </p:sp>
      </p:grpSp>
      <p:grpSp>
        <p:nvGrpSpPr>
          <p:cNvPr name="Group 14" id="14"/>
          <p:cNvGrpSpPr/>
          <p:nvPr/>
        </p:nvGrpSpPr>
        <p:grpSpPr>
          <a:xfrm rot="0">
            <a:off x="3228227" y="3582258"/>
            <a:ext cx="3209429" cy="3209429"/>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810000" y="6350000"/>
                  </a:moveTo>
                  <a:lnTo>
                    <a:pt x="2540000" y="6350000"/>
                  </a:lnTo>
                  <a:cubicBezTo>
                    <a:pt x="1136650" y="6350000"/>
                    <a:pt x="0" y="5213350"/>
                    <a:pt x="0" y="3810000"/>
                  </a:cubicBezTo>
                  <a:lnTo>
                    <a:pt x="0" y="2540000"/>
                  </a:lnTo>
                  <a:cubicBezTo>
                    <a:pt x="0" y="1136650"/>
                    <a:pt x="1136650" y="0"/>
                    <a:pt x="2540000" y="0"/>
                  </a:cubicBezTo>
                  <a:lnTo>
                    <a:pt x="3810000" y="0"/>
                  </a:lnTo>
                  <a:cubicBezTo>
                    <a:pt x="5213350" y="0"/>
                    <a:pt x="6350000" y="1136650"/>
                    <a:pt x="6350000" y="2540000"/>
                  </a:cubicBezTo>
                  <a:lnTo>
                    <a:pt x="6350000" y="3810000"/>
                  </a:lnTo>
                  <a:cubicBezTo>
                    <a:pt x="6350000" y="5213350"/>
                    <a:pt x="5213350" y="6350000"/>
                    <a:pt x="3810000" y="6350000"/>
                  </a:cubicBezTo>
                  <a:close/>
                </a:path>
              </a:pathLst>
            </a:custGeom>
            <a:blipFill>
              <a:blip r:embed="rId2"/>
              <a:stretch>
                <a:fillRect l="-11487" t="0" r="-24490" b="0"/>
              </a:stretch>
            </a:blipFill>
          </p:spPr>
        </p:sp>
      </p:grpSp>
      <p:sp>
        <p:nvSpPr>
          <p:cNvPr name="AutoShape 16" id="16"/>
          <p:cNvSpPr/>
          <p:nvPr/>
        </p:nvSpPr>
        <p:spPr>
          <a:xfrm>
            <a:off x="8041124" y="1184641"/>
            <a:ext cx="0" cy="7274641"/>
          </a:xfrm>
          <a:prstGeom prst="line">
            <a:avLst/>
          </a:prstGeom>
          <a:ln cap="flat" w="57150">
            <a:solidFill>
              <a:srgbClr val="247CFF"/>
            </a:solidFill>
            <a:prstDash val="solid"/>
            <a:headEnd type="none" len="sm" w="sm"/>
            <a:tailEnd type="none" len="sm" w="sm"/>
          </a:ln>
        </p:spPr>
      </p:sp>
      <p:grpSp>
        <p:nvGrpSpPr>
          <p:cNvPr name="Group 17" id="17"/>
          <p:cNvGrpSpPr/>
          <p:nvPr/>
        </p:nvGrpSpPr>
        <p:grpSpPr>
          <a:xfrm rot="0">
            <a:off x="8698221" y="3373442"/>
            <a:ext cx="1724997" cy="1724997"/>
            <a:chOff x="0" y="0"/>
            <a:chExt cx="6350000" cy="6350000"/>
          </a:xfrm>
        </p:grpSpPr>
        <p:sp>
          <p:nvSpPr>
            <p:cNvPr name="Freeform 18" id="18"/>
            <p:cNvSpPr/>
            <p:nvPr/>
          </p:nvSpPr>
          <p:spPr>
            <a:xfrm flipH="false" flipV="false" rot="0">
              <a:off x="0" y="0"/>
              <a:ext cx="6350000" cy="6350000"/>
            </a:xfrm>
            <a:custGeom>
              <a:avLst/>
              <a:gdLst/>
              <a:ahLst/>
              <a:cxnLst/>
              <a:rect r="r" b="b" t="t" l="l"/>
              <a:pathLst>
                <a:path h="6350000" w="6350000">
                  <a:moveTo>
                    <a:pt x="3810000" y="6350000"/>
                  </a:moveTo>
                  <a:lnTo>
                    <a:pt x="2540000" y="6350000"/>
                  </a:lnTo>
                  <a:cubicBezTo>
                    <a:pt x="1136650" y="6350000"/>
                    <a:pt x="0" y="5213350"/>
                    <a:pt x="0" y="3810000"/>
                  </a:cubicBezTo>
                  <a:lnTo>
                    <a:pt x="0" y="2540000"/>
                  </a:lnTo>
                  <a:cubicBezTo>
                    <a:pt x="0" y="1136650"/>
                    <a:pt x="1136650" y="0"/>
                    <a:pt x="2540000" y="0"/>
                  </a:cubicBezTo>
                  <a:lnTo>
                    <a:pt x="3810000" y="0"/>
                  </a:lnTo>
                  <a:cubicBezTo>
                    <a:pt x="5213350" y="0"/>
                    <a:pt x="6350000" y="1136650"/>
                    <a:pt x="6350000" y="2540000"/>
                  </a:cubicBezTo>
                  <a:lnTo>
                    <a:pt x="6350000" y="3810000"/>
                  </a:lnTo>
                  <a:cubicBezTo>
                    <a:pt x="6350000" y="5213350"/>
                    <a:pt x="5213350" y="6350000"/>
                    <a:pt x="3810000" y="6350000"/>
                  </a:cubicBezTo>
                  <a:close/>
                </a:path>
              </a:pathLst>
            </a:custGeom>
            <a:blipFill>
              <a:blip r:embed="rId3"/>
              <a:stretch>
                <a:fillRect l="0" t="-16666" r="0" b="-16666"/>
              </a:stretch>
            </a:blipFill>
          </p:spPr>
        </p:sp>
      </p:grpSp>
      <p:grpSp>
        <p:nvGrpSpPr>
          <p:cNvPr name="Group 19" id="19"/>
          <p:cNvGrpSpPr/>
          <p:nvPr/>
        </p:nvGrpSpPr>
        <p:grpSpPr>
          <a:xfrm rot="0">
            <a:off x="11015116" y="3373442"/>
            <a:ext cx="1724997" cy="1724997"/>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810000" y="6350000"/>
                  </a:moveTo>
                  <a:lnTo>
                    <a:pt x="2540000" y="6350000"/>
                  </a:lnTo>
                  <a:cubicBezTo>
                    <a:pt x="1136650" y="6350000"/>
                    <a:pt x="0" y="5213350"/>
                    <a:pt x="0" y="3810000"/>
                  </a:cubicBezTo>
                  <a:lnTo>
                    <a:pt x="0" y="2540000"/>
                  </a:lnTo>
                  <a:cubicBezTo>
                    <a:pt x="0" y="1136650"/>
                    <a:pt x="1136650" y="0"/>
                    <a:pt x="2540000" y="0"/>
                  </a:cubicBezTo>
                  <a:lnTo>
                    <a:pt x="3810000" y="0"/>
                  </a:lnTo>
                  <a:cubicBezTo>
                    <a:pt x="5213350" y="0"/>
                    <a:pt x="6350000" y="1136650"/>
                    <a:pt x="6350000" y="2540000"/>
                  </a:cubicBezTo>
                  <a:lnTo>
                    <a:pt x="6350000" y="3810000"/>
                  </a:lnTo>
                  <a:cubicBezTo>
                    <a:pt x="6350000" y="5213350"/>
                    <a:pt x="5213350" y="6350000"/>
                    <a:pt x="3810000" y="6350000"/>
                  </a:cubicBezTo>
                  <a:close/>
                </a:path>
              </a:pathLst>
            </a:custGeom>
            <a:solidFill>
              <a:srgbClr val="000000">
                <a:alpha val="0"/>
              </a:srgbClr>
            </a:solidFill>
            <a:ln w="12700">
              <a:solidFill>
                <a:srgbClr val="000000"/>
              </a:solidFill>
            </a:ln>
          </p:spPr>
        </p:sp>
      </p:grpSp>
      <p:grpSp>
        <p:nvGrpSpPr>
          <p:cNvPr name="Group 21" id="21"/>
          <p:cNvGrpSpPr/>
          <p:nvPr/>
        </p:nvGrpSpPr>
        <p:grpSpPr>
          <a:xfrm rot="0">
            <a:off x="13332012" y="3373442"/>
            <a:ext cx="1724997" cy="1724997"/>
            <a:chOff x="0" y="0"/>
            <a:chExt cx="6350000" cy="6350000"/>
          </a:xfrm>
        </p:grpSpPr>
        <p:sp>
          <p:nvSpPr>
            <p:cNvPr name="Freeform 22" id="22"/>
            <p:cNvSpPr/>
            <p:nvPr/>
          </p:nvSpPr>
          <p:spPr>
            <a:xfrm flipH="false" flipV="false" rot="0">
              <a:off x="0" y="0"/>
              <a:ext cx="6350000" cy="6350000"/>
            </a:xfrm>
            <a:custGeom>
              <a:avLst/>
              <a:gdLst/>
              <a:ahLst/>
              <a:cxnLst/>
              <a:rect r="r" b="b" t="t" l="l"/>
              <a:pathLst>
                <a:path h="6350000" w="6350000">
                  <a:moveTo>
                    <a:pt x="3810000" y="6350000"/>
                  </a:moveTo>
                  <a:lnTo>
                    <a:pt x="2540000" y="6350000"/>
                  </a:lnTo>
                  <a:cubicBezTo>
                    <a:pt x="1136650" y="6350000"/>
                    <a:pt x="0" y="5213350"/>
                    <a:pt x="0" y="3810000"/>
                  </a:cubicBezTo>
                  <a:lnTo>
                    <a:pt x="0" y="2540000"/>
                  </a:lnTo>
                  <a:cubicBezTo>
                    <a:pt x="0" y="1136650"/>
                    <a:pt x="1136650" y="0"/>
                    <a:pt x="2540000" y="0"/>
                  </a:cubicBezTo>
                  <a:lnTo>
                    <a:pt x="3810000" y="0"/>
                  </a:lnTo>
                  <a:cubicBezTo>
                    <a:pt x="5213350" y="0"/>
                    <a:pt x="6350000" y="1136650"/>
                    <a:pt x="6350000" y="2540000"/>
                  </a:cubicBezTo>
                  <a:lnTo>
                    <a:pt x="6350000" y="3810000"/>
                  </a:lnTo>
                  <a:cubicBezTo>
                    <a:pt x="6350000" y="5213350"/>
                    <a:pt x="5213350" y="6350000"/>
                    <a:pt x="3810000" y="6350000"/>
                  </a:cubicBezTo>
                  <a:close/>
                </a:path>
              </a:pathLst>
            </a:custGeom>
            <a:solidFill>
              <a:srgbClr val="000000">
                <a:alpha val="0"/>
              </a:srgbClr>
            </a:solidFill>
            <a:ln w="12700">
              <a:solidFill>
                <a:srgbClr val="000000"/>
              </a:solidFill>
            </a:ln>
          </p:spPr>
        </p:sp>
      </p:grpSp>
      <p:grpSp>
        <p:nvGrpSpPr>
          <p:cNvPr name="Group 23" id="23"/>
          <p:cNvGrpSpPr/>
          <p:nvPr/>
        </p:nvGrpSpPr>
        <p:grpSpPr>
          <a:xfrm rot="0">
            <a:off x="11060751" y="1019795"/>
            <a:ext cx="1724997" cy="1724997"/>
            <a:chOff x="0" y="0"/>
            <a:chExt cx="6350000" cy="6350000"/>
          </a:xfrm>
        </p:grpSpPr>
        <p:sp>
          <p:nvSpPr>
            <p:cNvPr name="Freeform 24" id="24"/>
            <p:cNvSpPr/>
            <p:nvPr/>
          </p:nvSpPr>
          <p:spPr>
            <a:xfrm flipH="false" flipV="false" rot="0">
              <a:off x="0" y="0"/>
              <a:ext cx="6350000" cy="6350000"/>
            </a:xfrm>
            <a:custGeom>
              <a:avLst/>
              <a:gdLst/>
              <a:ahLst/>
              <a:cxnLst/>
              <a:rect r="r" b="b" t="t" l="l"/>
              <a:pathLst>
                <a:path h="6350000" w="6350000">
                  <a:moveTo>
                    <a:pt x="3810000" y="6350000"/>
                  </a:moveTo>
                  <a:lnTo>
                    <a:pt x="2540000" y="6350000"/>
                  </a:lnTo>
                  <a:cubicBezTo>
                    <a:pt x="1136650" y="6350000"/>
                    <a:pt x="0" y="5213350"/>
                    <a:pt x="0" y="3810000"/>
                  </a:cubicBezTo>
                  <a:lnTo>
                    <a:pt x="0" y="2540000"/>
                  </a:lnTo>
                  <a:cubicBezTo>
                    <a:pt x="0" y="1136650"/>
                    <a:pt x="1136650" y="0"/>
                    <a:pt x="2540000" y="0"/>
                  </a:cubicBezTo>
                  <a:lnTo>
                    <a:pt x="3810000" y="0"/>
                  </a:lnTo>
                  <a:cubicBezTo>
                    <a:pt x="5213350" y="0"/>
                    <a:pt x="6350000" y="1136650"/>
                    <a:pt x="6350000" y="2540000"/>
                  </a:cubicBezTo>
                  <a:lnTo>
                    <a:pt x="6350000" y="3810000"/>
                  </a:lnTo>
                  <a:cubicBezTo>
                    <a:pt x="6350000" y="5213350"/>
                    <a:pt x="5213350" y="6350000"/>
                    <a:pt x="3810000" y="6350000"/>
                  </a:cubicBezTo>
                  <a:close/>
                </a:path>
              </a:pathLst>
            </a:custGeom>
            <a:solidFill>
              <a:srgbClr val="000000">
                <a:alpha val="0"/>
              </a:srgbClr>
            </a:solidFill>
            <a:ln w="12700">
              <a:solidFill>
                <a:srgbClr val="000000"/>
              </a:solidFill>
            </a:ln>
          </p:spPr>
        </p:sp>
      </p:grpSp>
      <p:grpSp>
        <p:nvGrpSpPr>
          <p:cNvPr name="Group 25" id="25"/>
          <p:cNvGrpSpPr/>
          <p:nvPr/>
        </p:nvGrpSpPr>
        <p:grpSpPr>
          <a:xfrm rot="0">
            <a:off x="8746706" y="6128579"/>
            <a:ext cx="1724997" cy="1724997"/>
            <a:chOff x="0" y="0"/>
            <a:chExt cx="6350000" cy="6350000"/>
          </a:xfrm>
        </p:grpSpPr>
        <p:sp>
          <p:nvSpPr>
            <p:cNvPr name="Freeform 26" id="26"/>
            <p:cNvSpPr/>
            <p:nvPr/>
          </p:nvSpPr>
          <p:spPr>
            <a:xfrm flipH="false" flipV="false" rot="0">
              <a:off x="0" y="0"/>
              <a:ext cx="6350000" cy="6350000"/>
            </a:xfrm>
            <a:custGeom>
              <a:avLst/>
              <a:gdLst/>
              <a:ahLst/>
              <a:cxnLst/>
              <a:rect r="r" b="b" t="t" l="l"/>
              <a:pathLst>
                <a:path h="6350000" w="6350000">
                  <a:moveTo>
                    <a:pt x="3810000" y="6350000"/>
                  </a:moveTo>
                  <a:lnTo>
                    <a:pt x="2540000" y="6350000"/>
                  </a:lnTo>
                  <a:cubicBezTo>
                    <a:pt x="1136650" y="6350000"/>
                    <a:pt x="0" y="5213350"/>
                    <a:pt x="0" y="3810000"/>
                  </a:cubicBezTo>
                  <a:lnTo>
                    <a:pt x="0" y="2540000"/>
                  </a:lnTo>
                  <a:cubicBezTo>
                    <a:pt x="0" y="1136650"/>
                    <a:pt x="1136650" y="0"/>
                    <a:pt x="2540000" y="0"/>
                  </a:cubicBezTo>
                  <a:lnTo>
                    <a:pt x="3810000" y="0"/>
                  </a:lnTo>
                  <a:cubicBezTo>
                    <a:pt x="5213350" y="0"/>
                    <a:pt x="6350000" y="1136650"/>
                    <a:pt x="6350000" y="2540000"/>
                  </a:cubicBezTo>
                  <a:lnTo>
                    <a:pt x="6350000" y="3810000"/>
                  </a:lnTo>
                  <a:cubicBezTo>
                    <a:pt x="6350000" y="5213350"/>
                    <a:pt x="5213350" y="6350000"/>
                    <a:pt x="3810000" y="6350000"/>
                  </a:cubicBezTo>
                  <a:close/>
                </a:path>
              </a:pathLst>
            </a:custGeom>
            <a:solidFill>
              <a:srgbClr val="000000">
                <a:alpha val="0"/>
              </a:srgbClr>
            </a:solidFill>
            <a:ln w="12700">
              <a:solidFill>
                <a:srgbClr val="000000"/>
              </a:solidFill>
            </a:ln>
          </p:spPr>
        </p:sp>
      </p:grpSp>
      <p:grpSp>
        <p:nvGrpSpPr>
          <p:cNvPr name="Group 27" id="27"/>
          <p:cNvGrpSpPr/>
          <p:nvPr/>
        </p:nvGrpSpPr>
        <p:grpSpPr>
          <a:xfrm rot="0">
            <a:off x="11101019" y="6128579"/>
            <a:ext cx="1724997" cy="1724997"/>
            <a:chOff x="0" y="0"/>
            <a:chExt cx="6350000" cy="6350000"/>
          </a:xfrm>
        </p:grpSpPr>
        <p:sp>
          <p:nvSpPr>
            <p:cNvPr name="Freeform 28" id="28"/>
            <p:cNvSpPr/>
            <p:nvPr/>
          </p:nvSpPr>
          <p:spPr>
            <a:xfrm flipH="false" flipV="false" rot="0">
              <a:off x="0" y="0"/>
              <a:ext cx="6350000" cy="6350000"/>
            </a:xfrm>
            <a:custGeom>
              <a:avLst/>
              <a:gdLst/>
              <a:ahLst/>
              <a:cxnLst/>
              <a:rect r="r" b="b" t="t" l="l"/>
              <a:pathLst>
                <a:path h="6350000" w="6350000">
                  <a:moveTo>
                    <a:pt x="3810000" y="6350000"/>
                  </a:moveTo>
                  <a:lnTo>
                    <a:pt x="2540000" y="6350000"/>
                  </a:lnTo>
                  <a:cubicBezTo>
                    <a:pt x="1136650" y="6350000"/>
                    <a:pt x="0" y="5213350"/>
                    <a:pt x="0" y="3810000"/>
                  </a:cubicBezTo>
                  <a:lnTo>
                    <a:pt x="0" y="2540000"/>
                  </a:lnTo>
                  <a:cubicBezTo>
                    <a:pt x="0" y="1136650"/>
                    <a:pt x="1136650" y="0"/>
                    <a:pt x="2540000" y="0"/>
                  </a:cubicBezTo>
                  <a:lnTo>
                    <a:pt x="3810000" y="0"/>
                  </a:lnTo>
                  <a:cubicBezTo>
                    <a:pt x="5213350" y="0"/>
                    <a:pt x="6350000" y="1136650"/>
                    <a:pt x="6350000" y="2540000"/>
                  </a:cubicBezTo>
                  <a:lnTo>
                    <a:pt x="6350000" y="3810000"/>
                  </a:lnTo>
                  <a:cubicBezTo>
                    <a:pt x="6350000" y="5213350"/>
                    <a:pt x="5213350" y="6350000"/>
                    <a:pt x="3810000" y="6350000"/>
                  </a:cubicBezTo>
                  <a:close/>
                </a:path>
              </a:pathLst>
            </a:custGeom>
            <a:solidFill>
              <a:srgbClr val="000000">
                <a:alpha val="0"/>
              </a:srgbClr>
            </a:solidFill>
            <a:ln w="12700">
              <a:solidFill>
                <a:srgbClr val="000000"/>
              </a:solidFill>
            </a:ln>
          </p:spPr>
        </p:sp>
      </p:grpSp>
      <p:grpSp>
        <p:nvGrpSpPr>
          <p:cNvPr name="Group 29" id="29"/>
          <p:cNvGrpSpPr/>
          <p:nvPr/>
        </p:nvGrpSpPr>
        <p:grpSpPr>
          <a:xfrm rot="0">
            <a:off x="13455331" y="6128579"/>
            <a:ext cx="1724997" cy="1724997"/>
            <a:chOff x="0" y="0"/>
            <a:chExt cx="6350000" cy="6350000"/>
          </a:xfrm>
        </p:grpSpPr>
        <p:sp>
          <p:nvSpPr>
            <p:cNvPr name="Freeform 30" id="30"/>
            <p:cNvSpPr/>
            <p:nvPr/>
          </p:nvSpPr>
          <p:spPr>
            <a:xfrm flipH="false" flipV="false" rot="0">
              <a:off x="0" y="0"/>
              <a:ext cx="6350000" cy="6350000"/>
            </a:xfrm>
            <a:custGeom>
              <a:avLst/>
              <a:gdLst/>
              <a:ahLst/>
              <a:cxnLst/>
              <a:rect r="r" b="b" t="t" l="l"/>
              <a:pathLst>
                <a:path h="6350000" w="6350000">
                  <a:moveTo>
                    <a:pt x="3810000" y="6350000"/>
                  </a:moveTo>
                  <a:lnTo>
                    <a:pt x="2540000" y="6350000"/>
                  </a:lnTo>
                  <a:cubicBezTo>
                    <a:pt x="1136650" y="6350000"/>
                    <a:pt x="0" y="5213350"/>
                    <a:pt x="0" y="3810000"/>
                  </a:cubicBezTo>
                  <a:lnTo>
                    <a:pt x="0" y="2540000"/>
                  </a:lnTo>
                  <a:cubicBezTo>
                    <a:pt x="0" y="1136650"/>
                    <a:pt x="1136650" y="0"/>
                    <a:pt x="2540000" y="0"/>
                  </a:cubicBezTo>
                  <a:lnTo>
                    <a:pt x="3810000" y="0"/>
                  </a:lnTo>
                  <a:cubicBezTo>
                    <a:pt x="5213350" y="0"/>
                    <a:pt x="6350000" y="1136650"/>
                    <a:pt x="6350000" y="2540000"/>
                  </a:cubicBezTo>
                  <a:lnTo>
                    <a:pt x="6350000" y="3810000"/>
                  </a:lnTo>
                  <a:cubicBezTo>
                    <a:pt x="6350000" y="5213350"/>
                    <a:pt x="5213350" y="6350000"/>
                    <a:pt x="3810000" y="6350000"/>
                  </a:cubicBezTo>
                  <a:close/>
                </a:path>
              </a:pathLst>
            </a:custGeom>
            <a:solidFill>
              <a:srgbClr val="000000">
                <a:alpha val="0"/>
              </a:srgbClr>
            </a:solidFill>
            <a:ln w="12700">
              <a:solidFill>
                <a:srgbClr val="000000"/>
              </a:solidFill>
            </a:ln>
          </p:spPr>
        </p:sp>
      </p:grpSp>
      <p:sp>
        <p:nvSpPr>
          <p:cNvPr name="TextBox 31" id="31"/>
          <p:cNvSpPr txBox="true"/>
          <p:nvPr/>
        </p:nvSpPr>
        <p:spPr>
          <a:xfrm rot="0">
            <a:off x="13291744" y="5159258"/>
            <a:ext cx="1805533" cy="336299"/>
          </a:xfrm>
          <a:prstGeom prst="rect">
            <a:avLst/>
          </a:prstGeom>
        </p:spPr>
        <p:txBody>
          <a:bodyPr anchor="t" rtlCol="false" tIns="0" lIns="0" bIns="0" rIns="0">
            <a:spAutoFit/>
          </a:bodyPr>
          <a:lstStyle/>
          <a:p>
            <a:pPr algn="ctr">
              <a:lnSpc>
                <a:spcPts val="2756"/>
              </a:lnSpc>
            </a:pPr>
            <a:r>
              <a:rPr lang="en-US" b="true" sz="1968">
                <a:solidFill>
                  <a:srgbClr val="004AAD"/>
                </a:solidFill>
                <a:latin typeface="Saira Condensed Bold"/>
                <a:ea typeface="Saira Condensed Bold"/>
                <a:cs typeface="Saira Condensed Bold"/>
                <a:sym typeface="Saira Condensed Bold"/>
              </a:rPr>
              <a:t>Howard Ong</a:t>
            </a:r>
          </a:p>
        </p:txBody>
      </p:sp>
      <p:sp>
        <p:nvSpPr>
          <p:cNvPr name="TextBox 32" id="32"/>
          <p:cNvSpPr txBox="true"/>
          <p:nvPr/>
        </p:nvSpPr>
        <p:spPr>
          <a:xfrm rot="0">
            <a:off x="3153307" y="6909055"/>
            <a:ext cx="3359269" cy="570231"/>
          </a:xfrm>
          <a:prstGeom prst="rect">
            <a:avLst/>
          </a:prstGeom>
        </p:spPr>
        <p:txBody>
          <a:bodyPr anchor="t" rtlCol="false" tIns="0" lIns="0" bIns="0" rIns="0">
            <a:spAutoFit/>
          </a:bodyPr>
          <a:lstStyle/>
          <a:p>
            <a:pPr algn="ctr">
              <a:lnSpc>
                <a:spcPts val="4725"/>
              </a:lnSpc>
            </a:pPr>
            <a:r>
              <a:rPr lang="en-US" b="true" sz="3375">
                <a:solidFill>
                  <a:srgbClr val="004AAD"/>
                </a:solidFill>
                <a:latin typeface="Saira Condensed Bold"/>
                <a:ea typeface="Saira Condensed Bold"/>
                <a:cs typeface="Saira Condensed Bold"/>
                <a:sym typeface="Saira Condensed Bold"/>
              </a:rPr>
              <a:t>Howard Ong</a:t>
            </a:r>
          </a:p>
        </p:txBody>
      </p:sp>
      <p:sp>
        <p:nvSpPr>
          <p:cNvPr name="TextBox 33" id="33"/>
          <p:cNvSpPr txBox="true"/>
          <p:nvPr/>
        </p:nvSpPr>
        <p:spPr>
          <a:xfrm rot="0">
            <a:off x="3228227" y="7505077"/>
            <a:ext cx="3209429" cy="346579"/>
          </a:xfrm>
          <a:prstGeom prst="rect">
            <a:avLst/>
          </a:prstGeom>
        </p:spPr>
        <p:txBody>
          <a:bodyPr anchor="t" rtlCol="false" tIns="0" lIns="0" bIns="0" rIns="0">
            <a:spAutoFit/>
          </a:bodyPr>
          <a:lstStyle/>
          <a:p>
            <a:pPr algn="ctr">
              <a:lnSpc>
                <a:spcPts val="2933"/>
              </a:lnSpc>
            </a:pPr>
            <a:r>
              <a:rPr lang="en-US" b="true" sz="2095">
                <a:solidFill>
                  <a:srgbClr val="000000"/>
                </a:solidFill>
                <a:latin typeface="Saira Condensed Bold"/>
                <a:ea typeface="Saira Condensed Bold"/>
                <a:cs typeface="Saira Condensed Bold"/>
                <a:sym typeface="Saira Condensed Bold"/>
              </a:rPr>
              <a:t>Job Position</a:t>
            </a:r>
          </a:p>
        </p:txBody>
      </p:sp>
      <p:sp>
        <p:nvSpPr>
          <p:cNvPr name="TextBox 34" id="34"/>
          <p:cNvSpPr txBox="true"/>
          <p:nvPr/>
        </p:nvSpPr>
        <p:spPr>
          <a:xfrm rot="0">
            <a:off x="8657953" y="5159258"/>
            <a:ext cx="1805533" cy="336299"/>
          </a:xfrm>
          <a:prstGeom prst="rect">
            <a:avLst/>
          </a:prstGeom>
        </p:spPr>
        <p:txBody>
          <a:bodyPr anchor="t" rtlCol="false" tIns="0" lIns="0" bIns="0" rIns="0">
            <a:spAutoFit/>
          </a:bodyPr>
          <a:lstStyle/>
          <a:p>
            <a:pPr algn="ctr">
              <a:lnSpc>
                <a:spcPts val="2756"/>
              </a:lnSpc>
            </a:pPr>
            <a:r>
              <a:rPr lang="en-US" b="true" sz="1968">
                <a:solidFill>
                  <a:srgbClr val="004AAD"/>
                </a:solidFill>
                <a:latin typeface="Saira Condensed Bold"/>
                <a:ea typeface="Saira Condensed Bold"/>
                <a:cs typeface="Saira Condensed Bold"/>
                <a:sym typeface="Saira Condensed Bold"/>
              </a:rPr>
              <a:t>Olivia Wilson</a:t>
            </a:r>
          </a:p>
        </p:txBody>
      </p:sp>
      <p:sp>
        <p:nvSpPr>
          <p:cNvPr name="TextBox 35" id="35"/>
          <p:cNvSpPr txBox="true"/>
          <p:nvPr/>
        </p:nvSpPr>
        <p:spPr>
          <a:xfrm rot="0">
            <a:off x="8698221" y="5509769"/>
            <a:ext cx="1724997" cy="194376"/>
          </a:xfrm>
          <a:prstGeom prst="rect">
            <a:avLst/>
          </a:prstGeom>
        </p:spPr>
        <p:txBody>
          <a:bodyPr anchor="t" rtlCol="false" tIns="0" lIns="0" bIns="0" rIns="0">
            <a:spAutoFit/>
          </a:bodyPr>
          <a:lstStyle/>
          <a:p>
            <a:pPr algn="ctr">
              <a:lnSpc>
                <a:spcPts val="1576"/>
              </a:lnSpc>
            </a:pPr>
            <a:r>
              <a:rPr lang="en-US" b="true" sz="1126">
                <a:solidFill>
                  <a:srgbClr val="000000"/>
                </a:solidFill>
                <a:latin typeface="Saira Condensed Bold"/>
                <a:ea typeface="Saira Condensed Bold"/>
                <a:cs typeface="Saira Condensed Bold"/>
                <a:sym typeface="Saira Condensed Bold"/>
              </a:rPr>
              <a:t>Job Position</a:t>
            </a:r>
          </a:p>
        </p:txBody>
      </p:sp>
      <p:sp>
        <p:nvSpPr>
          <p:cNvPr name="TextBox 36" id="36"/>
          <p:cNvSpPr txBox="true"/>
          <p:nvPr/>
        </p:nvSpPr>
        <p:spPr>
          <a:xfrm rot="0">
            <a:off x="10974848" y="5159258"/>
            <a:ext cx="1805533" cy="336299"/>
          </a:xfrm>
          <a:prstGeom prst="rect">
            <a:avLst/>
          </a:prstGeom>
        </p:spPr>
        <p:txBody>
          <a:bodyPr anchor="t" rtlCol="false" tIns="0" lIns="0" bIns="0" rIns="0">
            <a:spAutoFit/>
          </a:bodyPr>
          <a:lstStyle/>
          <a:p>
            <a:pPr algn="ctr">
              <a:lnSpc>
                <a:spcPts val="2756"/>
              </a:lnSpc>
            </a:pPr>
            <a:r>
              <a:rPr lang="en-US" b="true" sz="1968">
                <a:solidFill>
                  <a:srgbClr val="004AAD"/>
                </a:solidFill>
                <a:latin typeface="Saira Condensed Bold"/>
                <a:ea typeface="Saira Condensed Bold"/>
                <a:cs typeface="Saira Condensed Bold"/>
                <a:sym typeface="Saira Condensed Bold"/>
              </a:rPr>
              <a:t>Howard Ong</a:t>
            </a:r>
          </a:p>
        </p:txBody>
      </p:sp>
      <p:sp>
        <p:nvSpPr>
          <p:cNvPr name="TextBox 37" id="37"/>
          <p:cNvSpPr txBox="true"/>
          <p:nvPr/>
        </p:nvSpPr>
        <p:spPr>
          <a:xfrm rot="0">
            <a:off x="11015116" y="5509769"/>
            <a:ext cx="1724997" cy="194376"/>
          </a:xfrm>
          <a:prstGeom prst="rect">
            <a:avLst/>
          </a:prstGeom>
        </p:spPr>
        <p:txBody>
          <a:bodyPr anchor="t" rtlCol="false" tIns="0" lIns="0" bIns="0" rIns="0">
            <a:spAutoFit/>
          </a:bodyPr>
          <a:lstStyle/>
          <a:p>
            <a:pPr algn="ctr">
              <a:lnSpc>
                <a:spcPts val="1576"/>
              </a:lnSpc>
            </a:pPr>
            <a:r>
              <a:rPr lang="en-US" b="true" sz="1126">
                <a:solidFill>
                  <a:srgbClr val="000000"/>
                </a:solidFill>
                <a:latin typeface="Saira Condensed Bold"/>
                <a:ea typeface="Saira Condensed Bold"/>
                <a:cs typeface="Saira Condensed Bold"/>
                <a:sym typeface="Saira Condensed Bold"/>
              </a:rPr>
              <a:t>Job Position</a:t>
            </a:r>
          </a:p>
        </p:txBody>
      </p:sp>
      <p:sp>
        <p:nvSpPr>
          <p:cNvPr name="TextBox 38" id="38"/>
          <p:cNvSpPr txBox="true"/>
          <p:nvPr/>
        </p:nvSpPr>
        <p:spPr>
          <a:xfrm rot="0">
            <a:off x="13332012" y="5509769"/>
            <a:ext cx="1724997" cy="194376"/>
          </a:xfrm>
          <a:prstGeom prst="rect">
            <a:avLst/>
          </a:prstGeom>
        </p:spPr>
        <p:txBody>
          <a:bodyPr anchor="t" rtlCol="false" tIns="0" lIns="0" bIns="0" rIns="0">
            <a:spAutoFit/>
          </a:bodyPr>
          <a:lstStyle/>
          <a:p>
            <a:pPr algn="ctr">
              <a:lnSpc>
                <a:spcPts val="1576"/>
              </a:lnSpc>
            </a:pPr>
            <a:r>
              <a:rPr lang="en-US" b="true" sz="1126">
                <a:solidFill>
                  <a:srgbClr val="000000"/>
                </a:solidFill>
                <a:latin typeface="Saira Condensed Bold"/>
                <a:ea typeface="Saira Condensed Bold"/>
                <a:cs typeface="Saira Condensed Bold"/>
                <a:sym typeface="Saira Condensed Bold"/>
              </a:rPr>
              <a:t>Job Position</a:t>
            </a:r>
          </a:p>
        </p:txBody>
      </p:sp>
      <p:sp>
        <p:nvSpPr>
          <p:cNvPr name="TextBox 39" id="39"/>
          <p:cNvSpPr txBox="true"/>
          <p:nvPr/>
        </p:nvSpPr>
        <p:spPr>
          <a:xfrm rot="0">
            <a:off x="3437833" y="1232266"/>
            <a:ext cx="2790216" cy="1801938"/>
          </a:xfrm>
          <a:prstGeom prst="rect">
            <a:avLst/>
          </a:prstGeom>
        </p:spPr>
        <p:txBody>
          <a:bodyPr anchor="t" rtlCol="false" tIns="0" lIns="0" bIns="0" rIns="0">
            <a:spAutoFit/>
          </a:bodyPr>
          <a:lstStyle/>
          <a:p>
            <a:pPr algn="ctr">
              <a:lnSpc>
                <a:spcPts val="7057"/>
              </a:lnSpc>
            </a:pPr>
            <a:r>
              <a:rPr lang="en-US" b="true" sz="6416">
                <a:solidFill>
                  <a:srgbClr val="004AAD"/>
                </a:solidFill>
                <a:latin typeface="Public Sans Heavy"/>
                <a:ea typeface="Public Sans Heavy"/>
                <a:cs typeface="Public Sans Heavy"/>
                <a:sym typeface="Public Sans Heavy"/>
              </a:rPr>
              <a:t>OUR TEAM</a:t>
            </a:r>
          </a:p>
        </p:txBody>
      </p:sp>
      <p:sp>
        <p:nvSpPr>
          <p:cNvPr name="TextBox 40" id="40"/>
          <p:cNvSpPr txBox="true"/>
          <p:nvPr/>
        </p:nvSpPr>
        <p:spPr>
          <a:xfrm rot="0">
            <a:off x="8706438" y="7914395"/>
            <a:ext cx="1805533" cy="336299"/>
          </a:xfrm>
          <a:prstGeom prst="rect">
            <a:avLst/>
          </a:prstGeom>
        </p:spPr>
        <p:txBody>
          <a:bodyPr anchor="t" rtlCol="false" tIns="0" lIns="0" bIns="0" rIns="0">
            <a:spAutoFit/>
          </a:bodyPr>
          <a:lstStyle/>
          <a:p>
            <a:pPr algn="ctr">
              <a:lnSpc>
                <a:spcPts val="2756"/>
              </a:lnSpc>
            </a:pPr>
            <a:r>
              <a:rPr lang="en-US" b="true" sz="1968">
                <a:solidFill>
                  <a:srgbClr val="004AAD"/>
                </a:solidFill>
                <a:latin typeface="Saira Condensed Bold"/>
                <a:ea typeface="Saira Condensed Bold"/>
                <a:cs typeface="Saira Condensed Bold"/>
                <a:sym typeface="Saira Condensed Bold"/>
              </a:rPr>
              <a:t>Howard Ong</a:t>
            </a:r>
          </a:p>
        </p:txBody>
      </p:sp>
      <p:sp>
        <p:nvSpPr>
          <p:cNvPr name="TextBox 41" id="41"/>
          <p:cNvSpPr txBox="true"/>
          <p:nvPr/>
        </p:nvSpPr>
        <p:spPr>
          <a:xfrm rot="0">
            <a:off x="8746706" y="8264906"/>
            <a:ext cx="1724997" cy="194376"/>
          </a:xfrm>
          <a:prstGeom prst="rect">
            <a:avLst/>
          </a:prstGeom>
        </p:spPr>
        <p:txBody>
          <a:bodyPr anchor="t" rtlCol="false" tIns="0" lIns="0" bIns="0" rIns="0">
            <a:spAutoFit/>
          </a:bodyPr>
          <a:lstStyle/>
          <a:p>
            <a:pPr algn="ctr">
              <a:lnSpc>
                <a:spcPts val="1576"/>
              </a:lnSpc>
            </a:pPr>
            <a:r>
              <a:rPr lang="en-US" b="true" sz="1126">
                <a:solidFill>
                  <a:srgbClr val="000000"/>
                </a:solidFill>
                <a:latin typeface="Saira Condensed Bold"/>
                <a:ea typeface="Saira Condensed Bold"/>
                <a:cs typeface="Saira Condensed Bold"/>
                <a:sym typeface="Saira Condensed Bold"/>
              </a:rPr>
              <a:t>Job Position</a:t>
            </a:r>
          </a:p>
        </p:txBody>
      </p:sp>
      <p:sp>
        <p:nvSpPr>
          <p:cNvPr name="TextBox 42" id="42"/>
          <p:cNvSpPr txBox="true"/>
          <p:nvPr/>
        </p:nvSpPr>
        <p:spPr>
          <a:xfrm rot="0">
            <a:off x="11060751" y="7914395"/>
            <a:ext cx="1805533" cy="336299"/>
          </a:xfrm>
          <a:prstGeom prst="rect">
            <a:avLst/>
          </a:prstGeom>
        </p:spPr>
        <p:txBody>
          <a:bodyPr anchor="t" rtlCol="false" tIns="0" lIns="0" bIns="0" rIns="0">
            <a:spAutoFit/>
          </a:bodyPr>
          <a:lstStyle/>
          <a:p>
            <a:pPr algn="ctr">
              <a:lnSpc>
                <a:spcPts val="2756"/>
              </a:lnSpc>
            </a:pPr>
            <a:r>
              <a:rPr lang="en-US" b="true" sz="1968">
                <a:solidFill>
                  <a:srgbClr val="004AAD"/>
                </a:solidFill>
                <a:latin typeface="Saira Condensed Bold"/>
                <a:ea typeface="Saira Condensed Bold"/>
                <a:cs typeface="Saira Condensed Bold"/>
                <a:sym typeface="Saira Condensed Bold"/>
              </a:rPr>
              <a:t>Howard Ong</a:t>
            </a:r>
          </a:p>
        </p:txBody>
      </p:sp>
      <p:sp>
        <p:nvSpPr>
          <p:cNvPr name="TextBox 43" id="43"/>
          <p:cNvSpPr txBox="true"/>
          <p:nvPr/>
        </p:nvSpPr>
        <p:spPr>
          <a:xfrm rot="0">
            <a:off x="11101019" y="8264906"/>
            <a:ext cx="1724997" cy="194376"/>
          </a:xfrm>
          <a:prstGeom prst="rect">
            <a:avLst/>
          </a:prstGeom>
        </p:spPr>
        <p:txBody>
          <a:bodyPr anchor="t" rtlCol="false" tIns="0" lIns="0" bIns="0" rIns="0">
            <a:spAutoFit/>
          </a:bodyPr>
          <a:lstStyle/>
          <a:p>
            <a:pPr algn="ctr">
              <a:lnSpc>
                <a:spcPts val="1576"/>
              </a:lnSpc>
            </a:pPr>
            <a:r>
              <a:rPr lang="en-US" b="true" sz="1126">
                <a:solidFill>
                  <a:srgbClr val="000000"/>
                </a:solidFill>
                <a:latin typeface="Saira Condensed Bold"/>
                <a:ea typeface="Saira Condensed Bold"/>
                <a:cs typeface="Saira Condensed Bold"/>
                <a:sym typeface="Saira Condensed Bold"/>
              </a:rPr>
              <a:t>Job Position</a:t>
            </a:r>
          </a:p>
        </p:txBody>
      </p:sp>
      <p:sp>
        <p:nvSpPr>
          <p:cNvPr name="TextBox 44" id="44"/>
          <p:cNvSpPr txBox="true"/>
          <p:nvPr/>
        </p:nvSpPr>
        <p:spPr>
          <a:xfrm rot="0">
            <a:off x="13415063" y="7914395"/>
            <a:ext cx="1805533" cy="336299"/>
          </a:xfrm>
          <a:prstGeom prst="rect">
            <a:avLst/>
          </a:prstGeom>
        </p:spPr>
        <p:txBody>
          <a:bodyPr anchor="t" rtlCol="false" tIns="0" lIns="0" bIns="0" rIns="0">
            <a:spAutoFit/>
          </a:bodyPr>
          <a:lstStyle/>
          <a:p>
            <a:pPr algn="ctr">
              <a:lnSpc>
                <a:spcPts val="2756"/>
              </a:lnSpc>
            </a:pPr>
            <a:r>
              <a:rPr lang="en-US" b="true" sz="1968">
                <a:solidFill>
                  <a:srgbClr val="004AAD"/>
                </a:solidFill>
                <a:latin typeface="Saira Condensed Bold"/>
                <a:ea typeface="Saira Condensed Bold"/>
                <a:cs typeface="Saira Condensed Bold"/>
                <a:sym typeface="Saira Condensed Bold"/>
              </a:rPr>
              <a:t>Olivia Wilson</a:t>
            </a:r>
          </a:p>
        </p:txBody>
      </p:sp>
      <p:sp>
        <p:nvSpPr>
          <p:cNvPr name="TextBox 45" id="45"/>
          <p:cNvSpPr txBox="true"/>
          <p:nvPr/>
        </p:nvSpPr>
        <p:spPr>
          <a:xfrm rot="0">
            <a:off x="13455331" y="8264906"/>
            <a:ext cx="1724997" cy="194376"/>
          </a:xfrm>
          <a:prstGeom prst="rect">
            <a:avLst/>
          </a:prstGeom>
        </p:spPr>
        <p:txBody>
          <a:bodyPr anchor="t" rtlCol="false" tIns="0" lIns="0" bIns="0" rIns="0">
            <a:spAutoFit/>
          </a:bodyPr>
          <a:lstStyle/>
          <a:p>
            <a:pPr algn="ctr">
              <a:lnSpc>
                <a:spcPts val="1576"/>
              </a:lnSpc>
            </a:pPr>
            <a:r>
              <a:rPr lang="en-US" b="true" sz="1126">
                <a:solidFill>
                  <a:srgbClr val="000000"/>
                </a:solidFill>
                <a:latin typeface="Saira Condensed Bold"/>
                <a:ea typeface="Saira Condensed Bold"/>
                <a:cs typeface="Saira Condensed Bold"/>
                <a:sym typeface="Saira Condensed Bold"/>
              </a:rPr>
              <a:t>Job Position</a:t>
            </a:r>
          </a:p>
        </p:txBody>
      </p:sp>
      <p:sp>
        <p:nvSpPr>
          <p:cNvPr name="TextBox 46" id="46"/>
          <p:cNvSpPr txBox="true"/>
          <p:nvPr/>
        </p:nvSpPr>
        <p:spPr>
          <a:xfrm rot="0">
            <a:off x="10974848" y="2847004"/>
            <a:ext cx="1805533" cy="336352"/>
          </a:xfrm>
          <a:prstGeom prst="rect">
            <a:avLst/>
          </a:prstGeom>
        </p:spPr>
        <p:txBody>
          <a:bodyPr anchor="t" rtlCol="false" tIns="0" lIns="0" bIns="0" rIns="0">
            <a:spAutoFit/>
          </a:bodyPr>
          <a:lstStyle/>
          <a:p>
            <a:pPr algn="ctr">
              <a:lnSpc>
                <a:spcPts val="2756"/>
              </a:lnSpc>
            </a:pPr>
            <a:r>
              <a:rPr lang="en-US" b="true" sz="1968">
                <a:solidFill>
                  <a:srgbClr val="004AAD"/>
                </a:solidFill>
                <a:latin typeface="Saira Condensed Bold"/>
                <a:ea typeface="Saira Condensed Bold"/>
                <a:cs typeface="Saira Condensed Bold"/>
                <a:sym typeface="Saira Condensed Bold"/>
              </a:rPr>
              <a:t>Howard Ong</a:t>
            </a:r>
          </a:p>
        </p:txBody>
      </p:sp>
      <p:sp>
        <p:nvSpPr>
          <p:cNvPr name="TextBox 47" id="47"/>
          <p:cNvSpPr txBox="true"/>
          <p:nvPr/>
        </p:nvSpPr>
        <p:spPr>
          <a:xfrm rot="0">
            <a:off x="10974848" y="3140966"/>
            <a:ext cx="1724997" cy="194376"/>
          </a:xfrm>
          <a:prstGeom prst="rect">
            <a:avLst/>
          </a:prstGeom>
        </p:spPr>
        <p:txBody>
          <a:bodyPr anchor="t" rtlCol="false" tIns="0" lIns="0" bIns="0" rIns="0">
            <a:spAutoFit/>
          </a:bodyPr>
          <a:lstStyle/>
          <a:p>
            <a:pPr algn="ctr">
              <a:lnSpc>
                <a:spcPts val="1576"/>
              </a:lnSpc>
            </a:pPr>
            <a:r>
              <a:rPr lang="en-US" b="true" sz="1126">
                <a:solidFill>
                  <a:srgbClr val="000000"/>
                </a:solidFill>
                <a:latin typeface="Saira Condensed Bold"/>
                <a:ea typeface="Saira Condensed Bold"/>
                <a:cs typeface="Saira Condensed Bold"/>
                <a:sym typeface="Saira Condensed Bold"/>
              </a:rPr>
              <a:t>Job Position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474854"/>
            <a:ext cx="404493" cy="404493"/>
            <a:chOff x="0" y="0"/>
            <a:chExt cx="539324" cy="539324"/>
          </a:xfrm>
        </p:grpSpPr>
        <p:grpSp>
          <p:nvGrpSpPr>
            <p:cNvPr name="Group 3" id="3"/>
            <p:cNvGrpSpPr/>
            <p:nvPr/>
          </p:nvGrpSpPr>
          <p:grpSpPr>
            <a:xfrm rot="0">
              <a:off x="0" y="0"/>
              <a:ext cx="539324" cy="539324"/>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B77D7"/>
              </a:solidFill>
            </p:spPr>
          </p:sp>
        </p:grpSp>
        <p:sp>
          <p:nvSpPr>
            <p:cNvPr name="TextBox 5" id="5"/>
            <p:cNvSpPr txBox="true"/>
            <p:nvPr/>
          </p:nvSpPr>
          <p:spPr>
            <a:xfrm rot="0">
              <a:off x="82428" y="51872"/>
              <a:ext cx="374468" cy="425888"/>
            </a:xfrm>
            <a:prstGeom prst="rect">
              <a:avLst/>
            </a:prstGeom>
          </p:spPr>
          <p:txBody>
            <a:bodyPr anchor="t" rtlCol="false" tIns="0" lIns="0" bIns="0" rIns="0">
              <a:spAutoFit/>
            </a:bodyPr>
            <a:lstStyle/>
            <a:p>
              <a:pPr algn="ctr" marL="0" indent="0" lvl="0">
                <a:lnSpc>
                  <a:spcPts val="2250"/>
                </a:lnSpc>
                <a:spcBef>
                  <a:spcPct val="0"/>
                </a:spcBef>
              </a:pPr>
              <a:r>
                <a:rPr lang="en-US" b="true" sz="1814">
                  <a:solidFill>
                    <a:srgbClr val="FFFFFF"/>
                  </a:solidFill>
                  <a:latin typeface="Agrandir Medium"/>
                  <a:ea typeface="Agrandir Medium"/>
                  <a:cs typeface="Agrandir Medium"/>
                  <a:sym typeface="Agrandir Medium"/>
                </a:rPr>
                <a:t>1</a:t>
              </a:r>
            </a:p>
          </p:txBody>
        </p:sp>
      </p:grpSp>
      <p:grpSp>
        <p:nvGrpSpPr>
          <p:cNvPr name="Group 6" id="6"/>
          <p:cNvGrpSpPr/>
          <p:nvPr/>
        </p:nvGrpSpPr>
        <p:grpSpPr>
          <a:xfrm rot="0">
            <a:off x="1028700" y="4802932"/>
            <a:ext cx="404493" cy="403953"/>
            <a:chOff x="0" y="0"/>
            <a:chExt cx="539324" cy="538604"/>
          </a:xfrm>
        </p:grpSpPr>
        <p:grpSp>
          <p:nvGrpSpPr>
            <p:cNvPr name="Group 7" id="7"/>
            <p:cNvGrpSpPr/>
            <p:nvPr/>
          </p:nvGrpSpPr>
          <p:grpSpPr>
            <a:xfrm rot="0">
              <a:off x="0" y="0"/>
              <a:ext cx="539324" cy="538604"/>
              <a:chOff x="0" y="0"/>
              <a:chExt cx="6350000" cy="6341519"/>
            </a:xfrm>
          </p:grpSpPr>
          <p:sp>
            <p:nvSpPr>
              <p:cNvPr name="Freeform 8" id="8"/>
              <p:cNvSpPr/>
              <p:nvPr/>
            </p:nvSpPr>
            <p:spPr>
              <a:xfrm flipH="false" flipV="false" rot="0">
                <a:off x="0" y="0"/>
                <a:ext cx="6350000" cy="6341520"/>
              </a:xfrm>
              <a:custGeom>
                <a:avLst/>
                <a:gdLst/>
                <a:ahLst/>
                <a:cxnLst/>
                <a:rect r="r" b="b" t="t" l="l"/>
                <a:pathLst>
                  <a:path h="6341520" w="6350000">
                    <a:moveTo>
                      <a:pt x="3175000" y="0"/>
                    </a:moveTo>
                    <a:cubicBezTo>
                      <a:pt x="1421496" y="0"/>
                      <a:pt x="0" y="1419597"/>
                      <a:pt x="0" y="3170760"/>
                    </a:cubicBezTo>
                    <a:cubicBezTo>
                      <a:pt x="0" y="4921922"/>
                      <a:pt x="1421496" y="6341520"/>
                      <a:pt x="3175000" y="6341520"/>
                    </a:cubicBezTo>
                    <a:cubicBezTo>
                      <a:pt x="4928504" y="6341520"/>
                      <a:pt x="6350000" y="4921922"/>
                      <a:pt x="6350000" y="3170760"/>
                    </a:cubicBezTo>
                    <a:cubicBezTo>
                      <a:pt x="6350000" y="1419597"/>
                      <a:pt x="4928504" y="0"/>
                      <a:pt x="3175000" y="0"/>
                    </a:cubicBezTo>
                    <a:close/>
                  </a:path>
                </a:pathLst>
              </a:custGeom>
              <a:solidFill>
                <a:srgbClr val="3B77D7"/>
              </a:solidFill>
            </p:spPr>
          </p:sp>
        </p:grpSp>
        <p:sp>
          <p:nvSpPr>
            <p:cNvPr name="TextBox 9" id="9"/>
            <p:cNvSpPr txBox="true"/>
            <p:nvPr/>
          </p:nvSpPr>
          <p:spPr>
            <a:xfrm rot="0">
              <a:off x="82428" y="51872"/>
              <a:ext cx="374468" cy="425168"/>
            </a:xfrm>
            <a:prstGeom prst="rect">
              <a:avLst/>
            </a:prstGeom>
          </p:spPr>
          <p:txBody>
            <a:bodyPr anchor="t" rtlCol="false" tIns="0" lIns="0" bIns="0" rIns="0">
              <a:spAutoFit/>
            </a:bodyPr>
            <a:lstStyle/>
            <a:p>
              <a:pPr algn="ctr" marL="0" indent="0" lvl="0">
                <a:lnSpc>
                  <a:spcPts val="2250"/>
                </a:lnSpc>
                <a:spcBef>
                  <a:spcPct val="0"/>
                </a:spcBef>
              </a:pPr>
              <a:r>
                <a:rPr lang="en-US" b="true" sz="1814">
                  <a:solidFill>
                    <a:srgbClr val="FFFFFF"/>
                  </a:solidFill>
                  <a:latin typeface="Agrandir Medium"/>
                  <a:ea typeface="Agrandir Medium"/>
                  <a:cs typeface="Agrandir Medium"/>
                  <a:sym typeface="Agrandir Medium"/>
                </a:rPr>
                <a:t>6</a:t>
              </a:r>
            </a:p>
          </p:txBody>
        </p:sp>
      </p:grpSp>
      <p:grpSp>
        <p:nvGrpSpPr>
          <p:cNvPr name="Group 10" id="10"/>
          <p:cNvGrpSpPr/>
          <p:nvPr/>
        </p:nvGrpSpPr>
        <p:grpSpPr>
          <a:xfrm rot="0">
            <a:off x="1028700" y="7012819"/>
            <a:ext cx="404493" cy="403953"/>
            <a:chOff x="0" y="0"/>
            <a:chExt cx="539324" cy="538604"/>
          </a:xfrm>
        </p:grpSpPr>
        <p:grpSp>
          <p:nvGrpSpPr>
            <p:cNvPr name="Group 11" id="11"/>
            <p:cNvGrpSpPr/>
            <p:nvPr/>
          </p:nvGrpSpPr>
          <p:grpSpPr>
            <a:xfrm rot="0">
              <a:off x="0" y="0"/>
              <a:ext cx="539324" cy="538604"/>
              <a:chOff x="0" y="0"/>
              <a:chExt cx="6350000" cy="6341519"/>
            </a:xfrm>
          </p:grpSpPr>
          <p:sp>
            <p:nvSpPr>
              <p:cNvPr name="Freeform 12" id="12"/>
              <p:cNvSpPr/>
              <p:nvPr/>
            </p:nvSpPr>
            <p:spPr>
              <a:xfrm flipH="false" flipV="false" rot="0">
                <a:off x="0" y="0"/>
                <a:ext cx="6350000" cy="6341520"/>
              </a:xfrm>
              <a:custGeom>
                <a:avLst/>
                <a:gdLst/>
                <a:ahLst/>
                <a:cxnLst/>
                <a:rect r="r" b="b" t="t" l="l"/>
                <a:pathLst>
                  <a:path h="6341520" w="6350000">
                    <a:moveTo>
                      <a:pt x="3175000" y="0"/>
                    </a:moveTo>
                    <a:cubicBezTo>
                      <a:pt x="1421496" y="0"/>
                      <a:pt x="0" y="1419597"/>
                      <a:pt x="0" y="3170760"/>
                    </a:cubicBezTo>
                    <a:cubicBezTo>
                      <a:pt x="0" y="4921922"/>
                      <a:pt x="1421496" y="6341520"/>
                      <a:pt x="3175000" y="6341520"/>
                    </a:cubicBezTo>
                    <a:cubicBezTo>
                      <a:pt x="4928504" y="6341520"/>
                      <a:pt x="6350000" y="4921922"/>
                      <a:pt x="6350000" y="3170760"/>
                    </a:cubicBezTo>
                    <a:cubicBezTo>
                      <a:pt x="6350000" y="1419597"/>
                      <a:pt x="4928504" y="0"/>
                      <a:pt x="3175000" y="0"/>
                    </a:cubicBezTo>
                    <a:close/>
                  </a:path>
                </a:pathLst>
              </a:custGeom>
              <a:solidFill>
                <a:srgbClr val="3B77D7"/>
              </a:solidFill>
            </p:spPr>
          </p:sp>
        </p:grpSp>
        <p:sp>
          <p:nvSpPr>
            <p:cNvPr name="TextBox 13" id="13"/>
            <p:cNvSpPr txBox="true"/>
            <p:nvPr/>
          </p:nvSpPr>
          <p:spPr>
            <a:xfrm rot="0">
              <a:off x="82428" y="51872"/>
              <a:ext cx="374468" cy="425168"/>
            </a:xfrm>
            <a:prstGeom prst="rect">
              <a:avLst/>
            </a:prstGeom>
          </p:spPr>
          <p:txBody>
            <a:bodyPr anchor="t" rtlCol="false" tIns="0" lIns="0" bIns="0" rIns="0">
              <a:spAutoFit/>
            </a:bodyPr>
            <a:lstStyle/>
            <a:p>
              <a:pPr algn="ctr" marL="0" indent="0" lvl="0">
                <a:lnSpc>
                  <a:spcPts val="2250"/>
                </a:lnSpc>
                <a:spcBef>
                  <a:spcPct val="0"/>
                </a:spcBef>
              </a:pPr>
              <a:r>
                <a:rPr lang="en-US" b="true" sz="1814">
                  <a:solidFill>
                    <a:srgbClr val="FFFFFF"/>
                  </a:solidFill>
                  <a:latin typeface="Agrandir Medium"/>
                  <a:ea typeface="Agrandir Medium"/>
                  <a:cs typeface="Agrandir Medium"/>
                  <a:sym typeface="Agrandir Medium"/>
                </a:rPr>
                <a:t>11</a:t>
              </a:r>
            </a:p>
          </p:txBody>
        </p:sp>
      </p:grpSp>
      <p:grpSp>
        <p:nvGrpSpPr>
          <p:cNvPr name="Group 14" id="14"/>
          <p:cNvGrpSpPr/>
          <p:nvPr/>
        </p:nvGrpSpPr>
        <p:grpSpPr>
          <a:xfrm rot="0">
            <a:off x="4077555" y="2474854"/>
            <a:ext cx="404493" cy="404493"/>
            <a:chOff x="0" y="0"/>
            <a:chExt cx="539324" cy="539324"/>
          </a:xfrm>
        </p:grpSpPr>
        <p:grpSp>
          <p:nvGrpSpPr>
            <p:cNvPr name="Group 15" id="15"/>
            <p:cNvGrpSpPr/>
            <p:nvPr/>
          </p:nvGrpSpPr>
          <p:grpSpPr>
            <a:xfrm rot="0">
              <a:off x="0" y="0"/>
              <a:ext cx="539324" cy="539324"/>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B77D7"/>
              </a:solidFill>
            </p:spPr>
          </p:sp>
        </p:grpSp>
        <p:sp>
          <p:nvSpPr>
            <p:cNvPr name="TextBox 17" id="17"/>
            <p:cNvSpPr txBox="true"/>
            <p:nvPr/>
          </p:nvSpPr>
          <p:spPr>
            <a:xfrm rot="0">
              <a:off x="82428" y="51872"/>
              <a:ext cx="374468" cy="425888"/>
            </a:xfrm>
            <a:prstGeom prst="rect">
              <a:avLst/>
            </a:prstGeom>
          </p:spPr>
          <p:txBody>
            <a:bodyPr anchor="t" rtlCol="false" tIns="0" lIns="0" bIns="0" rIns="0">
              <a:spAutoFit/>
            </a:bodyPr>
            <a:lstStyle/>
            <a:p>
              <a:pPr algn="ctr" marL="0" indent="0" lvl="0">
                <a:lnSpc>
                  <a:spcPts val="2250"/>
                </a:lnSpc>
                <a:spcBef>
                  <a:spcPct val="0"/>
                </a:spcBef>
              </a:pPr>
              <a:r>
                <a:rPr lang="en-US" b="true" sz="1814">
                  <a:solidFill>
                    <a:srgbClr val="FFFFFF"/>
                  </a:solidFill>
                  <a:latin typeface="Agrandir Medium"/>
                  <a:ea typeface="Agrandir Medium"/>
                  <a:cs typeface="Agrandir Medium"/>
                  <a:sym typeface="Agrandir Medium"/>
                </a:rPr>
                <a:t>2</a:t>
              </a:r>
            </a:p>
          </p:txBody>
        </p:sp>
      </p:grpSp>
      <p:grpSp>
        <p:nvGrpSpPr>
          <p:cNvPr name="Group 18" id="18"/>
          <p:cNvGrpSpPr/>
          <p:nvPr/>
        </p:nvGrpSpPr>
        <p:grpSpPr>
          <a:xfrm rot="0">
            <a:off x="4077555" y="4802932"/>
            <a:ext cx="404493" cy="403953"/>
            <a:chOff x="0" y="0"/>
            <a:chExt cx="539324" cy="538604"/>
          </a:xfrm>
        </p:grpSpPr>
        <p:grpSp>
          <p:nvGrpSpPr>
            <p:cNvPr name="Group 19" id="19"/>
            <p:cNvGrpSpPr/>
            <p:nvPr/>
          </p:nvGrpSpPr>
          <p:grpSpPr>
            <a:xfrm rot="0">
              <a:off x="0" y="0"/>
              <a:ext cx="539324" cy="538604"/>
              <a:chOff x="0" y="0"/>
              <a:chExt cx="6350000" cy="6341519"/>
            </a:xfrm>
          </p:grpSpPr>
          <p:sp>
            <p:nvSpPr>
              <p:cNvPr name="Freeform 20" id="20"/>
              <p:cNvSpPr/>
              <p:nvPr/>
            </p:nvSpPr>
            <p:spPr>
              <a:xfrm flipH="false" flipV="false" rot="0">
                <a:off x="0" y="0"/>
                <a:ext cx="6350000" cy="6341520"/>
              </a:xfrm>
              <a:custGeom>
                <a:avLst/>
                <a:gdLst/>
                <a:ahLst/>
                <a:cxnLst/>
                <a:rect r="r" b="b" t="t" l="l"/>
                <a:pathLst>
                  <a:path h="6341520" w="6350000">
                    <a:moveTo>
                      <a:pt x="3175000" y="0"/>
                    </a:moveTo>
                    <a:cubicBezTo>
                      <a:pt x="1421496" y="0"/>
                      <a:pt x="0" y="1419597"/>
                      <a:pt x="0" y="3170760"/>
                    </a:cubicBezTo>
                    <a:cubicBezTo>
                      <a:pt x="0" y="4921922"/>
                      <a:pt x="1421496" y="6341520"/>
                      <a:pt x="3175000" y="6341520"/>
                    </a:cubicBezTo>
                    <a:cubicBezTo>
                      <a:pt x="4928504" y="6341520"/>
                      <a:pt x="6350000" y="4921922"/>
                      <a:pt x="6350000" y="3170760"/>
                    </a:cubicBezTo>
                    <a:cubicBezTo>
                      <a:pt x="6350000" y="1419597"/>
                      <a:pt x="4928504" y="0"/>
                      <a:pt x="3175000" y="0"/>
                    </a:cubicBezTo>
                    <a:close/>
                  </a:path>
                </a:pathLst>
              </a:custGeom>
              <a:solidFill>
                <a:srgbClr val="3B77D7"/>
              </a:solidFill>
            </p:spPr>
          </p:sp>
        </p:grpSp>
        <p:sp>
          <p:nvSpPr>
            <p:cNvPr name="TextBox 21" id="21"/>
            <p:cNvSpPr txBox="true"/>
            <p:nvPr/>
          </p:nvSpPr>
          <p:spPr>
            <a:xfrm rot="0">
              <a:off x="82428" y="51872"/>
              <a:ext cx="374468" cy="425168"/>
            </a:xfrm>
            <a:prstGeom prst="rect">
              <a:avLst/>
            </a:prstGeom>
          </p:spPr>
          <p:txBody>
            <a:bodyPr anchor="t" rtlCol="false" tIns="0" lIns="0" bIns="0" rIns="0">
              <a:spAutoFit/>
            </a:bodyPr>
            <a:lstStyle/>
            <a:p>
              <a:pPr algn="ctr" marL="0" indent="0" lvl="0">
                <a:lnSpc>
                  <a:spcPts val="2250"/>
                </a:lnSpc>
                <a:spcBef>
                  <a:spcPct val="0"/>
                </a:spcBef>
              </a:pPr>
              <a:r>
                <a:rPr lang="en-US" b="true" sz="1814">
                  <a:solidFill>
                    <a:srgbClr val="FFFFFF"/>
                  </a:solidFill>
                  <a:latin typeface="Agrandir Medium"/>
                  <a:ea typeface="Agrandir Medium"/>
                  <a:cs typeface="Agrandir Medium"/>
                  <a:sym typeface="Agrandir Medium"/>
                </a:rPr>
                <a:t>7</a:t>
              </a:r>
            </a:p>
          </p:txBody>
        </p:sp>
      </p:grpSp>
      <p:grpSp>
        <p:nvGrpSpPr>
          <p:cNvPr name="Group 22" id="22"/>
          <p:cNvGrpSpPr/>
          <p:nvPr/>
        </p:nvGrpSpPr>
        <p:grpSpPr>
          <a:xfrm rot="0">
            <a:off x="4077555" y="7012819"/>
            <a:ext cx="404493" cy="403953"/>
            <a:chOff x="0" y="0"/>
            <a:chExt cx="539324" cy="538604"/>
          </a:xfrm>
        </p:grpSpPr>
        <p:grpSp>
          <p:nvGrpSpPr>
            <p:cNvPr name="Group 23" id="23"/>
            <p:cNvGrpSpPr/>
            <p:nvPr/>
          </p:nvGrpSpPr>
          <p:grpSpPr>
            <a:xfrm rot="0">
              <a:off x="0" y="0"/>
              <a:ext cx="539324" cy="538604"/>
              <a:chOff x="0" y="0"/>
              <a:chExt cx="6350000" cy="6341519"/>
            </a:xfrm>
          </p:grpSpPr>
          <p:sp>
            <p:nvSpPr>
              <p:cNvPr name="Freeform 24" id="24"/>
              <p:cNvSpPr/>
              <p:nvPr/>
            </p:nvSpPr>
            <p:spPr>
              <a:xfrm flipH="false" flipV="false" rot="0">
                <a:off x="0" y="0"/>
                <a:ext cx="6350000" cy="6341520"/>
              </a:xfrm>
              <a:custGeom>
                <a:avLst/>
                <a:gdLst/>
                <a:ahLst/>
                <a:cxnLst/>
                <a:rect r="r" b="b" t="t" l="l"/>
                <a:pathLst>
                  <a:path h="6341520" w="6350000">
                    <a:moveTo>
                      <a:pt x="3175000" y="0"/>
                    </a:moveTo>
                    <a:cubicBezTo>
                      <a:pt x="1421496" y="0"/>
                      <a:pt x="0" y="1419597"/>
                      <a:pt x="0" y="3170760"/>
                    </a:cubicBezTo>
                    <a:cubicBezTo>
                      <a:pt x="0" y="4921922"/>
                      <a:pt x="1421496" y="6341520"/>
                      <a:pt x="3175000" y="6341520"/>
                    </a:cubicBezTo>
                    <a:cubicBezTo>
                      <a:pt x="4928504" y="6341520"/>
                      <a:pt x="6350000" y="4921922"/>
                      <a:pt x="6350000" y="3170760"/>
                    </a:cubicBezTo>
                    <a:cubicBezTo>
                      <a:pt x="6350000" y="1419597"/>
                      <a:pt x="4928504" y="0"/>
                      <a:pt x="3175000" y="0"/>
                    </a:cubicBezTo>
                    <a:close/>
                  </a:path>
                </a:pathLst>
              </a:custGeom>
              <a:solidFill>
                <a:srgbClr val="3B77D7"/>
              </a:solidFill>
            </p:spPr>
          </p:sp>
        </p:grpSp>
        <p:sp>
          <p:nvSpPr>
            <p:cNvPr name="TextBox 25" id="25"/>
            <p:cNvSpPr txBox="true"/>
            <p:nvPr/>
          </p:nvSpPr>
          <p:spPr>
            <a:xfrm rot="0">
              <a:off x="82428" y="51872"/>
              <a:ext cx="374468" cy="425168"/>
            </a:xfrm>
            <a:prstGeom prst="rect">
              <a:avLst/>
            </a:prstGeom>
          </p:spPr>
          <p:txBody>
            <a:bodyPr anchor="t" rtlCol="false" tIns="0" lIns="0" bIns="0" rIns="0">
              <a:spAutoFit/>
            </a:bodyPr>
            <a:lstStyle/>
            <a:p>
              <a:pPr algn="ctr" marL="0" indent="0" lvl="0">
                <a:lnSpc>
                  <a:spcPts val="2250"/>
                </a:lnSpc>
                <a:spcBef>
                  <a:spcPct val="0"/>
                </a:spcBef>
              </a:pPr>
              <a:r>
                <a:rPr lang="en-US" b="true" sz="1814">
                  <a:solidFill>
                    <a:srgbClr val="FFFFFF"/>
                  </a:solidFill>
                  <a:latin typeface="Agrandir Medium"/>
                  <a:ea typeface="Agrandir Medium"/>
                  <a:cs typeface="Agrandir Medium"/>
                  <a:sym typeface="Agrandir Medium"/>
                </a:rPr>
                <a:t>12</a:t>
              </a:r>
            </a:p>
          </p:txBody>
        </p:sp>
      </p:grpSp>
      <p:grpSp>
        <p:nvGrpSpPr>
          <p:cNvPr name="Group 26" id="26"/>
          <p:cNvGrpSpPr/>
          <p:nvPr/>
        </p:nvGrpSpPr>
        <p:grpSpPr>
          <a:xfrm rot="0">
            <a:off x="7126410" y="2474854"/>
            <a:ext cx="404493" cy="404493"/>
            <a:chOff x="0" y="0"/>
            <a:chExt cx="539324" cy="539324"/>
          </a:xfrm>
        </p:grpSpPr>
        <p:grpSp>
          <p:nvGrpSpPr>
            <p:cNvPr name="Group 27" id="27"/>
            <p:cNvGrpSpPr/>
            <p:nvPr/>
          </p:nvGrpSpPr>
          <p:grpSpPr>
            <a:xfrm rot="0">
              <a:off x="0" y="0"/>
              <a:ext cx="539324" cy="539324"/>
              <a:chOff x="0" y="0"/>
              <a:chExt cx="6350000" cy="6350000"/>
            </a:xfrm>
          </p:grpSpPr>
          <p:sp>
            <p:nvSpPr>
              <p:cNvPr name="Freeform 28" id="2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B77D7"/>
              </a:solidFill>
            </p:spPr>
          </p:sp>
        </p:grpSp>
        <p:sp>
          <p:nvSpPr>
            <p:cNvPr name="TextBox 29" id="29"/>
            <p:cNvSpPr txBox="true"/>
            <p:nvPr/>
          </p:nvSpPr>
          <p:spPr>
            <a:xfrm rot="0">
              <a:off x="82428" y="51872"/>
              <a:ext cx="374468" cy="425888"/>
            </a:xfrm>
            <a:prstGeom prst="rect">
              <a:avLst/>
            </a:prstGeom>
          </p:spPr>
          <p:txBody>
            <a:bodyPr anchor="t" rtlCol="false" tIns="0" lIns="0" bIns="0" rIns="0">
              <a:spAutoFit/>
            </a:bodyPr>
            <a:lstStyle/>
            <a:p>
              <a:pPr algn="ctr" marL="0" indent="0" lvl="0">
                <a:lnSpc>
                  <a:spcPts val="2250"/>
                </a:lnSpc>
                <a:spcBef>
                  <a:spcPct val="0"/>
                </a:spcBef>
              </a:pPr>
              <a:r>
                <a:rPr lang="en-US" b="true" sz="1814">
                  <a:solidFill>
                    <a:srgbClr val="FFFFFF"/>
                  </a:solidFill>
                  <a:latin typeface="Agrandir Medium"/>
                  <a:ea typeface="Agrandir Medium"/>
                  <a:cs typeface="Agrandir Medium"/>
                  <a:sym typeface="Agrandir Medium"/>
                </a:rPr>
                <a:t>3</a:t>
              </a:r>
            </a:p>
          </p:txBody>
        </p:sp>
      </p:grpSp>
      <p:grpSp>
        <p:nvGrpSpPr>
          <p:cNvPr name="Group 30" id="30"/>
          <p:cNvGrpSpPr/>
          <p:nvPr/>
        </p:nvGrpSpPr>
        <p:grpSpPr>
          <a:xfrm rot="0">
            <a:off x="7126410" y="4802932"/>
            <a:ext cx="404493" cy="403953"/>
            <a:chOff x="0" y="0"/>
            <a:chExt cx="539324" cy="538604"/>
          </a:xfrm>
        </p:grpSpPr>
        <p:grpSp>
          <p:nvGrpSpPr>
            <p:cNvPr name="Group 31" id="31"/>
            <p:cNvGrpSpPr/>
            <p:nvPr/>
          </p:nvGrpSpPr>
          <p:grpSpPr>
            <a:xfrm rot="0">
              <a:off x="0" y="0"/>
              <a:ext cx="539324" cy="538604"/>
              <a:chOff x="0" y="0"/>
              <a:chExt cx="6350000" cy="6341519"/>
            </a:xfrm>
          </p:grpSpPr>
          <p:sp>
            <p:nvSpPr>
              <p:cNvPr name="Freeform 32" id="32"/>
              <p:cNvSpPr/>
              <p:nvPr/>
            </p:nvSpPr>
            <p:spPr>
              <a:xfrm flipH="false" flipV="false" rot="0">
                <a:off x="0" y="0"/>
                <a:ext cx="6350000" cy="6341520"/>
              </a:xfrm>
              <a:custGeom>
                <a:avLst/>
                <a:gdLst/>
                <a:ahLst/>
                <a:cxnLst/>
                <a:rect r="r" b="b" t="t" l="l"/>
                <a:pathLst>
                  <a:path h="6341520" w="6350000">
                    <a:moveTo>
                      <a:pt x="3175000" y="0"/>
                    </a:moveTo>
                    <a:cubicBezTo>
                      <a:pt x="1421496" y="0"/>
                      <a:pt x="0" y="1419597"/>
                      <a:pt x="0" y="3170760"/>
                    </a:cubicBezTo>
                    <a:cubicBezTo>
                      <a:pt x="0" y="4921922"/>
                      <a:pt x="1421496" y="6341520"/>
                      <a:pt x="3175000" y="6341520"/>
                    </a:cubicBezTo>
                    <a:cubicBezTo>
                      <a:pt x="4928504" y="6341520"/>
                      <a:pt x="6350000" y="4921922"/>
                      <a:pt x="6350000" y="3170760"/>
                    </a:cubicBezTo>
                    <a:cubicBezTo>
                      <a:pt x="6350000" y="1419597"/>
                      <a:pt x="4928504" y="0"/>
                      <a:pt x="3175000" y="0"/>
                    </a:cubicBezTo>
                    <a:close/>
                  </a:path>
                </a:pathLst>
              </a:custGeom>
              <a:solidFill>
                <a:srgbClr val="3B77D7"/>
              </a:solidFill>
            </p:spPr>
          </p:sp>
        </p:grpSp>
        <p:sp>
          <p:nvSpPr>
            <p:cNvPr name="TextBox 33" id="33"/>
            <p:cNvSpPr txBox="true"/>
            <p:nvPr/>
          </p:nvSpPr>
          <p:spPr>
            <a:xfrm rot="0">
              <a:off x="82428" y="51872"/>
              <a:ext cx="374468" cy="425168"/>
            </a:xfrm>
            <a:prstGeom prst="rect">
              <a:avLst/>
            </a:prstGeom>
          </p:spPr>
          <p:txBody>
            <a:bodyPr anchor="t" rtlCol="false" tIns="0" lIns="0" bIns="0" rIns="0">
              <a:spAutoFit/>
            </a:bodyPr>
            <a:lstStyle/>
            <a:p>
              <a:pPr algn="ctr" marL="0" indent="0" lvl="0">
                <a:lnSpc>
                  <a:spcPts val="2250"/>
                </a:lnSpc>
                <a:spcBef>
                  <a:spcPct val="0"/>
                </a:spcBef>
              </a:pPr>
              <a:r>
                <a:rPr lang="en-US" b="true" sz="1814">
                  <a:solidFill>
                    <a:srgbClr val="FFFFFF"/>
                  </a:solidFill>
                  <a:latin typeface="Agrandir Medium"/>
                  <a:ea typeface="Agrandir Medium"/>
                  <a:cs typeface="Agrandir Medium"/>
                  <a:sym typeface="Agrandir Medium"/>
                </a:rPr>
                <a:t>8</a:t>
              </a:r>
            </a:p>
          </p:txBody>
        </p:sp>
      </p:grpSp>
      <p:grpSp>
        <p:nvGrpSpPr>
          <p:cNvPr name="Group 34" id="34"/>
          <p:cNvGrpSpPr/>
          <p:nvPr/>
        </p:nvGrpSpPr>
        <p:grpSpPr>
          <a:xfrm rot="0">
            <a:off x="7126410" y="7012819"/>
            <a:ext cx="404493" cy="403953"/>
            <a:chOff x="0" y="0"/>
            <a:chExt cx="539324" cy="538604"/>
          </a:xfrm>
        </p:grpSpPr>
        <p:grpSp>
          <p:nvGrpSpPr>
            <p:cNvPr name="Group 35" id="35"/>
            <p:cNvGrpSpPr/>
            <p:nvPr/>
          </p:nvGrpSpPr>
          <p:grpSpPr>
            <a:xfrm rot="0">
              <a:off x="0" y="0"/>
              <a:ext cx="539324" cy="538604"/>
              <a:chOff x="0" y="0"/>
              <a:chExt cx="6350000" cy="6341519"/>
            </a:xfrm>
          </p:grpSpPr>
          <p:sp>
            <p:nvSpPr>
              <p:cNvPr name="Freeform 36" id="36"/>
              <p:cNvSpPr/>
              <p:nvPr/>
            </p:nvSpPr>
            <p:spPr>
              <a:xfrm flipH="false" flipV="false" rot="0">
                <a:off x="0" y="0"/>
                <a:ext cx="6350000" cy="6341520"/>
              </a:xfrm>
              <a:custGeom>
                <a:avLst/>
                <a:gdLst/>
                <a:ahLst/>
                <a:cxnLst/>
                <a:rect r="r" b="b" t="t" l="l"/>
                <a:pathLst>
                  <a:path h="6341520" w="6350000">
                    <a:moveTo>
                      <a:pt x="3175000" y="0"/>
                    </a:moveTo>
                    <a:cubicBezTo>
                      <a:pt x="1421496" y="0"/>
                      <a:pt x="0" y="1419597"/>
                      <a:pt x="0" y="3170760"/>
                    </a:cubicBezTo>
                    <a:cubicBezTo>
                      <a:pt x="0" y="4921922"/>
                      <a:pt x="1421496" y="6341520"/>
                      <a:pt x="3175000" y="6341520"/>
                    </a:cubicBezTo>
                    <a:cubicBezTo>
                      <a:pt x="4928504" y="6341520"/>
                      <a:pt x="6350000" y="4921922"/>
                      <a:pt x="6350000" y="3170760"/>
                    </a:cubicBezTo>
                    <a:cubicBezTo>
                      <a:pt x="6350000" y="1419597"/>
                      <a:pt x="4928504" y="0"/>
                      <a:pt x="3175000" y="0"/>
                    </a:cubicBezTo>
                    <a:close/>
                  </a:path>
                </a:pathLst>
              </a:custGeom>
              <a:solidFill>
                <a:srgbClr val="3B77D7"/>
              </a:solidFill>
            </p:spPr>
          </p:sp>
        </p:grpSp>
        <p:sp>
          <p:nvSpPr>
            <p:cNvPr name="TextBox 37" id="37"/>
            <p:cNvSpPr txBox="true"/>
            <p:nvPr/>
          </p:nvSpPr>
          <p:spPr>
            <a:xfrm rot="0">
              <a:off x="82428" y="51872"/>
              <a:ext cx="374468" cy="425168"/>
            </a:xfrm>
            <a:prstGeom prst="rect">
              <a:avLst/>
            </a:prstGeom>
          </p:spPr>
          <p:txBody>
            <a:bodyPr anchor="t" rtlCol="false" tIns="0" lIns="0" bIns="0" rIns="0">
              <a:spAutoFit/>
            </a:bodyPr>
            <a:lstStyle/>
            <a:p>
              <a:pPr algn="ctr" marL="0" indent="0" lvl="0">
                <a:lnSpc>
                  <a:spcPts val="2250"/>
                </a:lnSpc>
                <a:spcBef>
                  <a:spcPct val="0"/>
                </a:spcBef>
              </a:pPr>
              <a:r>
                <a:rPr lang="en-US" b="true" sz="1814">
                  <a:solidFill>
                    <a:srgbClr val="FFFFFF"/>
                  </a:solidFill>
                  <a:latin typeface="Agrandir Medium"/>
                  <a:ea typeface="Agrandir Medium"/>
                  <a:cs typeface="Agrandir Medium"/>
                  <a:sym typeface="Agrandir Medium"/>
                </a:rPr>
                <a:t>13</a:t>
              </a:r>
            </a:p>
          </p:txBody>
        </p:sp>
      </p:grpSp>
      <p:grpSp>
        <p:nvGrpSpPr>
          <p:cNvPr name="Group 38" id="38"/>
          <p:cNvGrpSpPr/>
          <p:nvPr/>
        </p:nvGrpSpPr>
        <p:grpSpPr>
          <a:xfrm rot="0">
            <a:off x="10175264" y="2474854"/>
            <a:ext cx="404493" cy="404493"/>
            <a:chOff x="0" y="0"/>
            <a:chExt cx="539324" cy="539324"/>
          </a:xfrm>
        </p:grpSpPr>
        <p:grpSp>
          <p:nvGrpSpPr>
            <p:cNvPr name="Group 39" id="39"/>
            <p:cNvGrpSpPr/>
            <p:nvPr/>
          </p:nvGrpSpPr>
          <p:grpSpPr>
            <a:xfrm rot="0">
              <a:off x="0" y="0"/>
              <a:ext cx="539324" cy="539324"/>
              <a:chOff x="0" y="0"/>
              <a:chExt cx="6350000" cy="6350000"/>
            </a:xfrm>
          </p:grpSpPr>
          <p:sp>
            <p:nvSpPr>
              <p:cNvPr name="Freeform 40" id="4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B77D7"/>
              </a:solidFill>
            </p:spPr>
          </p:sp>
        </p:grpSp>
        <p:sp>
          <p:nvSpPr>
            <p:cNvPr name="TextBox 41" id="41"/>
            <p:cNvSpPr txBox="true"/>
            <p:nvPr/>
          </p:nvSpPr>
          <p:spPr>
            <a:xfrm rot="0">
              <a:off x="82428" y="51872"/>
              <a:ext cx="374468" cy="425888"/>
            </a:xfrm>
            <a:prstGeom prst="rect">
              <a:avLst/>
            </a:prstGeom>
          </p:spPr>
          <p:txBody>
            <a:bodyPr anchor="t" rtlCol="false" tIns="0" lIns="0" bIns="0" rIns="0">
              <a:spAutoFit/>
            </a:bodyPr>
            <a:lstStyle/>
            <a:p>
              <a:pPr algn="ctr" marL="0" indent="0" lvl="0">
                <a:lnSpc>
                  <a:spcPts val="2250"/>
                </a:lnSpc>
                <a:spcBef>
                  <a:spcPct val="0"/>
                </a:spcBef>
              </a:pPr>
              <a:r>
                <a:rPr lang="en-US" b="true" sz="1814">
                  <a:solidFill>
                    <a:srgbClr val="FFFFFF"/>
                  </a:solidFill>
                  <a:latin typeface="Agrandir Medium"/>
                  <a:ea typeface="Agrandir Medium"/>
                  <a:cs typeface="Agrandir Medium"/>
                  <a:sym typeface="Agrandir Medium"/>
                </a:rPr>
                <a:t>4</a:t>
              </a:r>
            </a:p>
          </p:txBody>
        </p:sp>
      </p:grpSp>
      <p:grpSp>
        <p:nvGrpSpPr>
          <p:cNvPr name="Group 42" id="42"/>
          <p:cNvGrpSpPr/>
          <p:nvPr/>
        </p:nvGrpSpPr>
        <p:grpSpPr>
          <a:xfrm rot="0">
            <a:off x="10175264" y="4802932"/>
            <a:ext cx="404493" cy="403953"/>
            <a:chOff x="0" y="0"/>
            <a:chExt cx="539324" cy="538604"/>
          </a:xfrm>
        </p:grpSpPr>
        <p:grpSp>
          <p:nvGrpSpPr>
            <p:cNvPr name="Group 43" id="43"/>
            <p:cNvGrpSpPr/>
            <p:nvPr/>
          </p:nvGrpSpPr>
          <p:grpSpPr>
            <a:xfrm rot="0">
              <a:off x="0" y="0"/>
              <a:ext cx="539324" cy="538604"/>
              <a:chOff x="0" y="0"/>
              <a:chExt cx="6350000" cy="6341519"/>
            </a:xfrm>
          </p:grpSpPr>
          <p:sp>
            <p:nvSpPr>
              <p:cNvPr name="Freeform 44" id="44"/>
              <p:cNvSpPr/>
              <p:nvPr/>
            </p:nvSpPr>
            <p:spPr>
              <a:xfrm flipH="false" flipV="false" rot="0">
                <a:off x="0" y="0"/>
                <a:ext cx="6350000" cy="6341520"/>
              </a:xfrm>
              <a:custGeom>
                <a:avLst/>
                <a:gdLst/>
                <a:ahLst/>
                <a:cxnLst/>
                <a:rect r="r" b="b" t="t" l="l"/>
                <a:pathLst>
                  <a:path h="6341520" w="6350000">
                    <a:moveTo>
                      <a:pt x="3175000" y="0"/>
                    </a:moveTo>
                    <a:cubicBezTo>
                      <a:pt x="1421496" y="0"/>
                      <a:pt x="0" y="1419597"/>
                      <a:pt x="0" y="3170760"/>
                    </a:cubicBezTo>
                    <a:cubicBezTo>
                      <a:pt x="0" y="4921922"/>
                      <a:pt x="1421496" y="6341520"/>
                      <a:pt x="3175000" y="6341520"/>
                    </a:cubicBezTo>
                    <a:cubicBezTo>
                      <a:pt x="4928504" y="6341520"/>
                      <a:pt x="6350000" y="4921922"/>
                      <a:pt x="6350000" y="3170760"/>
                    </a:cubicBezTo>
                    <a:cubicBezTo>
                      <a:pt x="6350000" y="1419597"/>
                      <a:pt x="4928504" y="0"/>
                      <a:pt x="3175000" y="0"/>
                    </a:cubicBezTo>
                    <a:close/>
                  </a:path>
                </a:pathLst>
              </a:custGeom>
              <a:solidFill>
                <a:srgbClr val="3B77D7"/>
              </a:solidFill>
            </p:spPr>
          </p:sp>
        </p:grpSp>
        <p:sp>
          <p:nvSpPr>
            <p:cNvPr name="TextBox 45" id="45"/>
            <p:cNvSpPr txBox="true"/>
            <p:nvPr/>
          </p:nvSpPr>
          <p:spPr>
            <a:xfrm rot="0">
              <a:off x="82428" y="51872"/>
              <a:ext cx="374468" cy="425168"/>
            </a:xfrm>
            <a:prstGeom prst="rect">
              <a:avLst/>
            </a:prstGeom>
          </p:spPr>
          <p:txBody>
            <a:bodyPr anchor="t" rtlCol="false" tIns="0" lIns="0" bIns="0" rIns="0">
              <a:spAutoFit/>
            </a:bodyPr>
            <a:lstStyle/>
            <a:p>
              <a:pPr algn="ctr" marL="0" indent="0" lvl="0">
                <a:lnSpc>
                  <a:spcPts val="2250"/>
                </a:lnSpc>
                <a:spcBef>
                  <a:spcPct val="0"/>
                </a:spcBef>
              </a:pPr>
              <a:r>
                <a:rPr lang="en-US" b="true" sz="1814">
                  <a:solidFill>
                    <a:srgbClr val="FFFFFF"/>
                  </a:solidFill>
                  <a:latin typeface="Agrandir Medium"/>
                  <a:ea typeface="Agrandir Medium"/>
                  <a:cs typeface="Agrandir Medium"/>
                  <a:sym typeface="Agrandir Medium"/>
                </a:rPr>
                <a:t>9</a:t>
              </a:r>
            </a:p>
          </p:txBody>
        </p:sp>
      </p:grpSp>
      <p:grpSp>
        <p:nvGrpSpPr>
          <p:cNvPr name="Group 46" id="46"/>
          <p:cNvGrpSpPr/>
          <p:nvPr/>
        </p:nvGrpSpPr>
        <p:grpSpPr>
          <a:xfrm rot="0">
            <a:off x="13230651" y="2474854"/>
            <a:ext cx="404493" cy="404493"/>
            <a:chOff x="0" y="0"/>
            <a:chExt cx="539324" cy="539324"/>
          </a:xfrm>
        </p:grpSpPr>
        <p:grpSp>
          <p:nvGrpSpPr>
            <p:cNvPr name="Group 47" id="47"/>
            <p:cNvGrpSpPr/>
            <p:nvPr/>
          </p:nvGrpSpPr>
          <p:grpSpPr>
            <a:xfrm rot="0">
              <a:off x="0" y="0"/>
              <a:ext cx="539324" cy="539324"/>
              <a:chOff x="0" y="0"/>
              <a:chExt cx="6350000" cy="6350000"/>
            </a:xfrm>
          </p:grpSpPr>
          <p:sp>
            <p:nvSpPr>
              <p:cNvPr name="Freeform 48" id="4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B77D7"/>
              </a:solidFill>
            </p:spPr>
          </p:sp>
        </p:grpSp>
        <p:sp>
          <p:nvSpPr>
            <p:cNvPr name="TextBox 49" id="49"/>
            <p:cNvSpPr txBox="true"/>
            <p:nvPr/>
          </p:nvSpPr>
          <p:spPr>
            <a:xfrm rot="0">
              <a:off x="82428" y="51872"/>
              <a:ext cx="374468" cy="425888"/>
            </a:xfrm>
            <a:prstGeom prst="rect">
              <a:avLst/>
            </a:prstGeom>
          </p:spPr>
          <p:txBody>
            <a:bodyPr anchor="t" rtlCol="false" tIns="0" lIns="0" bIns="0" rIns="0">
              <a:spAutoFit/>
            </a:bodyPr>
            <a:lstStyle/>
            <a:p>
              <a:pPr algn="ctr" marL="0" indent="0" lvl="0">
                <a:lnSpc>
                  <a:spcPts val="2250"/>
                </a:lnSpc>
                <a:spcBef>
                  <a:spcPct val="0"/>
                </a:spcBef>
              </a:pPr>
              <a:r>
                <a:rPr lang="en-US" b="true" sz="1814">
                  <a:solidFill>
                    <a:srgbClr val="FFFFFF"/>
                  </a:solidFill>
                  <a:latin typeface="Agrandir Medium"/>
                  <a:ea typeface="Agrandir Medium"/>
                  <a:cs typeface="Agrandir Medium"/>
                  <a:sym typeface="Agrandir Medium"/>
                </a:rPr>
                <a:t>5</a:t>
              </a:r>
            </a:p>
          </p:txBody>
        </p:sp>
      </p:grpSp>
      <p:grpSp>
        <p:nvGrpSpPr>
          <p:cNvPr name="Group 50" id="50"/>
          <p:cNvGrpSpPr/>
          <p:nvPr/>
        </p:nvGrpSpPr>
        <p:grpSpPr>
          <a:xfrm rot="0">
            <a:off x="13230651" y="4802932"/>
            <a:ext cx="404493" cy="403953"/>
            <a:chOff x="0" y="0"/>
            <a:chExt cx="539324" cy="538604"/>
          </a:xfrm>
        </p:grpSpPr>
        <p:grpSp>
          <p:nvGrpSpPr>
            <p:cNvPr name="Group 51" id="51"/>
            <p:cNvGrpSpPr/>
            <p:nvPr/>
          </p:nvGrpSpPr>
          <p:grpSpPr>
            <a:xfrm rot="0">
              <a:off x="0" y="0"/>
              <a:ext cx="539324" cy="538604"/>
              <a:chOff x="0" y="0"/>
              <a:chExt cx="6350000" cy="6341519"/>
            </a:xfrm>
          </p:grpSpPr>
          <p:sp>
            <p:nvSpPr>
              <p:cNvPr name="Freeform 52" id="52"/>
              <p:cNvSpPr/>
              <p:nvPr/>
            </p:nvSpPr>
            <p:spPr>
              <a:xfrm flipH="false" flipV="false" rot="0">
                <a:off x="0" y="0"/>
                <a:ext cx="6350000" cy="6341520"/>
              </a:xfrm>
              <a:custGeom>
                <a:avLst/>
                <a:gdLst/>
                <a:ahLst/>
                <a:cxnLst/>
                <a:rect r="r" b="b" t="t" l="l"/>
                <a:pathLst>
                  <a:path h="6341520" w="6350000">
                    <a:moveTo>
                      <a:pt x="3175000" y="0"/>
                    </a:moveTo>
                    <a:cubicBezTo>
                      <a:pt x="1421496" y="0"/>
                      <a:pt x="0" y="1419597"/>
                      <a:pt x="0" y="3170760"/>
                    </a:cubicBezTo>
                    <a:cubicBezTo>
                      <a:pt x="0" y="4921922"/>
                      <a:pt x="1421496" y="6341520"/>
                      <a:pt x="3175000" y="6341520"/>
                    </a:cubicBezTo>
                    <a:cubicBezTo>
                      <a:pt x="4928504" y="6341520"/>
                      <a:pt x="6350000" y="4921922"/>
                      <a:pt x="6350000" y="3170760"/>
                    </a:cubicBezTo>
                    <a:cubicBezTo>
                      <a:pt x="6350000" y="1419597"/>
                      <a:pt x="4928504" y="0"/>
                      <a:pt x="3175000" y="0"/>
                    </a:cubicBezTo>
                    <a:close/>
                  </a:path>
                </a:pathLst>
              </a:custGeom>
              <a:solidFill>
                <a:srgbClr val="3B77D7"/>
              </a:solidFill>
            </p:spPr>
          </p:sp>
        </p:grpSp>
        <p:sp>
          <p:nvSpPr>
            <p:cNvPr name="TextBox 53" id="53"/>
            <p:cNvSpPr txBox="true"/>
            <p:nvPr/>
          </p:nvSpPr>
          <p:spPr>
            <a:xfrm rot="0">
              <a:off x="82428" y="51872"/>
              <a:ext cx="374468" cy="425168"/>
            </a:xfrm>
            <a:prstGeom prst="rect">
              <a:avLst/>
            </a:prstGeom>
          </p:spPr>
          <p:txBody>
            <a:bodyPr anchor="t" rtlCol="false" tIns="0" lIns="0" bIns="0" rIns="0">
              <a:spAutoFit/>
            </a:bodyPr>
            <a:lstStyle/>
            <a:p>
              <a:pPr algn="ctr" marL="0" indent="0" lvl="0">
                <a:lnSpc>
                  <a:spcPts val="2250"/>
                </a:lnSpc>
                <a:spcBef>
                  <a:spcPct val="0"/>
                </a:spcBef>
              </a:pPr>
              <a:r>
                <a:rPr lang="en-US" b="true" sz="1814">
                  <a:solidFill>
                    <a:srgbClr val="FFFFFF"/>
                  </a:solidFill>
                  <a:latin typeface="Agrandir Medium"/>
                  <a:ea typeface="Agrandir Medium"/>
                  <a:cs typeface="Agrandir Medium"/>
                  <a:sym typeface="Agrandir Medium"/>
                </a:rPr>
                <a:t>10</a:t>
              </a:r>
            </a:p>
          </p:txBody>
        </p:sp>
      </p:grpSp>
      <p:sp>
        <p:nvSpPr>
          <p:cNvPr name="Freeform 54" id="54"/>
          <p:cNvSpPr/>
          <p:nvPr/>
        </p:nvSpPr>
        <p:spPr>
          <a:xfrm flipH="false" flipV="false" rot="0">
            <a:off x="14203422" y="6536321"/>
            <a:ext cx="5014878" cy="5443959"/>
          </a:xfrm>
          <a:custGeom>
            <a:avLst/>
            <a:gdLst/>
            <a:ahLst/>
            <a:cxnLst/>
            <a:rect r="r" b="b" t="t" l="l"/>
            <a:pathLst>
              <a:path h="5443959" w="5014878">
                <a:moveTo>
                  <a:pt x="0" y="0"/>
                </a:moveTo>
                <a:lnTo>
                  <a:pt x="5014878" y="0"/>
                </a:lnTo>
                <a:lnTo>
                  <a:pt x="5014878" y="5443958"/>
                </a:lnTo>
                <a:lnTo>
                  <a:pt x="0" y="5443958"/>
                </a:lnTo>
                <a:lnTo>
                  <a:pt x="0" y="0"/>
                </a:lnTo>
                <a:close/>
              </a:path>
            </a:pathLst>
          </a:custGeom>
          <a:blipFill>
            <a:blip r:embed="rId2"/>
            <a:stretch>
              <a:fillRect l="0" t="0" r="0" b="0"/>
            </a:stretch>
          </a:blipFill>
        </p:spPr>
      </p:sp>
      <p:sp>
        <p:nvSpPr>
          <p:cNvPr name="TextBox 55" id="55"/>
          <p:cNvSpPr txBox="true"/>
          <p:nvPr/>
        </p:nvSpPr>
        <p:spPr>
          <a:xfrm rot="0">
            <a:off x="1028700" y="857250"/>
            <a:ext cx="9860946" cy="1076325"/>
          </a:xfrm>
          <a:prstGeom prst="rect">
            <a:avLst/>
          </a:prstGeom>
        </p:spPr>
        <p:txBody>
          <a:bodyPr anchor="t" rtlCol="false" tIns="0" lIns="0" bIns="0" rIns="0">
            <a:spAutoFit/>
          </a:bodyPr>
          <a:lstStyle/>
          <a:p>
            <a:pPr algn="l" marL="0" indent="0" lvl="0">
              <a:lnSpc>
                <a:spcPts val="7199"/>
              </a:lnSpc>
            </a:pPr>
            <a:r>
              <a:rPr lang="en-US" b="true" sz="5999">
                <a:solidFill>
                  <a:srgbClr val="000000"/>
                </a:solidFill>
                <a:latin typeface="Agrandir Medium"/>
                <a:ea typeface="Agrandir Medium"/>
                <a:cs typeface="Agrandir Medium"/>
                <a:sym typeface="Agrandir Medium"/>
              </a:rPr>
              <a:t>Agenda</a:t>
            </a:r>
          </a:p>
        </p:txBody>
      </p:sp>
      <p:sp>
        <p:nvSpPr>
          <p:cNvPr name="TextBox 56" id="56"/>
          <p:cNvSpPr txBox="true"/>
          <p:nvPr/>
        </p:nvSpPr>
        <p:spPr>
          <a:xfrm rot="0">
            <a:off x="1028700" y="3044810"/>
            <a:ext cx="2532985" cy="402230"/>
          </a:xfrm>
          <a:prstGeom prst="rect">
            <a:avLst/>
          </a:prstGeom>
        </p:spPr>
        <p:txBody>
          <a:bodyPr anchor="t" rtlCol="false" tIns="0" lIns="0" bIns="0" rIns="0">
            <a:spAutoFit/>
          </a:bodyPr>
          <a:lstStyle/>
          <a:p>
            <a:pPr algn="l" marL="0" indent="0" lvl="0">
              <a:lnSpc>
                <a:spcPts val="2700"/>
              </a:lnSpc>
              <a:spcBef>
                <a:spcPct val="0"/>
              </a:spcBef>
            </a:pPr>
            <a:r>
              <a:rPr lang="en-US" b="true" sz="2177">
                <a:solidFill>
                  <a:srgbClr val="000000"/>
                </a:solidFill>
                <a:latin typeface="Agrandir Medium"/>
                <a:ea typeface="Agrandir Medium"/>
                <a:cs typeface="Agrandir Medium"/>
                <a:sym typeface="Agrandir Medium"/>
              </a:rPr>
              <a:t>Abstract</a:t>
            </a:r>
          </a:p>
        </p:txBody>
      </p:sp>
      <p:sp>
        <p:nvSpPr>
          <p:cNvPr name="TextBox 57" id="57"/>
          <p:cNvSpPr txBox="true"/>
          <p:nvPr/>
        </p:nvSpPr>
        <p:spPr>
          <a:xfrm rot="0">
            <a:off x="1028700" y="5372888"/>
            <a:ext cx="2532985" cy="402230"/>
          </a:xfrm>
          <a:prstGeom prst="rect">
            <a:avLst/>
          </a:prstGeom>
        </p:spPr>
        <p:txBody>
          <a:bodyPr anchor="t" rtlCol="false" tIns="0" lIns="0" bIns="0" rIns="0">
            <a:spAutoFit/>
          </a:bodyPr>
          <a:lstStyle/>
          <a:p>
            <a:pPr algn="l" marL="0" indent="0" lvl="0">
              <a:lnSpc>
                <a:spcPts val="2700"/>
              </a:lnSpc>
              <a:spcBef>
                <a:spcPct val="0"/>
              </a:spcBef>
            </a:pPr>
            <a:r>
              <a:rPr lang="en-US" b="true" sz="2177">
                <a:solidFill>
                  <a:srgbClr val="000000"/>
                </a:solidFill>
                <a:latin typeface="Agrandir Medium"/>
                <a:ea typeface="Agrandir Medium"/>
                <a:cs typeface="Agrandir Medium"/>
                <a:sym typeface="Agrandir Medium"/>
              </a:rPr>
              <a:t> Key Features</a:t>
            </a:r>
          </a:p>
        </p:txBody>
      </p:sp>
      <p:sp>
        <p:nvSpPr>
          <p:cNvPr name="TextBox 58" id="58"/>
          <p:cNvSpPr txBox="true"/>
          <p:nvPr/>
        </p:nvSpPr>
        <p:spPr>
          <a:xfrm rot="0">
            <a:off x="1028700" y="7582775"/>
            <a:ext cx="2532985" cy="402230"/>
          </a:xfrm>
          <a:prstGeom prst="rect">
            <a:avLst/>
          </a:prstGeom>
        </p:spPr>
        <p:txBody>
          <a:bodyPr anchor="t" rtlCol="false" tIns="0" lIns="0" bIns="0" rIns="0">
            <a:spAutoFit/>
          </a:bodyPr>
          <a:lstStyle/>
          <a:p>
            <a:pPr algn="l" marL="0" indent="0" lvl="0">
              <a:lnSpc>
                <a:spcPts val="2700"/>
              </a:lnSpc>
              <a:spcBef>
                <a:spcPct val="0"/>
              </a:spcBef>
            </a:pPr>
            <a:r>
              <a:rPr lang="en-US" b="true" sz="2177">
                <a:solidFill>
                  <a:srgbClr val="000000"/>
                </a:solidFill>
                <a:latin typeface="Agrandir Medium"/>
                <a:ea typeface="Agrandir Medium"/>
                <a:cs typeface="Agrandir Medium"/>
                <a:sym typeface="Agrandir Medium"/>
              </a:rPr>
              <a:t>Future Work</a:t>
            </a:r>
          </a:p>
        </p:txBody>
      </p:sp>
      <p:sp>
        <p:nvSpPr>
          <p:cNvPr name="TextBox 59" id="59"/>
          <p:cNvSpPr txBox="true"/>
          <p:nvPr/>
        </p:nvSpPr>
        <p:spPr>
          <a:xfrm rot="0">
            <a:off x="1028700" y="3544280"/>
            <a:ext cx="2532985" cy="445764"/>
          </a:xfrm>
          <a:prstGeom prst="rect">
            <a:avLst/>
          </a:prstGeom>
        </p:spPr>
        <p:txBody>
          <a:bodyPr anchor="t" rtlCol="false" tIns="0" lIns="0" bIns="0" rIns="0">
            <a:spAutoFit/>
          </a:bodyPr>
          <a:lstStyle/>
          <a:p>
            <a:pPr algn="l" marL="0" indent="0" lvl="0">
              <a:lnSpc>
                <a:spcPts val="1778"/>
              </a:lnSpc>
              <a:spcBef>
                <a:spcPct val="0"/>
              </a:spcBef>
            </a:pPr>
            <a:r>
              <a:rPr lang="en-US" sz="1270">
                <a:solidFill>
                  <a:srgbClr val="000000"/>
                </a:solidFill>
                <a:latin typeface="Lato"/>
                <a:ea typeface="Lato"/>
                <a:cs typeface="Lato"/>
                <a:sym typeface="Lato"/>
              </a:rPr>
              <a:t>AI-driven diagnosis, saving time, empowering healthcare.</a:t>
            </a:r>
          </a:p>
        </p:txBody>
      </p:sp>
      <p:sp>
        <p:nvSpPr>
          <p:cNvPr name="TextBox 60" id="60"/>
          <p:cNvSpPr txBox="true"/>
          <p:nvPr/>
        </p:nvSpPr>
        <p:spPr>
          <a:xfrm rot="0">
            <a:off x="1028700" y="5870368"/>
            <a:ext cx="2532985" cy="445764"/>
          </a:xfrm>
          <a:prstGeom prst="rect">
            <a:avLst/>
          </a:prstGeom>
        </p:spPr>
        <p:txBody>
          <a:bodyPr anchor="t" rtlCol="false" tIns="0" lIns="0" bIns="0" rIns="0">
            <a:spAutoFit/>
          </a:bodyPr>
          <a:lstStyle/>
          <a:p>
            <a:pPr algn="l" marL="0" indent="0" lvl="0">
              <a:lnSpc>
                <a:spcPts val="1778"/>
              </a:lnSpc>
              <a:spcBef>
                <a:spcPct val="0"/>
              </a:spcBef>
            </a:pPr>
            <a:r>
              <a:rPr lang="en-US" sz="1270">
                <a:solidFill>
                  <a:srgbClr val="000000"/>
                </a:solidFill>
                <a:latin typeface="Lato"/>
                <a:ea typeface="Lato"/>
                <a:cs typeface="Lato"/>
                <a:sym typeface="Lato"/>
              </a:rPr>
              <a:t>Smart diagnostics, seamless interface, user-centric design</a:t>
            </a:r>
          </a:p>
        </p:txBody>
      </p:sp>
      <p:sp>
        <p:nvSpPr>
          <p:cNvPr name="TextBox 61" id="61"/>
          <p:cNvSpPr txBox="true"/>
          <p:nvPr/>
        </p:nvSpPr>
        <p:spPr>
          <a:xfrm rot="0">
            <a:off x="1028700" y="8082245"/>
            <a:ext cx="2532985" cy="445764"/>
          </a:xfrm>
          <a:prstGeom prst="rect">
            <a:avLst/>
          </a:prstGeom>
        </p:spPr>
        <p:txBody>
          <a:bodyPr anchor="t" rtlCol="false" tIns="0" lIns="0" bIns="0" rIns="0">
            <a:spAutoFit/>
          </a:bodyPr>
          <a:lstStyle/>
          <a:p>
            <a:pPr algn="l" marL="0" indent="0" lvl="0">
              <a:lnSpc>
                <a:spcPts val="1778"/>
              </a:lnSpc>
              <a:spcBef>
                <a:spcPct val="0"/>
              </a:spcBef>
            </a:pPr>
            <a:r>
              <a:rPr lang="en-US" sz="1270">
                <a:solidFill>
                  <a:srgbClr val="000000"/>
                </a:solidFill>
                <a:latin typeface="Lato"/>
                <a:ea typeface="Lato"/>
                <a:cs typeface="Lato"/>
                <a:sym typeface="Lato"/>
              </a:rPr>
              <a:t>Expanding features, improving accuracy and scalability</a:t>
            </a:r>
          </a:p>
        </p:txBody>
      </p:sp>
      <p:sp>
        <p:nvSpPr>
          <p:cNvPr name="TextBox 62" id="62"/>
          <p:cNvSpPr txBox="true"/>
          <p:nvPr/>
        </p:nvSpPr>
        <p:spPr>
          <a:xfrm rot="0">
            <a:off x="7126410" y="3044810"/>
            <a:ext cx="2532985" cy="402230"/>
          </a:xfrm>
          <a:prstGeom prst="rect">
            <a:avLst/>
          </a:prstGeom>
        </p:spPr>
        <p:txBody>
          <a:bodyPr anchor="t" rtlCol="false" tIns="0" lIns="0" bIns="0" rIns="0">
            <a:spAutoFit/>
          </a:bodyPr>
          <a:lstStyle/>
          <a:p>
            <a:pPr algn="l" marL="0" indent="0" lvl="0">
              <a:lnSpc>
                <a:spcPts val="2700"/>
              </a:lnSpc>
              <a:spcBef>
                <a:spcPct val="0"/>
              </a:spcBef>
            </a:pPr>
            <a:r>
              <a:rPr lang="en-US" b="true" sz="2177">
                <a:solidFill>
                  <a:srgbClr val="000000"/>
                </a:solidFill>
                <a:latin typeface="Agrandir Medium"/>
                <a:ea typeface="Agrandir Medium"/>
                <a:cs typeface="Agrandir Medium"/>
                <a:sym typeface="Agrandir Medium"/>
              </a:rPr>
              <a:t>Motivation</a:t>
            </a:r>
          </a:p>
        </p:txBody>
      </p:sp>
      <p:sp>
        <p:nvSpPr>
          <p:cNvPr name="TextBox 63" id="63"/>
          <p:cNvSpPr txBox="true"/>
          <p:nvPr/>
        </p:nvSpPr>
        <p:spPr>
          <a:xfrm rot="0">
            <a:off x="7126410" y="5372888"/>
            <a:ext cx="2532985" cy="739324"/>
          </a:xfrm>
          <a:prstGeom prst="rect">
            <a:avLst/>
          </a:prstGeom>
        </p:spPr>
        <p:txBody>
          <a:bodyPr anchor="t" rtlCol="false" tIns="0" lIns="0" bIns="0" rIns="0">
            <a:spAutoFit/>
          </a:bodyPr>
          <a:lstStyle/>
          <a:p>
            <a:pPr algn="l" marL="0" indent="0" lvl="0">
              <a:lnSpc>
                <a:spcPts val="2700"/>
              </a:lnSpc>
              <a:spcBef>
                <a:spcPct val="0"/>
              </a:spcBef>
            </a:pPr>
            <a:r>
              <a:rPr lang="en-US" b="true" sz="2177">
                <a:solidFill>
                  <a:srgbClr val="000000"/>
                </a:solidFill>
                <a:latin typeface="Agrandir Medium"/>
                <a:ea typeface="Agrandir Medium"/>
                <a:cs typeface="Agrandir Medium"/>
                <a:sym typeface="Agrandir Medium"/>
              </a:rPr>
              <a:t>Implementation Details</a:t>
            </a:r>
          </a:p>
        </p:txBody>
      </p:sp>
      <p:sp>
        <p:nvSpPr>
          <p:cNvPr name="TextBox 64" id="64"/>
          <p:cNvSpPr txBox="true"/>
          <p:nvPr/>
        </p:nvSpPr>
        <p:spPr>
          <a:xfrm rot="0">
            <a:off x="7126410" y="7582775"/>
            <a:ext cx="2532985" cy="402230"/>
          </a:xfrm>
          <a:prstGeom prst="rect">
            <a:avLst/>
          </a:prstGeom>
        </p:spPr>
        <p:txBody>
          <a:bodyPr anchor="t" rtlCol="false" tIns="0" lIns="0" bIns="0" rIns="0">
            <a:spAutoFit/>
          </a:bodyPr>
          <a:lstStyle/>
          <a:p>
            <a:pPr algn="l" marL="0" indent="0" lvl="0">
              <a:lnSpc>
                <a:spcPts val="2700"/>
              </a:lnSpc>
              <a:spcBef>
                <a:spcPct val="0"/>
              </a:spcBef>
            </a:pPr>
            <a:r>
              <a:rPr lang="en-US" b="true" sz="2177">
                <a:solidFill>
                  <a:srgbClr val="000000"/>
                </a:solidFill>
                <a:latin typeface="Agrandir Medium"/>
                <a:ea typeface="Agrandir Medium"/>
                <a:cs typeface="Agrandir Medium"/>
                <a:sym typeface="Agrandir Medium"/>
              </a:rPr>
              <a:t> Thank You</a:t>
            </a:r>
          </a:p>
        </p:txBody>
      </p:sp>
      <p:sp>
        <p:nvSpPr>
          <p:cNvPr name="TextBox 65" id="65"/>
          <p:cNvSpPr txBox="true"/>
          <p:nvPr/>
        </p:nvSpPr>
        <p:spPr>
          <a:xfrm rot="0">
            <a:off x="7124890" y="3452292"/>
            <a:ext cx="2532985" cy="445764"/>
          </a:xfrm>
          <a:prstGeom prst="rect">
            <a:avLst/>
          </a:prstGeom>
        </p:spPr>
        <p:txBody>
          <a:bodyPr anchor="t" rtlCol="false" tIns="0" lIns="0" bIns="0" rIns="0">
            <a:spAutoFit/>
          </a:bodyPr>
          <a:lstStyle/>
          <a:p>
            <a:pPr algn="l" marL="0" indent="0" lvl="0">
              <a:lnSpc>
                <a:spcPts val="1778"/>
              </a:lnSpc>
              <a:spcBef>
                <a:spcPct val="0"/>
              </a:spcBef>
            </a:pPr>
            <a:r>
              <a:rPr lang="en-US" sz="1270">
                <a:solidFill>
                  <a:srgbClr val="000000"/>
                </a:solidFill>
                <a:latin typeface="Lato"/>
                <a:ea typeface="Lato"/>
                <a:cs typeface="Lato"/>
                <a:sym typeface="Lato"/>
              </a:rPr>
              <a:t>Empowering users with timely health insights</a:t>
            </a:r>
          </a:p>
        </p:txBody>
      </p:sp>
      <p:sp>
        <p:nvSpPr>
          <p:cNvPr name="TextBox 66" id="66"/>
          <p:cNvSpPr txBox="true"/>
          <p:nvPr/>
        </p:nvSpPr>
        <p:spPr>
          <a:xfrm rot="0">
            <a:off x="7124890" y="6194938"/>
            <a:ext cx="2532985" cy="445764"/>
          </a:xfrm>
          <a:prstGeom prst="rect">
            <a:avLst/>
          </a:prstGeom>
        </p:spPr>
        <p:txBody>
          <a:bodyPr anchor="t" rtlCol="false" tIns="0" lIns="0" bIns="0" rIns="0">
            <a:spAutoFit/>
          </a:bodyPr>
          <a:lstStyle/>
          <a:p>
            <a:pPr algn="l" marL="0" indent="0" lvl="0">
              <a:lnSpc>
                <a:spcPts val="1778"/>
              </a:lnSpc>
              <a:spcBef>
                <a:spcPct val="0"/>
              </a:spcBef>
            </a:pPr>
            <a:r>
              <a:rPr lang="en-US" sz="1270">
                <a:solidFill>
                  <a:srgbClr val="000000"/>
                </a:solidFill>
                <a:latin typeface="Lato"/>
                <a:ea typeface="Lato"/>
                <a:cs typeface="Lato"/>
                <a:sym typeface="Lato"/>
              </a:rPr>
              <a:t>"Efficiently developed using agile methods and tools."</a:t>
            </a:r>
          </a:p>
        </p:txBody>
      </p:sp>
      <p:sp>
        <p:nvSpPr>
          <p:cNvPr name="TextBox 67" id="67"/>
          <p:cNvSpPr txBox="true"/>
          <p:nvPr/>
        </p:nvSpPr>
        <p:spPr>
          <a:xfrm rot="0">
            <a:off x="7126410" y="8082245"/>
            <a:ext cx="2532985" cy="445764"/>
          </a:xfrm>
          <a:prstGeom prst="rect">
            <a:avLst/>
          </a:prstGeom>
        </p:spPr>
        <p:txBody>
          <a:bodyPr anchor="t" rtlCol="false" tIns="0" lIns="0" bIns="0" rIns="0">
            <a:spAutoFit/>
          </a:bodyPr>
          <a:lstStyle/>
          <a:p>
            <a:pPr algn="l" marL="0" indent="0" lvl="0">
              <a:lnSpc>
                <a:spcPts val="1778"/>
              </a:lnSpc>
              <a:spcBef>
                <a:spcPct val="0"/>
              </a:spcBef>
            </a:pPr>
            <a:r>
              <a:rPr lang="en-US" sz="1270">
                <a:solidFill>
                  <a:srgbClr val="000000"/>
                </a:solidFill>
                <a:latin typeface="Lato"/>
                <a:ea typeface="Lato"/>
                <a:cs typeface="Lato"/>
                <a:sym typeface="Lato"/>
              </a:rPr>
              <a:t>Grateful for your attention and support</a:t>
            </a:r>
          </a:p>
        </p:txBody>
      </p:sp>
      <p:sp>
        <p:nvSpPr>
          <p:cNvPr name="TextBox 68" id="68"/>
          <p:cNvSpPr txBox="true"/>
          <p:nvPr/>
        </p:nvSpPr>
        <p:spPr>
          <a:xfrm rot="0">
            <a:off x="4077555" y="3044810"/>
            <a:ext cx="2532985" cy="402230"/>
          </a:xfrm>
          <a:prstGeom prst="rect">
            <a:avLst/>
          </a:prstGeom>
        </p:spPr>
        <p:txBody>
          <a:bodyPr anchor="t" rtlCol="false" tIns="0" lIns="0" bIns="0" rIns="0">
            <a:spAutoFit/>
          </a:bodyPr>
          <a:lstStyle/>
          <a:p>
            <a:pPr algn="l" marL="0" indent="0" lvl="0">
              <a:lnSpc>
                <a:spcPts val="2700"/>
              </a:lnSpc>
              <a:spcBef>
                <a:spcPct val="0"/>
              </a:spcBef>
            </a:pPr>
            <a:r>
              <a:rPr lang="en-US" b="true" sz="2177">
                <a:solidFill>
                  <a:srgbClr val="000000"/>
                </a:solidFill>
                <a:latin typeface="Agrandir Medium"/>
                <a:ea typeface="Agrandir Medium"/>
                <a:cs typeface="Agrandir Medium"/>
                <a:sym typeface="Agrandir Medium"/>
              </a:rPr>
              <a:t>Introduction</a:t>
            </a:r>
          </a:p>
        </p:txBody>
      </p:sp>
      <p:sp>
        <p:nvSpPr>
          <p:cNvPr name="TextBox 69" id="69"/>
          <p:cNvSpPr txBox="true"/>
          <p:nvPr/>
        </p:nvSpPr>
        <p:spPr>
          <a:xfrm rot="0">
            <a:off x="4077555" y="5372888"/>
            <a:ext cx="2532985" cy="402230"/>
          </a:xfrm>
          <a:prstGeom prst="rect">
            <a:avLst/>
          </a:prstGeom>
        </p:spPr>
        <p:txBody>
          <a:bodyPr anchor="t" rtlCol="false" tIns="0" lIns="0" bIns="0" rIns="0">
            <a:spAutoFit/>
          </a:bodyPr>
          <a:lstStyle/>
          <a:p>
            <a:pPr algn="l" marL="0" indent="0" lvl="0">
              <a:lnSpc>
                <a:spcPts val="2700"/>
              </a:lnSpc>
              <a:spcBef>
                <a:spcPct val="0"/>
              </a:spcBef>
            </a:pPr>
            <a:r>
              <a:rPr lang="en-US" b="true" sz="2177">
                <a:solidFill>
                  <a:srgbClr val="000000"/>
                </a:solidFill>
                <a:latin typeface="Agrandir Medium"/>
                <a:ea typeface="Agrandir Medium"/>
                <a:cs typeface="Agrandir Medium"/>
                <a:sym typeface="Agrandir Medium"/>
              </a:rPr>
              <a:t>Technology Stack</a:t>
            </a:r>
          </a:p>
        </p:txBody>
      </p:sp>
      <p:sp>
        <p:nvSpPr>
          <p:cNvPr name="TextBox 70" id="70"/>
          <p:cNvSpPr txBox="true"/>
          <p:nvPr/>
        </p:nvSpPr>
        <p:spPr>
          <a:xfrm rot="0">
            <a:off x="4077555" y="7582775"/>
            <a:ext cx="2532985" cy="402230"/>
          </a:xfrm>
          <a:prstGeom prst="rect">
            <a:avLst/>
          </a:prstGeom>
        </p:spPr>
        <p:txBody>
          <a:bodyPr anchor="t" rtlCol="false" tIns="0" lIns="0" bIns="0" rIns="0">
            <a:spAutoFit/>
          </a:bodyPr>
          <a:lstStyle/>
          <a:p>
            <a:pPr algn="l" marL="0" indent="0" lvl="0">
              <a:lnSpc>
                <a:spcPts val="2700"/>
              </a:lnSpc>
              <a:spcBef>
                <a:spcPct val="0"/>
              </a:spcBef>
            </a:pPr>
            <a:r>
              <a:rPr lang="en-US" b="true" sz="2177">
                <a:solidFill>
                  <a:srgbClr val="000000"/>
                </a:solidFill>
                <a:latin typeface="Agrandir Medium"/>
                <a:ea typeface="Agrandir Medium"/>
                <a:cs typeface="Agrandir Medium"/>
                <a:sym typeface="Agrandir Medium"/>
              </a:rPr>
              <a:t>Conclusion</a:t>
            </a:r>
          </a:p>
        </p:txBody>
      </p:sp>
      <p:sp>
        <p:nvSpPr>
          <p:cNvPr name="TextBox 71" id="71"/>
          <p:cNvSpPr txBox="true"/>
          <p:nvPr/>
        </p:nvSpPr>
        <p:spPr>
          <a:xfrm rot="0">
            <a:off x="4077555" y="3544280"/>
            <a:ext cx="2532985" cy="445764"/>
          </a:xfrm>
          <a:prstGeom prst="rect">
            <a:avLst/>
          </a:prstGeom>
        </p:spPr>
        <p:txBody>
          <a:bodyPr anchor="t" rtlCol="false" tIns="0" lIns="0" bIns="0" rIns="0">
            <a:spAutoFit/>
          </a:bodyPr>
          <a:lstStyle/>
          <a:p>
            <a:pPr algn="l" marL="0" indent="0" lvl="0">
              <a:lnSpc>
                <a:spcPts val="1778"/>
              </a:lnSpc>
              <a:spcBef>
                <a:spcPct val="0"/>
              </a:spcBef>
            </a:pPr>
            <a:r>
              <a:rPr lang="en-US" sz="1270">
                <a:solidFill>
                  <a:srgbClr val="000000"/>
                </a:solidFill>
                <a:latin typeface="Lato"/>
                <a:ea typeface="Lato"/>
                <a:cs typeface="Lato"/>
                <a:sym typeface="Lato"/>
              </a:rPr>
              <a:t>Revolutionizing healthcare with smart technology solutions</a:t>
            </a:r>
          </a:p>
        </p:txBody>
      </p:sp>
      <p:sp>
        <p:nvSpPr>
          <p:cNvPr name="TextBox 72" id="72"/>
          <p:cNvSpPr txBox="true"/>
          <p:nvPr/>
        </p:nvSpPr>
        <p:spPr>
          <a:xfrm rot="0">
            <a:off x="4077555" y="5875042"/>
            <a:ext cx="2532985" cy="445764"/>
          </a:xfrm>
          <a:prstGeom prst="rect">
            <a:avLst/>
          </a:prstGeom>
        </p:spPr>
        <p:txBody>
          <a:bodyPr anchor="t" rtlCol="false" tIns="0" lIns="0" bIns="0" rIns="0">
            <a:spAutoFit/>
          </a:bodyPr>
          <a:lstStyle/>
          <a:p>
            <a:pPr algn="l" marL="0" indent="0" lvl="0">
              <a:lnSpc>
                <a:spcPts val="1778"/>
              </a:lnSpc>
              <a:spcBef>
                <a:spcPct val="0"/>
              </a:spcBef>
            </a:pPr>
            <a:r>
              <a:rPr lang="en-US" sz="1270">
                <a:solidFill>
                  <a:srgbClr val="000000"/>
                </a:solidFill>
                <a:latin typeface="Lato"/>
                <a:ea typeface="Lato"/>
                <a:cs typeface="Lato"/>
                <a:sym typeface="Lato"/>
              </a:rPr>
              <a:t>Leveraging modern AI, mobile, and cloud technologies</a:t>
            </a:r>
          </a:p>
        </p:txBody>
      </p:sp>
      <p:sp>
        <p:nvSpPr>
          <p:cNvPr name="TextBox 73" id="73"/>
          <p:cNvSpPr txBox="true"/>
          <p:nvPr/>
        </p:nvSpPr>
        <p:spPr>
          <a:xfrm rot="0">
            <a:off x="4077555" y="8082245"/>
            <a:ext cx="2532985" cy="445764"/>
          </a:xfrm>
          <a:prstGeom prst="rect">
            <a:avLst/>
          </a:prstGeom>
        </p:spPr>
        <p:txBody>
          <a:bodyPr anchor="t" rtlCol="false" tIns="0" lIns="0" bIns="0" rIns="0">
            <a:spAutoFit/>
          </a:bodyPr>
          <a:lstStyle/>
          <a:p>
            <a:pPr algn="l" marL="0" indent="0" lvl="0">
              <a:lnSpc>
                <a:spcPts val="1778"/>
              </a:lnSpc>
              <a:spcBef>
                <a:spcPct val="0"/>
              </a:spcBef>
            </a:pPr>
            <a:r>
              <a:rPr lang="en-US" sz="1270">
                <a:solidFill>
                  <a:srgbClr val="000000"/>
                </a:solidFill>
                <a:latin typeface="Lato"/>
                <a:ea typeface="Lato"/>
                <a:cs typeface="Lato"/>
                <a:sym typeface="Lato"/>
              </a:rPr>
              <a:t>Transforming healthcare with AI-powered solutions</a:t>
            </a:r>
          </a:p>
        </p:txBody>
      </p:sp>
      <p:sp>
        <p:nvSpPr>
          <p:cNvPr name="TextBox 74" id="74"/>
          <p:cNvSpPr txBox="true"/>
          <p:nvPr/>
        </p:nvSpPr>
        <p:spPr>
          <a:xfrm rot="0">
            <a:off x="10175264" y="3044810"/>
            <a:ext cx="2863990" cy="402230"/>
          </a:xfrm>
          <a:prstGeom prst="rect">
            <a:avLst/>
          </a:prstGeom>
        </p:spPr>
        <p:txBody>
          <a:bodyPr anchor="t" rtlCol="false" tIns="0" lIns="0" bIns="0" rIns="0">
            <a:spAutoFit/>
          </a:bodyPr>
          <a:lstStyle/>
          <a:p>
            <a:pPr algn="l" marL="0" indent="0" lvl="0">
              <a:lnSpc>
                <a:spcPts val="2700"/>
              </a:lnSpc>
              <a:spcBef>
                <a:spcPct val="0"/>
              </a:spcBef>
            </a:pPr>
            <a:r>
              <a:rPr lang="en-US" b="true" sz="2177">
                <a:solidFill>
                  <a:srgbClr val="000000"/>
                </a:solidFill>
                <a:latin typeface="Agrandir Medium"/>
                <a:ea typeface="Agrandir Medium"/>
                <a:cs typeface="Agrandir Medium"/>
                <a:sym typeface="Agrandir Medium"/>
              </a:rPr>
              <a:t>Problem Statement</a:t>
            </a:r>
          </a:p>
        </p:txBody>
      </p:sp>
      <p:sp>
        <p:nvSpPr>
          <p:cNvPr name="TextBox 75" id="75"/>
          <p:cNvSpPr txBox="true"/>
          <p:nvPr/>
        </p:nvSpPr>
        <p:spPr>
          <a:xfrm rot="0">
            <a:off x="10175264" y="5372888"/>
            <a:ext cx="2532985" cy="739324"/>
          </a:xfrm>
          <a:prstGeom prst="rect">
            <a:avLst/>
          </a:prstGeom>
        </p:spPr>
        <p:txBody>
          <a:bodyPr anchor="t" rtlCol="false" tIns="0" lIns="0" bIns="0" rIns="0">
            <a:spAutoFit/>
          </a:bodyPr>
          <a:lstStyle/>
          <a:p>
            <a:pPr algn="l" marL="0" indent="0" lvl="0">
              <a:lnSpc>
                <a:spcPts val="2700"/>
              </a:lnSpc>
              <a:spcBef>
                <a:spcPct val="0"/>
              </a:spcBef>
            </a:pPr>
            <a:r>
              <a:rPr lang="en-US" b="true" sz="2177">
                <a:solidFill>
                  <a:srgbClr val="000000"/>
                </a:solidFill>
                <a:latin typeface="Agrandir Medium"/>
                <a:ea typeface="Agrandir Medium"/>
                <a:cs typeface="Agrandir Medium"/>
                <a:sym typeface="Agrandir Medium"/>
              </a:rPr>
              <a:t>Competitive Analysis</a:t>
            </a:r>
          </a:p>
        </p:txBody>
      </p:sp>
      <p:sp>
        <p:nvSpPr>
          <p:cNvPr name="TextBox 76" id="76"/>
          <p:cNvSpPr txBox="true"/>
          <p:nvPr/>
        </p:nvSpPr>
        <p:spPr>
          <a:xfrm rot="0">
            <a:off x="10172225" y="3452292"/>
            <a:ext cx="2532985" cy="445764"/>
          </a:xfrm>
          <a:prstGeom prst="rect">
            <a:avLst/>
          </a:prstGeom>
        </p:spPr>
        <p:txBody>
          <a:bodyPr anchor="t" rtlCol="false" tIns="0" lIns="0" bIns="0" rIns="0">
            <a:spAutoFit/>
          </a:bodyPr>
          <a:lstStyle/>
          <a:p>
            <a:pPr algn="l" marL="0" indent="0" lvl="0">
              <a:lnSpc>
                <a:spcPts val="1778"/>
              </a:lnSpc>
              <a:spcBef>
                <a:spcPct val="0"/>
              </a:spcBef>
            </a:pPr>
            <a:r>
              <a:rPr lang="en-US" sz="1270">
                <a:solidFill>
                  <a:srgbClr val="000000"/>
                </a:solidFill>
                <a:latin typeface="Lato"/>
                <a:ea typeface="Lato"/>
                <a:cs typeface="Lato"/>
                <a:sym typeface="Lato"/>
              </a:rPr>
              <a:t>Long waits hinder timely health interventions.</a:t>
            </a:r>
          </a:p>
        </p:txBody>
      </p:sp>
      <p:sp>
        <p:nvSpPr>
          <p:cNvPr name="TextBox 77" id="77"/>
          <p:cNvSpPr txBox="true"/>
          <p:nvPr/>
        </p:nvSpPr>
        <p:spPr>
          <a:xfrm rot="0">
            <a:off x="10175264" y="6185166"/>
            <a:ext cx="2532985" cy="445764"/>
          </a:xfrm>
          <a:prstGeom prst="rect">
            <a:avLst/>
          </a:prstGeom>
        </p:spPr>
        <p:txBody>
          <a:bodyPr anchor="t" rtlCol="false" tIns="0" lIns="0" bIns="0" rIns="0">
            <a:spAutoFit/>
          </a:bodyPr>
          <a:lstStyle/>
          <a:p>
            <a:pPr algn="l" marL="0" indent="0" lvl="0">
              <a:lnSpc>
                <a:spcPts val="1778"/>
              </a:lnSpc>
              <a:spcBef>
                <a:spcPct val="0"/>
              </a:spcBef>
            </a:pPr>
            <a:r>
              <a:rPr lang="en-US" sz="1270">
                <a:solidFill>
                  <a:srgbClr val="000000"/>
                </a:solidFill>
                <a:latin typeface="Lato"/>
                <a:ea typeface="Lato"/>
                <a:cs typeface="Lato"/>
                <a:sym typeface="Lato"/>
              </a:rPr>
              <a:t>Standing out with precision and speed</a:t>
            </a:r>
          </a:p>
        </p:txBody>
      </p:sp>
      <p:sp>
        <p:nvSpPr>
          <p:cNvPr name="TextBox 78" id="78"/>
          <p:cNvSpPr txBox="true"/>
          <p:nvPr/>
        </p:nvSpPr>
        <p:spPr>
          <a:xfrm rot="0">
            <a:off x="13224119" y="3044810"/>
            <a:ext cx="2532985" cy="402230"/>
          </a:xfrm>
          <a:prstGeom prst="rect">
            <a:avLst/>
          </a:prstGeom>
        </p:spPr>
        <p:txBody>
          <a:bodyPr anchor="t" rtlCol="false" tIns="0" lIns="0" bIns="0" rIns="0">
            <a:spAutoFit/>
          </a:bodyPr>
          <a:lstStyle/>
          <a:p>
            <a:pPr algn="l" marL="0" indent="0" lvl="0">
              <a:lnSpc>
                <a:spcPts val="2700"/>
              </a:lnSpc>
              <a:spcBef>
                <a:spcPct val="0"/>
              </a:spcBef>
            </a:pPr>
            <a:r>
              <a:rPr lang="en-US" b="true" sz="2177">
                <a:solidFill>
                  <a:srgbClr val="000000"/>
                </a:solidFill>
                <a:latin typeface="Agrandir Medium"/>
                <a:ea typeface="Agrandir Medium"/>
                <a:cs typeface="Agrandir Medium"/>
                <a:sym typeface="Agrandir Medium"/>
              </a:rPr>
              <a:t>Proposed Solution</a:t>
            </a:r>
          </a:p>
        </p:txBody>
      </p:sp>
      <p:sp>
        <p:nvSpPr>
          <p:cNvPr name="TextBox 79" id="79"/>
          <p:cNvSpPr txBox="true"/>
          <p:nvPr/>
        </p:nvSpPr>
        <p:spPr>
          <a:xfrm rot="0">
            <a:off x="13224119" y="5372888"/>
            <a:ext cx="2532985" cy="739324"/>
          </a:xfrm>
          <a:prstGeom prst="rect">
            <a:avLst/>
          </a:prstGeom>
        </p:spPr>
        <p:txBody>
          <a:bodyPr anchor="t" rtlCol="false" tIns="0" lIns="0" bIns="0" rIns="0">
            <a:spAutoFit/>
          </a:bodyPr>
          <a:lstStyle/>
          <a:p>
            <a:pPr algn="l" marL="0" indent="0" lvl="0">
              <a:lnSpc>
                <a:spcPts val="2700"/>
              </a:lnSpc>
              <a:spcBef>
                <a:spcPct val="0"/>
              </a:spcBef>
            </a:pPr>
            <a:r>
              <a:rPr lang="en-US" b="true" sz="2177">
                <a:solidFill>
                  <a:srgbClr val="000000"/>
                </a:solidFill>
                <a:latin typeface="Agrandir Medium"/>
                <a:ea typeface="Agrandir Medium"/>
                <a:cs typeface="Agrandir Medium"/>
                <a:sym typeface="Agrandir Medium"/>
              </a:rPr>
              <a:t>Results and Achievements</a:t>
            </a:r>
          </a:p>
        </p:txBody>
      </p:sp>
      <p:sp>
        <p:nvSpPr>
          <p:cNvPr name="TextBox 80" id="80"/>
          <p:cNvSpPr txBox="true"/>
          <p:nvPr/>
        </p:nvSpPr>
        <p:spPr>
          <a:xfrm rot="0">
            <a:off x="13224119" y="3452292"/>
            <a:ext cx="2532985" cy="445764"/>
          </a:xfrm>
          <a:prstGeom prst="rect">
            <a:avLst/>
          </a:prstGeom>
        </p:spPr>
        <p:txBody>
          <a:bodyPr anchor="t" rtlCol="false" tIns="0" lIns="0" bIns="0" rIns="0">
            <a:spAutoFit/>
          </a:bodyPr>
          <a:lstStyle/>
          <a:p>
            <a:pPr algn="l" marL="0" indent="0" lvl="0">
              <a:lnSpc>
                <a:spcPts val="1778"/>
              </a:lnSpc>
              <a:spcBef>
                <a:spcPct val="0"/>
              </a:spcBef>
            </a:pPr>
            <a:r>
              <a:rPr lang="en-US" sz="1270">
                <a:solidFill>
                  <a:srgbClr val="000000"/>
                </a:solidFill>
                <a:latin typeface="Lato"/>
                <a:ea typeface="Lato"/>
                <a:cs typeface="Lato"/>
                <a:sym typeface="Lato"/>
              </a:rPr>
              <a:t>AI-powered preliminary diagnosis for faster care</a:t>
            </a:r>
          </a:p>
        </p:txBody>
      </p:sp>
      <p:sp>
        <p:nvSpPr>
          <p:cNvPr name="TextBox 81" id="81"/>
          <p:cNvSpPr txBox="true"/>
          <p:nvPr/>
        </p:nvSpPr>
        <p:spPr>
          <a:xfrm rot="0">
            <a:off x="13230651" y="6215259"/>
            <a:ext cx="2532985" cy="445764"/>
          </a:xfrm>
          <a:prstGeom prst="rect">
            <a:avLst/>
          </a:prstGeom>
        </p:spPr>
        <p:txBody>
          <a:bodyPr anchor="t" rtlCol="false" tIns="0" lIns="0" bIns="0" rIns="0">
            <a:spAutoFit/>
          </a:bodyPr>
          <a:lstStyle/>
          <a:p>
            <a:pPr algn="l" marL="0" indent="0" lvl="0">
              <a:lnSpc>
                <a:spcPts val="1778"/>
              </a:lnSpc>
              <a:spcBef>
                <a:spcPct val="0"/>
              </a:spcBef>
            </a:pPr>
            <a:r>
              <a:rPr lang="en-US" sz="1270">
                <a:solidFill>
                  <a:srgbClr val="000000"/>
                </a:solidFill>
                <a:latin typeface="Lato"/>
                <a:ea typeface="Lato"/>
                <a:cs typeface="Lato"/>
                <a:sym typeface="Lato"/>
              </a:rPr>
              <a:t>Delivering accurate diagnoses, enhancing user trust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EFE"/>
        </a:solidFill>
      </p:bgPr>
    </p:bg>
    <p:spTree>
      <p:nvGrpSpPr>
        <p:cNvPr id="1" name=""/>
        <p:cNvGrpSpPr/>
        <p:nvPr/>
      </p:nvGrpSpPr>
      <p:grpSpPr>
        <a:xfrm>
          <a:off x="0" y="0"/>
          <a:ext cx="0" cy="0"/>
          <a:chOff x="0" y="0"/>
          <a:chExt cx="0" cy="0"/>
        </a:xfrm>
      </p:grpSpPr>
      <p:sp>
        <p:nvSpPr>
          <p:cNvPr name="TextBox 2" id="2"/>
          <p:cNvSpPr txBox="true"/>
          <p:nvPr/>
        </p:nvSpPr>
        <p:spPr>
          <a:xfrm rot="0">
            <a:off x="1028700" y="3356411"/>
            <a:ext cx="10194233" cy="3202704"/>
          </a:xfrm>
          <a:prstGeom prst="rect">
            <a:avLst/>
          </a:prstGeom>
        </p:spPr>
        <p:txBody>
          <a:bodyPr anchor="t" rtlCol="false" tIns="0" lIns="0" bIns="0" rIns="0">
            <a:spAutoFit/>
          </a:bodyPr>
          <a:lstStyle/>
          <a:p>
            <a:pPr algn="ctr">
              <a:lnSpc>
                <a:spcPts val="26024"/>
              </a:lnSpc>
            </a:pPr>
            <a:r>
              <a:rPr lang="en-US" b="true" sz="18588">
                <a:solidFill>
                  <a:srgbClr val="004AAD"/>
                </a:solidFill>
                <a:latin typeface="Inter Bold"/>
                <a:ea typeface="Inter Bold"/>
                <a:cs typeface="Inter Bold"/>
                <a:sym typeface="Inter Bold"/>
              </a:rPr>
              <a:t>Abstract</a:t>
            </a:r>
          </a:p>
        </p:txBody>
      </p:sp>
      <p:grpSp>
        <p:nvGrpSpPr>
          <p:cNvPr name="Group 3" id="3"/>
          <p:cNvGrpSpPr/>
          <p:nvPr/>
        </p:nvGrpSpPr>
        <p:grpSpPr>
          <a:xfrm rot="-9612530">
            <a:off x="14374988" y="-2011085"/>
            <a:ext cx="3980706" cy="2598552"/>
            <a:chOff x="0" y="0"/>
            <a:chExt cx="1089483" cy="711200"/>
          </a:xfrm>
        </p:grpSpPr>
        <p:sp>
          <p:nvSpPr>
            <p:cNvPr name="Freeform 4" id="4"/>
            <p:cNvSpPr/>
            <p:nvPr/>
          </p:nvSpPr>
          <p:spPr>
            <a:xfrm flipH="false" flipV="false" rot="0">
              <a:off x="0" y="0"/>
              <a:ext cx="1089483" cy="711200"/>
            </a:xfrm>
            <a:custGeom>
              <a:avLst/>
              <a:gdLst/>
              <a:ahLst/>
              <a:cxnLst/>
              <a:rect r="r" b="b" t="t" l="l"/>
              <a:pathLst>
                <a:path h="711200" w="1089483">
                  <a:moveTo>
                    <a:pt x="544742" y="711200"/>
                  </a:moveTo>
                  <a:lnTo>
                    <a:pt x="1089483" y="0"/>
                  </a:lnTo>
                  <a:lnTo>
                    <a:pt x="0" y="0"/>
                  </a:lnTo>
                  <a:lnTo>
                    <a:pt x="544742" y="711200"/>
                  </a:lnTo>
                  <a:close/>
                </a:path>
              </a:pathLst>
            </a:custGeom>
            <a:solidFill>
              <a:srgbClr val="247CFF"/>
            </a:solidFill>
          </p:spPr>
        </p:sp>
        <p:sp>
          <p:nvSpPr>
            <p:cNvPr name="TextBox 5" id="5"/>
            <p:cNvSpPr txBox="true"/>
            <p:nvPr/>
          </p:nvSpPr>
          <p:spPr>
            <a:xfrm>
              <a:off x="170232" y="22225"/>
              <a:ext cx="749020" cy="358775"/>
            </a:xfrm>
            <a:prstGeom prst="rect">
              <a:avLst/>
            </a:prstGeom>
          </p:spPr>
          <p:txBody>
            <a:bodyPr anchor="ctr" rtlCol="false" tIns="44921" lIns="44921" bIns="44921" rIns="44921"/>
            <a:lstStyle/>
            <a:p>
              <a:pPr algn="ctr">
                <a:lnSpc>
                  <a:spcPts val="2229"/>
                </a:lnSpc>
              </a:pPr>
            </a:p>
          </p:txBody>
        </p:sp>
      </p:grpSp>
      <p:grpSp>
        <p:nvGrpSpPr>
          <p:cNvPr name="Group 6" id="6"/>
          <p:cNvGrpSpPr/>
          <p:nvPr/>
        </p:nvGrpSpPr>
        <p:grpSpPr>
          <a:xfrm rot="-10341556">
            <a:off x="16614229" y="-144250"/>
            <a:ext cx="4632098" cy="4053086"/>
            <a:chOff x="0" y="0"/>
            <a:chExt cx="812800" cy="711200"/>
          </a:xfrm>
        </p:grpSpPr>
        <p:sp>
          <p:nvSpPr>
            <p:cNvPr name="Freeform 7" id="7"/>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04AAD"/>
            </a:solidFill>
          </p:spPr>
        </p:sp>
        <p:sp>
          <p:nvSpPr>
            <p:cNvPr name="TextBox 8" id="8"/>
            <p:cNvSpPr txBox="true"/>
            <p:nvPr/>
          </p:nvSpPr>
          <p:spPr>
            <a:xfrm>
              <a:off x="127000" y="301625"/>
              <a:ext cx="558800" cy="358775"/>
            </a:xfrm>
            <a:prstGeom prst="rect">
              <a:avLst/>
            </a:prstGeom>
          </p:spPr>
          <p:txBody>
            <a:bodyPr anchor="ctr" rtlCol="false" tIns="44921" lIns="44921" bIns="44921" rIns="44921"/>
            <a:lstStyle/>
            <a:p>
              <a:pPr algn="ctr">
                <a:lnSpc>
                  <a:spcPts val="2229"/>
                </a:lnSpc>
              </a:pPr>
            </a:p>
          </p:txBody>
        </p:sp>
      </p:grpSp>
      <p:grpSp>
        <p:nvGrpSpPr>
          <p:cNvPr name="Group 9" id="9"/>
          <p:cNvGrpSpPr/>
          <p:nvPr/>
        </p:nvGrpSpPr>
        <p:grpSpPr>
          <a:xfrm rot="1372777">
            <a:off x="-106675" y="9878719"/>
            <a:ext cx="3717322" cy="2598552"/>
            <a:chOff x="0" y="0"/>
            <a:chExt cx="1017397" cy="711200"/>
          </a:xfrm>
        </p:grpSpPr>
        <p:sp>
          <p:nvSpPr>
            <p:cNvPr name="Freeform 10" id="10"/>
            <p:cNvSpPr/>
            <p:nvPr/>
          </p:nvSpPr>
          <p:spPr>
            <a:xfrm flipH="false" flipV="false" rot="0">
              <a:off x="0" y="0"/>
              <a:ext cx="1017397" cy="711200"/>
            </a:xfrm>
            <a:custGeom>
              <a:avLst/>
              <a:gdLst/>
              <a:ahLst/>
              <a:cxnLst/>
              <a:rect r="r" b="b" t="t" l="l"/>
              <a:pathLst>
                <a:path h="711200" w="1017397">
                  <a:moveTo>
                    <a:pt x="508699" y="711200"/>
                  </a:moveTo>
                  <a:lnTo>
                    <a:pt x="1017397" y="0"/>
                  </a:lnTo>
                  <a:lnTo>
                    <a:pt x="0" y="0"/>
                  </a:lnTo>
                  <a:lnTo>
                    <a:pt x="508699" y="711200"/>
                  </a:lnTo>
                  <a:close/>
                </a:path>
              </a:pathLst>
            </a:custGeom>
            <a:solidFill>
              <a:srgbClr val="247CFF"/>
            </a:solidFill>
          </p:spPr>
        </p:sp>
        <p:sp>
          <p:nvSpPr>
            <p:cNvPr name="TextBox 11" id="11"/>
            <p:cNvSpPr txBox="true"/>
            <p:nvPr/>
          </p:nvSpPr>
          <p:spPr>
            <a:xfrm>
              <a:off x="158968" y="22225"/>
              <a:ext cx="699461" cy="358775"/>
            </a:xfrm>
            <a:prstGeom prst="rect">
              <a:avLst/>
            </a:prstGeom>
          </p:spPr>
          <p:txBody>
            <a:bodyPr anchor="ctr" rtlCol="false" tIns="44921" lIns="44921" bIns="44921" rIns="44921"/>
            <a:lstStyle/>
            <a:p>
              <a:pPr algn="ctr">
                <a:lnSpc>
                  <a:spcPts val="2229"/>
                </a:lnSpc>
              </a:pPr>
            </a:p>
          </p:txBody>
        </p:sp>
      </p:grpSp>
      <p:grpSp>
        <p:nvGrpSpPr>
          <p:cNvPr name="Group 12" id="12"/>
          <p:cNvGrpSpPr/>
          <p:nvPr/>
        </p:nvGrpSpPr>
        <p:grpSpPr>
          <a:xfrm rot="643752">
            <a:off x="-2986511" y="6524324"/>
            <a:ext cx="4632098" cy="4053086"/>
            <a:chOff x="0" y="0"/>
            <a:chExt cx="812800" cy="711200"/>
          </a:xfrm>
        </p:grpSpPr>
        <p:sp>
          <p:nvSpPr>
            <p:cNvPr name="Freeform 13" id="13"/>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04AAD"/>
            </a:solidFill>
          </p:spPr>
        </p:sp>
        <p:sp>
          <p:nvSpPr>
            <p:cNvPr name="TextBox 14" id="14"/>
            <p:cNvSpPr txBox="true"/>
            <p:nvPr/>
          </p:nvSpPr>
          <p:spPr>
            <a:xfrm>
              <a:off x="127000" y="301625"/>
              <a:ext cx="558800" cy="358775"/>
            </a:xfrm>
            <a:prstGeom prst="rect">
              <a:avLst/>
            </a:prstGeom>
          </p:spPr>
          <p:txBody>
            <a:bodyPr anchor="ctr" rtlCol="false" tIns="44921" lIns="44921" bIns="44921" rIns="44921"/>
            <a:lstStyle/>
            <a:p>
              <a:pPr algn="ctr">
                <a:lnSpc>
                  <a:spcPts val="2229"/>
                </a:lnSpc>
              </a:pPr>
            </a:p>
          </p:txBody>
        </p:sp>
      </p:grpSp>
      <p:sp>
        <p:nvSpPr>
          <p:cNvPr name="Freeform 15" id="15"/>
          <p:cNvSpPr/>
          <p:nvPr/>
        </p:nvSpPr>
        <p:spPr>
          <a:xfrm flipH="false" flipV="false" rot="0">
            <a:off x="-1026417" y="-763528"/>
            <a:ext cx="4632273" cy="5028618"/>
          </a:xfrm>
          <a:custGeom>
            <a:avLst/>
            <a:gdLst/>
            <a:ahLst/>
            <a:cxnLst/>
            <a:rect r="r" b="b" t="t" l="l"/>
            <a:pathLst>
              <a:path h="5028618" w="4632273">
                <a:moveTo>
                  <a:pt x="0" y="0"/>
                </a:moveTo>
                <a:lnTo>
                  <a:pt x="4632273" y="0"/>
                </a:lnTo>
                <a:lnTo>
                  <a:pt x="4632273" y="5028617"/>
                </a:lnTo>
                <a:lnTo>
                  <a:pt x="0" y="5028617"/>
                </a:lnTo>
                <a:lnTo>
                  <a:pt x="0" y="0"/>
                </a:lnTo>
                <a:close/>
              </a:path>
            </a:pathLst>
          </a:custGeom>
          <a:blipFill>
            <a:blip r:embed="rId2"/>
            <a:stretch>
              <a:fillRect l="0" t="0" r="0" b="0"/>
            </a:stretch>
          </a:blipFill>
        </p:spPr>
      </p:sp>
      <p:sp>
        <p:nvSpPr>
          <p:cNvPr name="Freeform 16" id="16"/>
          <p:cNvSpPr/>
          <p:nvPr/>
        </p:nvSpPr>
        <p:spPr>
          <a:xfrm flipH="false" flipV="false" rot="0">
            <a:off x="8280751" y="-1476928"/>
            <a:ext cx="11859089" cy="12151756"/>
          </a:xfrm>
          <a:custGeom>
            <a:avLst/>
            <a:gdLst/>
            <a:ahLst/>
            <a:cxnLst/>
            <a:rect r="r" b="b" t="t" l="l"/>
            <a:pathLst>
              <a:path h="12151756" w="11859089">
                <a:moveTo>
                  <a:pt x="0" y="0"/>
                </a:moveTo>
                <a:lnTo>
                  <a:pt x="11859089" y="0"/>
                </a:lnTo>
                <a:lnTo>
                  <a:pt x="11859089" y="12151755"/>
                </a:lnTo>
                <a:lnTo>
                  <a:pt x="0" y="12151755"/>
                </a:lnTo>
                <a:lnTo>
                  <a:pt x="0" y="0"/>
                </a:lnTo>
                <a:close/>
              </a:path>
            </a:pathLst>
          </a:custGeom>
          <a:blipFill>
            <a:blip r:embed="rId3"/>
            <a:stretch>
              <a:fillRect l="0" t="0" r="-2467" b="0"/>
            </a:stretch>
          </a:blipFill>
        </p:spPr>
      </p:sp>
      <p:sp>
        <p:nvSpPr>
          <p:cNvPr name="TextBox 17" id="17"/>
          <p:cNvSpPr txBox="true"/>
          <p:nvPr/>
        </p:nvSpPr>
        <p:spPr>
          <a:xfrm rot="0">
            <a:off x="1838341" y="1278898"/>
            <a:ext cx="4185070" cy="387024"/>
          </a:xfrm>
          <a:prstGeom prst="rect">
            <a:avLst/>
          </a:prstGeom>
        </p:spPr>
        <p:txBody>
          <a:bodyPr anchor="t" rtlCol="false" tIns="0" lIns="0" bIns="0" rIns="0">
            <a:spAutoFit/>
          </a:bodyPr>
          <a:lstStyle/>
          <a:p>
            <a:pPr algn="l">
              <a:lnSpc>
                <a:spcPts val="2862"/>
              </a:lnSpc>
            </a:pPr>
            <a:r>
              <a:rPr lang="en-US" sz="2862" b="true">
                <a:solidFill>
                  <a:srgbClr val="193074"/>
                </a:solidFill>
                <a:latin typeface="Inter Bold"/>
                <a:ea typeface="Inter Bold"/>
                <a:cs typeface="Inter Bold"/>
                <a:sym typeface="Inter Bold"/>
              </a:rPr>
              <a:t>Tamenny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EFE"/>
        </a:solidFill>
      </p:bgPr>
    </p:bg>
    <p:spTree>
      <p:nvGrpSpPr>
        <p:cNvPr id="1" name=""/>
        <p:cNvGrpSpPr/>
        <p:nvPr/>
      </p:nvGrpSpPr>
      <p:grpSpPr>
        <a:xfrm>
          <a:off x="0" y="0"/>
          <a:ext cx="0" cy="0"/>
          <a:chOff x="0" y="0"/>
          <a:chExt cx="0" cy="0"/>
        </a:xfrm>
      </p:grpSpPr>
      <p:sp>
        <p:nvSpPr>
          <p:cNvPr name="TextBox 2" id="2"/>
          <p:cNvSpPr txBox="true"/>
          <p:nvPr/>
        </p:nvSpPr>
        <p:spPr>
          <a:xfrm rot="0">
            <a:off x="3259238" y="1796568"/>
            <a:ext cx="11072209" cy="7087382"/>
          </a:xfrm>
          <a:prstGeom prst="rect">
            <a:avLst/>
          </a:prstGeom>
        </p:spPr>
        <p:txBody>
          <a:bodyPr anchor="t" rtlCol="false" tIns="0" lIns="0" bIns="0" rIns="0">
            <a:spAutoFit/>
          </a:bodyPr>
          <a:lstStyle/>
          <a:p>
            <a:pPr algn="l">
              <a:lnSpc>
                <a:spcPts val="4399"/>
              </a:lnSpc>
            </a:pPr>
            <a:r>
              <a:rPr lang="en-US" b="true" sz="2952" spc="156">
                <a:solidFill>
                  <a:srgbClr val="004AAD"/>
                </a:solidFill>
                <a:latin typeface="Inter Bold"/>
                <a:ea typeface="Inter Bold"/>
                <a:cs typeface="Inter Bold"/>
                <a:sym typeface="Inter Bold"/>
              </a:rPr>
              <a:t>Tamenny </a:t>
            </a:r>
            <a:r>
              <a:rPr lang="en-US" b="true" sz="2952" spc="156">
                <a:solidFill>
                  <a:srgbClr val="000000"/>
                </a:solidFill>
                <a:latin typeface="Inter Medium"/>
                <a:ea typeface="Inter Medium"/>
                <a:cs typeface="Inter Medium"/>
                <a:sym typeface="Inter Medium"/>
              </a:rPr>
              <a:t>is a revolutionary mobile app that leverages AI to provide users with quick, preliminary health diagnoses based on scans or images of medical reports. Users upload their scans, and the app uses advanced machine learning algorithms to analyze the data and offer insights into potential health conditions. Tamenny not only empowers users with immediate health information but also allows them to share their scans with others and consult with doctors, ensuring a collaborative approach to healthcare. With a user-friendly interface, Tamenny streamlines the diagnostic process while prioritizing privacy and security.</a:t>
            </a:r>
          </a:p>
          <a:p>
            <a:pPr algn="l">
              <a:lnSpc>
                <a:spcPts val="904"/>
              </a:lnSpc>
            </a:pPr>
          </a:p>
          <a:p>
            <a:pPr algn="l">
              <a:lnSpc>
                <a:spcPts val="904"/>
              </a:lnSpc>
            </a:pPr>
          </a:p>
          <a:p>
            <a:pPr algn="l">
              <a:lnSpc>
                <a:spcPts val="904"/>
              </a:lnSpc>
            </a:pPr>
          </a:p>
          <a:p>
            <a:pPr algn="l">
              <a:lnSpc>
                <a:spcPts val="904"/>
              </a:lnSpc>
            </a:pPr>
          </a:p>
        </p:txBody>
      </p:sp>
      <p:sp>
        <p:nvSpPr>
          <p:cNvPr name="Freeform 3" id="3"/>
          <p:cNvSpPr/>
          <p:nvPr/>
        </p:nvSpPr>
        <p:spPr>
          <a:xfrm flipH="false" flipV="false" rot="0">
            <a:off x="-1026417" y="-763528"/>
            <a:ext cx="4632273" cy="5028618"/>
          </a:xfrm>
          <a:custGeom>
            <a:avLst/>
            <a:gdLst/>
            <a:ahLst/>
            <a:cxnLst/>
            <a:rect r="r" b="b" t="t" l="l"/>
            <a:pathLst>
              <a:path h="5028618" w="4632273">
                <a:moveTo>
                  <a:pt x="0" y="0"/>
                </a:moveTo>
                <a:lnTo>
                  <a:pt x="4632273" y="0"/>
                </a:lnTo>
                <a:lnTo>
                  <a:pt x="4632273" y="5028617"/>
                </a:lnTo>
                <a:lnTo>
                  <a:pt x="0" y="5028617"/>
                </a:lnTo>
                <a:lnTo>
                  <a:pt x="0" y="0"/>
                </a:lnTo>
                <a:close/>
              </a:path>
            </a:pathLst>
          </a:custGeom>
          <a:blipFill>
            <a:blip r:embed="rId2"/>
            <a:stretch>
              <a:fillRect l="0" t="0" r="0" b="0"/>
            </a:stretch>
          </a:blipFill>
        </p:spPr>
      </p:sp>
      <p:sp>
        <p:nvSpPr>
          <p:cNvPr name="TextBox 4" id="4"/>
          <p:cNvSpPr txBox="true"/>
          <p:nvPr/>
        </p:nvSpPr>
        <p:spPr>
          <a:xfrm rot="0">
            <a:off x="1838341" y="1278898"/>
            <a:ext cx="4185070" cy="387024"/>
          </a:xfrm>
          <a:prstGeom prst="rect">
            <a:avLst/>
          </a:prstGeom>
        </p:spPr>
        <p:txBody>
          <a:bodyPr anchor="t" rtlCol="false" tIns="0" lIns="0" bIns="0" rIns="0">
            <a:spAutoFit/>
          </a:bodyPr>
          <a:lstStyle/>
          <a:p>
            <a:pPr algn="l">
              <a:lnSpc>
                <a:spcPts val="2862"/>
              </a:lnSpc>
            </a:pPr>
            <a:r>
              <a:rPr lang="en-US" sz="2862" b="true">
                <a:solidFill>
                  <a:srgbClr val="193074"/>
                </a:solidFill>
                <a:latin typeface="Inter Bold"/>
                <a:ea typeface="Inter Bold"/>
                <a:cs typeface="Inter Bold"/>
                <a:sym typeface="Inter Bold"/>
              </a:rPr>
              <a:t>Tamenny</a:t>
            </a:r>
          </a:p>
        </p:txBody>
      </p:sp>
      <p:grpSp>
        <p:nvGrpSpPr>
          <p:cNvPr name="Group 5" id="5"/>
          <p:cNvGrpSpPr/>
          <p:nvPr/>
        </p:nvGrpSpPr>
        <p:grpSpPr>
          <a:xfrm rot="1372777">
            <a:off x="-106675" y="9878719"/>
            <a:ext cx="3717322" cy="2598552"/>
            <a:chOff x="0" y="0"/>
            <a:chExt cx="1017397" cy="711200"/>
          </a:xfrm>
        </p:grpSpPr>
        <p:sp>
          <p:nvSpPr>
            <p:cNvPr name="Freeform 6" id="6"/>
            <p:cNvSpPr/>
            <p:nvPr/>
          </p:nvSpPr>
          <p:spPr>
            <a:xfrm flipH="false" flipV="false" rot="0">
              <a:off x="0" y="0"/>
              <a:ext cx="1017397" cy="711200"/>
            </a:xfrm>
            <a:custGeom>
              <a:avLst/>
              <a:gdLst/>
              <a:ahLst/>
              <a:cxnLst/>
              <a:rect r="r" b="b" t="t" l="l"/>
              <a:pathLst>
                <a:path h="711200" w="1017397">
                  <a:moveTo>
                    <a:pt x="508699" y="711200"/>
                  </a:moveTo>
                  <a:lnTo>
                    <a:pt x="1017397" y="0"/>
                  </a:lnTo>
                  <a:lnTo>
                    <a:pt x="0" y="0"/>
                  </a:lnTo>
                  <a:lnTo>
                    <a:pt x="508699" y="711200"/>
                  </a:lnTo>
                  <a:close/>
                </a:path>
              </a:pathLst>
            </a:custGeom>
            <a:solidFill>
              <a:srgbClr val="247CFF"/>
            </a:solidFill>
          </p:spPr>
        </p:sp>
        <p:sp>
          <p:nvSpPr>
            <p:cNvPr name="TextBox 7" id="7"/>
            <p:cNvSpPr txBox="true"/>
            <p:nvPr/>
          </p:nvSpPr>
          <p:spPr>
            <a:xfrm>
              <a:off x="158968" y="22225"/>
              <a:ext cx="699461" cy="358775"/>
            </a:xfrm>
            <a:prstGeom prst="rect">
              <a:avLst/>
            </a:prstGeom>
          </p:spPr>
          <p:txBody>
            <a:bodyPr anchor="ctr" rtlCol="false" tIns="44921" lIns="44921" bIns="44921" rIns="44921"/>
            <a:lstStyle/>
            <a:p>
              <a:pPr algn="ctr">
                <a:lnSpc>
                  <a:spcPts val="2229"/>
                </a:lnSpc>
              </a:pPr>
            </a:p>
          </p:txBody>
        </p:sp>
      </p:grpSp>
      <p:grpSp>
        <p:nvGrpSpPr>
          <p:cNvPr name="Group 8" id="8"/>
          <p:cNvGrpSpPr/>
          <p:nvPr/>
        </p:nvGrpSpPr>
        <p:grpSpPr>
          <a:xfrm rot="643752">
            <a:off x="-2986511" y="6524324"/>
            <a:ext cx="4632098" cy="4053086"/>
            <a:chOff x="0" y="0"/>
            <a:chExt cx="812800" cy="711200"/>
          </a:xfrm>
        </p:grpSpPr>
        <p:sp>
          <p:nvSpPr>
            <p:cNvPr name="Freeform 9" id="9"/>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04AAD"/>
            </a:solidFill>
          </p:spPr>
        </p:sp>
        <p:sp>
          <p:nvSpPr>
            <p:cNvPr name="TextBox 10" id="10"/>
            <p:cNvSpPr txBox="true"/>
            <p:nvPr/>
          </p:nvSpPr>
          <p:spPr>
            <a:xfrm>
              <a:off x="127000" y="301625"/>
              <a:ext cx="558800" cy="358775"/>
            </a:xfrm>
            <a:prstGeom prst="rect">
              <a:avLst/>
            </a:prstGeom>
          </p:spPr>
          <p:txBody>
            <a:bodyPr anchor="ctr" rtlCol="false" tIns="44921" lIns="44921" bIns="44921" rIns="44921"/>
            <a:lstStyle/>
            <a:p>
              <a:pPr algn="ctr">
                <a:lnSpc>
                  <a:spcPts val="2229"/>
                </a:lnSpc>
              </a:pPr>
            </a:p>
          </p:txBody>
        </p:sp>
      </p:grpSp>
      <p:grpSp>
        <p:nvGrpSpPr>
          <p:cNvPr name="Group 11" id="11"/>
          <p:cNvGrpSpPr/>
          <p:nvPr/>
        </p:nvGrpSpPr>
        <p:grpSpPr>
          <a:xfrm rot="-9612530">
            <a:off x="14374988" y="-2011085"/>
            <a:ext cx="3980706" cy="2598552"/>
            <a:chOff x="0" y="0"/>
            <a:chExt cx="1089483" cy="711200"/>
          </a:xfrm>
        </p:grpSpPr>
        <p:sp>
          <p:nvSpPr>
            <p:cNvPr name="Freeform 12" id="12"/>
            <p:cNvSpPr/>
            <p:nvPr/>
          </p:nvSpPr>
          <p:spPr>
            <a:xfrm flipH="false" flipV="false" rot="0">
              <a:off x="0" y="0"/>
              <a:ext cx="1089483" cy="711200"/>
            </a:xfrm>
            <a:custGeom>
              <a:avLst/>
              <a:gdLst/>
              <a:ahLst/>
              <a:cxnLst/>
              <a:rect r="r" b="b" t="t" l="l"/>
              <a:pathLst>
                <a:path h="711200" w="1089483">
                  <a:moveTo>
                    <a:pt x="544742" y="711200"/>
                  </a:moveTo>
                  <a:lnTo>
                    <a:pt x="1089483" y="0"/>
                  </a:lnTo>
                  <a:lnTo>
                    <a:pt x="0" y="0"/>
                  </a:lnTo>
                  <a:lnTo>
                    <a:pt x="544742" y="711200"/>
                  </a:lnTo>
                  <a:close/>
                </a:path>
              </a:pathLst>
            </a:custGeom>
            <a:solidFill>
              <a:srgbClr val="247CFF"/>
            </a:solidFill>
          </p:spPr>
        </p:sp>
        <p:sp>
          <p:nvSpPr>
            <p:cNvPr name="TextBox 13" id="13"/>
            <p:cNvSpPr txBox="true"/>
            <p:nvPr/>
          </p:nvSpPr>
          <p:spPr>
            <a:xfrm>
              <a:off x="170232" y="22225"/>
              <a:ext cx="749020" cy="358775"/>
            </a:xfrm>
            <a:prstGeom prst="rect">
              <a:avLst/>
            </a:prstGeom>
          </p:spPr>
          <p:txBody>
            <a:bodyPr anchor="ctr" rtlCol="false" tIns="44921" lIns="44921" bIns="44921" rIns="44921"/>
            <a:lstStyle/>
            <a:p>
              <a:pPr algn="ctr">
                <a:lnSpc>
                  <a:spcPts val="2229"/>
                </a:lnSpc>
              </a:pPr>
            </a:p>
          </p:txBody>
        </p:sp>
      </p:grpSp>
      <p:grpSp>
        <p:nvGrpSpPr>
          <p:cNvPr name="Group 14" id="14"/>
          <p:cNvGrpSpPr/>
          <p:nvPr/>
        </p:nvGrpSpPr>
        <p:grpSpPr>
          <a:xfrm rot="-10341556">
            <a:off x="16614229" y="-144250"/>
            <a:ext cx="4632098" cy="4053086"/>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04AAD"/>
            </a:solidFill>
          </p:spPr>
        </p:sp>
        <p:sp>
          <p:nvSpPr>
            <p:cNvPr name="TextBox 16" id="16"/>
            <p:cNvSpPr txBox="true"/>
            <p:nvPr/>
          </p:nvSpPr>
          <p:spPr>
            <a:xfrm>
              <a:off x="127000" y="301625"/>
              <a:ext cx="558800" cy="358775"/>
            </a:xfrm>
            <a:prstGeom prst="rect">
              <a:avLst/>
            </a:prstGeom>
          </p:spPr>
          <p:txBody>
            <a:bodyPr anchor="ctr" rtlCol="false" tIns="44921" lIns="44921" bIns="44921" rIns="44921"/>
            <a:lstStyle/>
            <a:p>
              <a:pPr algn="ctr">
                <a:lnSpc>
                  <a:spcPts val="222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704688" y="2170493"/>
            <a:ext cx="4264577" cy="5946013"/>
          </a:xfrm>
          <a:custGeom>
            <a:avLst/>
            <a:gdLst/>
            <a:ahLst/>
            <a:cxnLst/>
            <a:rect r="r" b="b" t="t" l="l"/>
            <a:pathLst>
              <a:path h="5946013" w="4264577">
                <a:moveTo>
                  <a:pt x="0" y="0"/>
                </a:moveTo>
                <a:lnTo>
                  <a:pt x="4264577" y="0"/>
                </a:lnTo>
                <a:lnTo>
                  <a:pt x="4264577" y="5946014"/>
                </a:lnTo>
                <a:lnTo>
                  <a:pt x="0" y="5946014"/>
                </a:lnTo>
                <a:lnTo>
                  <a:pt x="0" y="0"/>
                </a:lnTo>
                <a:close/>
              </a:path>
            </a:pathLst>
          </a:custGeom>
          <a:blipFill>
            <a:blip r:embed="rId2"/>
            <a:stretch>
              <a:fillRect l="-14980" t="0" r="-27656" b="0"/>
            </a:stretch>
          </a:blipFill>
        </p:spPr>
      </p:sp>
      <p:grpSp>
        <p:nvGrpSpPr>
          <p:cNvPr name="Group 3" id="3"/>
          <p:cNvGrpSpPr/>
          <p:nvPr/>
        </p:nvGrpSpPr>
        <p:grpSpPr>
          <a:xfrm rot="0">
            <a:off x="14023423" y="-1119771"/>
            <a:ext cx="11380184" cy="13162390"/>
            <a:chOff x="0" y="0"/>
            <a:chExt cx="702746" cy="812800"/>
          </a:xfrm>
        </p:grpSpPr>
        <p:sp>
          <p:nvSpPr>
            <p:cNvPr name="Freeform 4" id="4"/>
            <p:cNvSpPr/>
            <p:nvPr/>
          </p:nvSpPr>
          <p:spPr>
            <a:xfrm flipH="false" flipV="false" rot="0">
              <a:off x="0" y="0"/>
              <a:ext cx="702746" cy="812800"/>
            </a:xfrm>
            <a:custGeom>
              <a:avLst/>
              <a:gdLst/>
              <a:ahLst/>
              <a:cxnLst/>
              <a:rect r="r" b="b" t="t" l="l"/>
              <a:pathLst>
                <a:path h="812800" w="702746">
                  <a:moveTo>
                    <a:pt x="351373" y="0"/>
                  </a:moveTo>
                  <a:cubicBezTo>
                    <a:pt x="157315" y="0"/>
                    <a:pt x="0" y="181951"/>
                    <a:pt x="0" y="406400"/>
                  </a:cubicBezTo>
                  <a:cubicBezTo>
                    <a:pt x="0" y="630849"/>
                    <a:pt x="157315" y="812800"/>
                    <a:pt x="351373" y="812800"/>
                  </a:cubicBezTo>
                  <a:cubicBezTo>
                    <a:pt x="545431" y="812800"/>
                    <a:pt x="702746" y="630849"/>
                    <a:pt x="702746" y="406400"/>
                  </a:cubicBezTo>
                  <a:cubicBezTo>
                    <a:pt x="702746" y="181951"/>
                    <a:pt x="545431" y="0"/>
                    <a:pt x="351373" y="0"/>
                  </a:cubicBezTo>
                  <a:close/>
                </a:path>
              </a:pathLst>
            </a:custGeom>
            <a:solidFill>
              <a:srgbClr val="000000">
                <a:alpha val="0"/>
              </a:srgbClr>
            </a:solidFill>
            <a:ln w="952500" cap="sq">
              <a:gradFill>
                <a:gsLst>
                  <a:gs pos="0">
                    <a:srgbClr val="5DE0E6">
                      <a:alpha val="100000"/>
                    </a:srgbClr>
                  </a:gs>
                  <a:gs pos="50000">
                    <a:srgbClr val="004AAD">
                      <a:alpha val="100000"/>
                    </a:srgbClr>
                  </a:gs>
                  <a:gs pos="100000">
                    <a:srgbClr val="193074">
                      <a:alpha val="100000"/>
                    </a:srgbClr>
                  </a:gs>
                </a:gsLst>
                <a:lin ang="0"/>
              </a:gradFill>
              <a:prstDash val="solid"/>
              <a:miter/>
            </a:ln>
          </p:spPr>
        </p:sp>
        <p:sp>
          <p:nvSpPr>
            <p:cNvPr name="TextBox 5" id="5"/>
            <p:cNvSpPr txBox="true"/>
            <p:nvPr/>
          </p:nvSpPr>
          <p:spPr>
            <a:xfrm>
              <a:off x="65882" y="28575"/>
              <a:ext cx="570981" cy="708025"/>
            </a:xfrm>
            <a:prstGeom prst="rect">
              <a:avLst/>
            </a:prstGeom>
          </p:spPr>
          <p:txBody>
            <a:bodyPr anchor="ctr" rtlCol="false" tIns="50800" lIns="50800" bIns="50800" rIns="50800"/>
            <a:lstStyle/>
            <a:p>
              <a:pPr algn="ctr">
                <a:lnSpc>
                  <a:spcPts val="3047"/>
                </a:lnSpc>
              </a:pPr>
            </a:p>
          </p:txBody>
        </p:sp>
      </p:grpSp>
      <p:grpSp>
        <p:nvGrpSpPr>
          <p:cNvPr name="Group 6" id="6"/>
          <p:cNvGrpSpPr/>
          <p:nvPr/>
        </p:nvGrpSpPr>
        <p:grpSpPr>
          <a:xfrm rot="0">
            <a:off x="-3137535" y="-2272723"/>
            <a:ext cx="5016979" cy="4136686"/>
            <a:chOff x="0" y="0"/>
            <a:chExt cx="985765" cy="812800"/>
          </a:xfrm>
        </p:grpSpPr>
        <p:sp>
          <p:nvSpPr>
            <p:cNvPr name="Freeform 7" id="7"/>
            <p:cNvSpPr/>
            <p:nvPr/>
          </p:nvSpPr>
          <p:spPr>
            <a:xfrm flipH="false" flipV="false" rot="0">
              <a:off x="0" y="0"/>
              <a:ext cx="985765" cy="812800"/>
            </a:xfrm>
            <a:custGeom>
              <a:avLst/>
              <a:gdLst/>
              <a:ahLst/>
              <a:cxnLst/>
              <a:rect r="r" b="b" t="t" l="l"/>
              <a:pathLst>
                <a:path h="812800" w="985765">
                  <a:moveTo>
                    <a:pt x="492883" y="0"/>
                  </a:moveTo>
                  <a:cubicBezTo>
                    <a:pt x="220671" y="0"/>
                    <a:pt x="0" y="181951"/>
                    <a:pt x="0" y="406400"/>
                  </a:cubicBezTo>
                  <a:cubicBezTo>
                    <a:pt x="0" y="630849"/>
                    <a:pt x="220671" y="812800"/>
                    <a:pt x="492883" y="812800"/>
                  </a:cubicBezTo>
                  <a:cubicBezTo>
                    <a:pt x="765094" y="812800"/>
                    <a:pt x="985765" y="630849"/>
                    <a:pt x="985765" y="406400"/>
                  </a:cubicBezTo>
                  <a:cubicBezTo>
                    <a:pt x="985765" y="181951"/>
                    <a:pt x="765094" y="0"/>
                    <a:pt x="492883" y="0"/>
                  </a:cubicBezTo>
                  <a:close/>
                </a:path>
              </a:pathLst>
            </a:custGeom>
            <a:solidFill>
              <a:srgbClr val="000000">
                <a:alpha val="0"/>
              </a:srgbClr>
            </a:solidFill>
            <a:ln w="952500" cap="sq">
              <a:gradFill>
                <a:gsLst>
                  <a:gs pos="0">
                    <a:srgbClr val="5DE0E6">
                      <a:alpha val="100000"/>
                    </a:srgbClr>
                  </a:gs>
                  <a:gs pos="50000">
                    <a:srgbClr val="004AAD">
                      <a:alpha val="100000"/>
                    </a:srgbClr>
                  </a:gs>
                  <a:gs pos="100000">
                    <a:srgbClr val="193074">
                      <a:alpha val="100000"/>
                    </a:srgbClr>
                  </a:gs>
                </a:gsLst>
                <a:lin ang="0"/>
              </a:gradFill>
              <a:prstDash val="solid"/>
              <a:miter/>
            </a:ln>
          </p:spPr>
        </p:sp>
        <p:sp>
          <p:nvSpPr>
            <p:cNvPr name="TextBox 8" id="8"/>
            <p:cNvSpPr txBox="true"/>
            <p:nvPr/>
          </p:nvSpPr>
          <p:spPr>
            <a:xfrm>
              <a:off x="92415" y="28575"/>
              <a:ext cx="800934" cy="708025"/>
            </a:xfrm>
            <a:prstGeom prst="rect">
              <a:avLst/>
            </a:prstGeom>
          </p:spPr>
          <p:txBody>
            <a:bodyPr anchor="ctr" rtlCol="false" tIns="50800" lIns="50800" bIns="50800" rIns="50800"/>
            <a:lstStyle/>
            <a:p>
              <a:pPr algn="ctr">
                <a:lnSpc>
                  <a:spcPts val="3047"/>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DAGZIGHn5J4</dc:identifier>
  <dcterms:modified xsi:type="dcterms:W3CDTF">2011-08-01T06:04:30Z</dcterms:modified>
  <cp:revision>1</cp:revision>
  <dc:title>Blue and Pink Modern Mobile Apps Presentation</dc:title>
</cp:coreProperties>
</file>