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7" r:id="rId3"/>
    <p:sldId id="271" r:id="rId4"/>
    <p:sldId id="296" r:id="rId5"/>
    <p:sldId id="284" r:id="rId6"/>
    <p:sldId id="285" r:id="rId7"/>
    <p:sldId id="287" r:id="rId8"/>
    <p:sldId id="301" r:id="rId9"/>
    <p:sldId id="302" r:id="rId10"/>
    <p:sldId id="309" r:id="rId11"/>
    <p:sldId id="310" r:id="rId12"/>
    <p:sldId id="289" r:id="rId13"/>
    <p:sldId id="297" r:id="rId14"/>
    <p:sldId id="299" r:id="rId15"/>
    <p:sldId id="298" r:id="rId16"/>
    <p:sldId id="304" r:id="rId17"/>
    <p:sldId id="307" r:id="rId18"/>
    <p:sldId id="308" r:id="rId19"/>
    <p:sldId id="290" r:id="rId20"/>
    <p:sldId id="291" r:id="rId21"/>
    <p:sldId id="300" r:id="rId22"/>
    <p:sldId id="292" r:id="rId23"/>
    <p:sldId id="303" r:id="rId24"/>
    <p:sldId id="293" r:id="rId25"/>
    <p:sldId id="305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6C4E65-D334-4B31-ADA9-454C7A1190EE}">
          <p14:sldIdLst>
            <p14:sldId id="258"/>
            <p14:sldId id="257"/>
            <p14:sldId id="271"/>
            <p14:sldId id="296"/>
            <p14:sldId id="284"/>
            <p14:sldId id="285"/>
            <p14:sldId id="287"/>
            <p14:sldId id="301"/>
            <p14:sldId id="302"/>
            <p14:sldId id="309"/>
            <p14:sldId id="310"/>
            <p14:sldId id="289"/>
            <p14:sldId id="297"/>
            <p14:sldId id="299"/>
            <p14:sldId id="298"/>
            <p14:sldId id="304"/>
            <p14:sldId id="307"/>
            <p14:sldId id="308"/>
            <p14:sldId id="290"/>
            <p14:sldId id="291"/>
            <p14:sldId id="300"/>
            <p14:sldId id="292"/>
            <p14:sldId id="303"/>
            <p14:sldId id="293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A1D80-9E97-45C7-9957-52A927ACCA3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372F2-0A20-4196-ADAE-C7416BBF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8542" y="4871949"/>
            <a:ext cx="7603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Department of Electrical Engineering,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University of Engineering and Technology Lahore</a:t>
            </a:r>
          </a:p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December 21, 2022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14420" y="1515630"/>
            <a:ext cx="11143759" cy="2235262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H.264 Encoder with High Profile for High Frame Rate Video Streams. 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15879" y="784401"/>
            <a:ext cx="7772400" cy="4616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FYDP Group No.: 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484321" y="403559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 Dr. Muhammad Tahir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CB914-92E3-4770-AD65-92CA6ECC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3C7A5-4ECE-4138-8605-4B526ACA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68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9EC81E-890B-431D-ABBF-686DE4189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6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8513628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Inter-Prediction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63EFCCF-8DDF-4081-A425-6C844B71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62FC2-A156-6929-ED89-0FCD61DDA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09" y="2382775"/>
            <a:ext cx="8326581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7650028" cy="75866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Block Size Estimation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ADCB8E8-B246-4243-AE77-04A0D4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2B206-6836-621E-42F8-0B03328AB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48" y="1099037"/>
            <a:ext cx="7359304" cy="51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3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4341290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2" y="1433015"/>
            <a:ext cx="10209717" cy="494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open-source code for Base Profile with Intra Prediction from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Zexia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Ltd © 2008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VHDL as Reference.</a:t>
            </a:r>
            <a:endParaRPr lang="ur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independent H.264 modules 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(source code from Zexia).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all VHDL modules together using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QuestaSim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ADCB8E8-B246-4243-AE77-04A0D4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 dirty="0"/>
              <a:t>Undergraduate Final Year Design Project Presentation (Progress/Final)</a:t>
            </a:r>
          </a:p>
        </p:txBody>
      </p:sp>
    </p:spTree>
    <p:extLst>
      <p:ext uri="{BB962C8B-B14F-4D97-AF65-F5344CB8AC3E}">
        <p14:creationId xmlns:p14="http://schemas.microsoft.com/office/powerpoint/2010/main" val="307209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4341290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221346" y="1536900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H.264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is obtained in correct format.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video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yuv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is used as input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H.264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video is the output.</a:t>
            </a:r>
            <a:endParaRPr lang="ur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modules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YoSys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Toolchain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GHDL plugin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ADCB8E8-B246-4243-AE77-04A0D4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 dirty="0"/>
              <a:t>Undergraduate Final Year Design Project Presentation (Progress/Final)</a:t>
            </a:r>
          </a:p>
        </p:txBody>
      </p:sp>
    </p:spTree>
    <p:extLst>
      <p:ext uri="{BB962C8B-B14F-4D97-AF65-F5344CB8AC3E}">
        <p14:creationId xmlns:p14="http://schemas.microsoft.com/office/powerpoint/2010/main" val="152733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4341290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20795" y="2239746"/>
            <a:ext cx="9950409" cy="3183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VHDL and Verilog modules were tested using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Conformal Logic Equivalence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tool.</a:t>
            </a:r>
            <a:endParaRPr lang="ur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 to manual conversion of VHDL code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Verilog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ADCB8E8-B246-4243-AE77-04A0D4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1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4341290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221346" y="1421760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and Verified the modules independently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the converted modules all together using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QuestaSim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r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the Output H.264 format video obtained from both codes.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ADCB8E8-B246-4243-AE77-04A0D4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2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4341290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ADCB8E8-B246-4243-AE77-04A0D4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D8A0C-21E4-AAE4-6C4E-868352A57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33" y="1390637"/>
            <a:ext cx="7250479" cy="472181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2D7ADE8-5DAC-B16E-86E6-F24D37E1DB15}"/>
              </a:ext>
            </a:extLst>
          </p:cNvPr>
          <p:cNvSpPr txBox="1">
            <a:spLocks/>
          </p:cNvSpPr>
          <p:nvPr/>
        </p:nvSpPr>
        <p:spPr>
          <a:xfrm>
            <a:off x="8374983" y="2473592"/>
            <a:ext cx="3501584" cy="2519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 - 352x288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4:2:0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7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4341290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ADCB8E8-B246-4243-AE77-04A0D4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D79C9-7B85-D914-3687-9B8654401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64" y="1983464"/>
            <a:ext cx="4069701" cy="329510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DECB6DC-CFDF-D778-8D50-8D78FDB36EA7}"/>
              </a:ext>
            </a:extLst>
          </p:cNvPr>
          <p:cNvSpPr txBox="1">
            <a:spLocks/>
          </p:cNvSpPr>
          <p:nvPr/>
        </p:nvSpPr>
        <p:spPr>
          <a:xfrm>
            <a:off x="5056006" y="2484408"/>
            <a:ext cx="6741042" cy="2293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QP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 28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Raw Video Size: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22 MB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Encoded Video Size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2.47 MB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SNR: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 ~ 34.5 dB, U ~ 41.4 dB, V ~ 43.5 dB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4341290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ADCB8E8-B246-4243-AE77-04A0D4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ECB6DC-CFDF-D778-8D50-8D78FDB36EA7}"/>
              </a:ext>
            </a:extLst>
          </p:cNvPr>
          <p:cNvSpPr txBox="1">
            <a:spLocks/>
          </p:cNvSpPr>
          <p:nvPr/>
        </p:nvSpPr>
        <p:spPr>
          <a:xfrm>
            <a:off x="5056006" y="2484407"/>
            <a:ext cx="6741042" cy="2293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QP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Raw Video Size: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22 MB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Encoded Video Size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5.39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MB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SNR: </a:t>
            </a:r>
            <a:r>
              <a:rPr 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Y ~ 45.9 dB, U ~ 47.7 dB, V ~ 48.6 dB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A17099-EBD4-80DB-7098-E66914DEF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92" y="1976840"/>
            <a:ext cx="4033384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5389429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816892" y="989118"/>
            <a:ext cx="10240967" cy="21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Xilinx Artix-A7 FPGA will be used to verify the workings of the encoder in real-time.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4EF608B-7758-43C6-9B7F-4B006BA1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DB0A0-9BB4-A58D-42E4-1B2E7B82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553" y="3102458"/>
            <a:ext cx="4458894" cy="32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7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6974" y="483119"/>
            <a:ext cx="4885385" cy="758662"/>
          </a:xfrm>
        </p:spPr>
        <p:txBody>
          <a:bodyPr anchor="ctr" anchorCtr="0">
            <a:normAutofit fontScale="90000"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Introduction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217433" y="1929856"/>
            <a:ext cx="5303949" cy="138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Filza Shahid (Group Leader)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2019-EE-151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 Computer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217433" y="3726212"/>
            <a:ext cx="4688845" cy="138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Marwa Waseem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2019-EE-007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 Computer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BAC94B7-7ECC-470B-9A07-F1E70CF24314}"/>
              </a:ext>
            </a:extLst>
          </p:cNvPr>
          <p:cNvSpPr txBox="1">
            <a:spLocks/>
          </p:cNvSpPr>
          <p:nvPr/>
        </p:nvSpPr>
        <p:spPr>
          <a:xfrm>
            <a:off x="7198361" y="1929856"/>
            <a:ext cx="4688845" cy="138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Fariaa Faheem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2019-EE-001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 Computer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1D28ACB-9627-4C76-AC88-F1466D4A615F}"/>
              </a:ext>
            </a:extLst>
          </p:cNvPr>
          <p:cNvSpPr txBox="1">
            <a:spLocks/>
          </p:cNvSpPr>
          <p:nvPr/>
        </p:nvSpPr>
        <p:spPr>
          <a:xfrm>
            <a:off x="7198361" y="3726212"/>
            <a:ext cx="4688845" cy="138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Hamza Akhtar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2019-EE-012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 Computer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1C4B056-CE37-4DBD-89BF-424E4A84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5022425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Deliverables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999949" y="1806948"/>
            <a:ext cx="10192102" cy="3244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Substantiate a compressed H.264 format video as output from the given raw input  for different frame resolutions.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output using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Programmable Gate Array (FPGA): Xilinx Artix-A7.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B175D34-CCEC-4CD2-85D1-E6EAB39F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6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5022425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Deliverables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856017" y="1899693"/>
            <a:ext cx="10479965" cy="3452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profile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H.264 encoder.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the process of encoding to maximize the throughput.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our implementation.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B175D34-CCEC-4CD2-85D1-E6EAB39F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7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14879"/>
            <a:ext cx="3052666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F95414C-E100-4B01-886D-F3BD9806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EFC12726-87FB-6928-D816-4E375EEE7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05" y="1034856"/>
            <a:ext cx="7752493" cy="53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6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14879"/>
            <a:ext cx="3052666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F95414C-E100-4B01-886D-F3BD9806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52165B53-9BEA-AFC6-3DF4-CE0B03506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83" y="1036089"/>
            <a:ext cx="7532138" cy="52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3052666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Yu-Han Chen, Tung-Chien Chen,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-Yung Tsai, Sung-Fang Tsai, and Liang-Gee Chen. Algorithm and architecture design of power-oriented h.264/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 profile encoder for portable devices. IEEE Transactions on Circuits and Systems for Video Technology, 19(8):1118–1128, 2009.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10.1109/TCSVT.2009.2020323.)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63EFCCF-8DDF-4081-A425-6C844B71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25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3052666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Zhenyu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Yang Song, Ming Shao, Shen Li,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Lingfeng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Shunichi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Ishiwata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Masaki Nakagawa, Satoshi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Takeshi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Ikenaga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Hdtv1080p h.264/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 chip design and performance analysis. IEEE Journal of Solid-State Circuits, 44(2):594–608, 2009.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10.1109/JSSC.2008.2010797.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63EFCCF-8DDF-4081-A425-6C844B71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2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26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3052666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Iain E. Richardson. THE H.264 ADVANCED VIDEO COMPRESSION STANDARD. John Wiley Sons Ltd, 2003.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Wiegand, G.J. Sullivan, G.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Bjontegaard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Luthra. Overview of the h.264/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coding standard. IEEE Transactions on Circuits and Systems for Video Technology, 13(7):560–576, 2003.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10.1109/TCSVT.2003.815165.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63EFCCF-8DDF-4081-A425-6C844B71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0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 anchor="ctr" anchorCtr="0"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319822" y="1913202"/>
            <a:ext cx="9749308" cy="41640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 an efficient H.264 encoder capable of handling high frame rate video streams by utilizing the High Profile of the H.264 family.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able to achieve high compression ratios while maintaining high video quality and preserving important details in the image.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12257C6-0AFB-4FE5-965C-D8E76297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1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independent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Inter-Prediction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that works for one frame.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Inter-Prediction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main module to exploit temporal redundancies to achieve higher compression ratios.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EF186A6-5809-4CEC-9AAB-F4C5644D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360287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477C28C-7204-4EB4-9ED0-E6B80B56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1DC4E-1AEE-82E7-9C4A-3C95A1FEF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3" y="1078293"/>
            <a:ext cx="11137431" cy="52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141923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C3DF956-E814-43B7-9A70-0E36C3CF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5E705EF9-E054-ACCB-BC6A-4EA9DE0E9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04" y="352424"/>
            <a:ext cx="102203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351128"/>
            <a:ext cx="9749308" cy="4242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video surfing and streaming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F03C7C5-0D04-4975-9DD4-E612F200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1026" name="Picture 2" descr="H.264 HDMI Video Encoder Stream 1080p Camera Internet Live Broadcast">
            <a:extLst>
              <a:ext uri="{FF2B5EF4-FFF2-40B4-BE49-F238E27FC236}">
                <a16:creationId xmlns:a16="http://schemas.microsoft.com/office/drawing/2014/main" id="{0723BF8E-764F-AC55-17D3-99C2130C5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44" y="2185675"/>
            <a:ext cx="6652526" cy="374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95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446663"/>
            <a:ext cx="9749308" cy="4147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Surveillance cameras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F03C7C5-0D04-4975-9DD4-E612F200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2050" name="Picture 2" descr="D-Link IP camera H.264/MPEG-4 AVC High-definition video, Webcam, angle,  electronics png | PNGEgg">
            <a:extLst>
              <a:ext uri="{FF2B5EF4-FFF2-40B4-BE49-F238E27FC236}">
                <a16:creationId xmlns:a16="http://schemas.microsoft.com/office/drawing/2014/main" id="{7FC38AE1-E691-95C2-07F1-C4294AFD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222" y1="85602" x2="55778" y2="86588"/>
                        <a14:foregroundMark x1="80111" y1="42998" x2="76667" y2="55227"/>
                        <a14:foregroundMark x1="76667" y1="55227" x2="69778" y2="61736"/>
                        <a14:foregroundMark x1="64000" y1="44773" x2="65000" y2="52268"/>
                        <a14:foregroundMark x1="64222" y1="45168" x2="67444" y2="55621"/>
                        <a14:foregroundMark x1="67444" y1="55621" x2="68111" y2="556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41" y="2078870"/>
            <a:ext cx="7126294" cy="40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14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374669"/>
            <a:ext cx="9749308" cy="4219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High-Definition TV broadcasting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F03C7C5-0D04-4975-9DD4-E612F200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1D3A9AC-0AA3-C682-F674-A10D92610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12" y="1973810"/>
            <a:ext cx="6898976" cy="44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0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990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Efficient H.264 Encoder with High Profile for High Frame Rate Video Streams. </vt:lpstr>
      <vt:lpstr>Group Introduction</vt:lpstr>
      <vt:lpstr>Problem Statement</vt:lpstr>
      <vt:lpstr>Proposed Solution</vt:lpstr>
      <vt:lpstr>Block Diagram</vt:lpstr>
      <vt:lpstr>Flow Diagram</vt:lpstr>
      <vt:lpstr>Applications</vt:lpstr>
      <vt:lpstr>Applications</vt:lpstr>
      <vt:lpstr>Applications</vt:lpstr>
      <vt:lpstr>Flowchart for Inter-Prediction</vt:lpstr>
      <vt:lpstr>Variable Block Size Estimation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Hardware</vt:lpstr>
      <vt:lpstr>Future Deliverables</vt:lpstr>
      <vt:lpstr>Future Deliverables</vt:lpstr>
      <vt:lpstr>Gantt Chart</vt:lpstr>
      <vt:lpstr>Gantt Chart</vt:lpstr>
      <vt:lpstr>References</vt:lpstr>
      <vt:lpstr>References</vt:lpstr>
      <vt:lpstr>References</vt:lpstr>
    </vt:vector>
  </TitlesOfParts>
  <Company>EED UET Lahore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Department of  Electrical Engineering UET Lahore  Prof. Dr. Tahir Izhar (Chairman)</dc:title>
  <dc:creator>Alinspiron</dc:creator>
  <cp:lastModifiedBy>2019ee151</cp:lastModifiedBy>
  <cp:revision>125</cp:revision>
  <dcterms:created xsi:type="dcterms:W3CDTF">2016-09-27T20:20:47Z</dcterms:created>
  <dcterms:modified xsi:type="dcterms:W3CDTF">2023-04-27T07:03:27Z</dcterms:modified>
</cp:coreProperties>
</file>