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234-23CB-4E5B-B2B9-D467DA20DED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3BABC9-25C2-41AE-BAAE-12EFF0B4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234-23CB-4E5B-B2B9-D467DA20DED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3BABC9-25C2-41AE-BAAE-12EFF0B4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234-23CB-4E5B-B2B9-D467DA20DED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3BABC9-25C2-41AE-BAAE-12EFF0B4F7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094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234-23CB-4E5B-B2B9-D467DA20DED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3BABC9-25C2-41AE-BAAE-12EFF0B4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25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234-23CB-4E5B-B2B9-D467DA20DED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3BABC9-25C2-41AE-BAAE-12EFF0B4F71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250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234-23CB-4E5B-B2B9-D467DA20DED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3BABC9-25C2-41AE-BAAE-12EFF0B4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62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234-23CB-4E5B-B2B9-D467DA20DED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BC9-25C2-41AE-BAAE-12EFF0B4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4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234-23CB-4E5B-B2B9-D467DA20DED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BC9-25C2-41AE-BAAE-12EFF0B4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1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234-23CB-4E5B-B2B9-D467DA20DED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BC9-25C2-41AE-BAAE-12EFF0B4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234-23CB-4E5B-B2B9-D467DA20DED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3BABC9-25C2-41AE-BAAE-12EFF0B4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234-23CB-4E5B-B2B9-D467DA20DED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3BABC9-25C2-41AE-BAAE-12EFF0B4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3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234-23CB-4E5B-B2B9-D467DA20DED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3BABC9-25C2-41AE-BAAE-12EFF0B4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234-23CB-4E5B-B2B9-D467DA20DED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BC9-25C2-41AE-BAAE-12EFF0B4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234-23CB-4E5B-B2B9-D467DA20DED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BC9-25C2-41AE-BAAE-12EFF0B4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1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234-23CB-4E5B-B2B9-D467DA20DED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BC9-25C2-41AE-BAAE-12EFF0B4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6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234-23CB-4E5B-B2B9-D467DA20DED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3BABC9-25C2-41AE-BAAE-12EFF0B4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5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1234-23CB-4E5B-B2B9-D467DA20DED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3BABC9-25C2-41AE-BAAE-12EFF0B4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9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Wireless LANs </a:t>
            </a:r>
          </a:p>
        </p:txBody>
      </p:sp>
    </p:spTree>
    <p:extLst>
      <p:ext uri="{BB962C8B-B14F-4D97-AF65-F5344CB8AC3E}">
        <p14:creationId xmlns:p14="http://schemas.microsoft.com/office/powerpoint/2010/main" val="362493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79973"/>
            <a:ext cx="8911687" cy="773616"/>
          </a:xfrm>
        </p:spPr>
        <p:txBody>
          <a:bodyPr/>
          <a:lstStyle/>
          <a:p>
            <a:r>
              <a:rPr lang="en-US" dirty="0"/>
              <a:t>IEEE Standards: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240971"/>
            <a:ext cx="9258799" cy="536883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802.11a/b/g/n/ac/ax: </a:t>
            </a:r>
            <a:r>
              <a:rPr lang="en-US" sz="2400" dirty="0">
                <a:solidFill>
                  <a:schemeClr val="tx1"/>
                </a:solidFill>
              </a:rPr>
              <a:t>IEEE </a:t>
            </a:r>
            <a:r>
              <a:rPr lang="as-IN" sz="2400" dirty="0">
                <a:solidFill>
                  <a:schemeClr val="tx1"/>
                </a:solidFill>
              </a:rPr>
              <a:t>দ্বারা সংজ্ঞায়িত এই মানগুলি </a:t>
            </a:r>
            <a:r>
              <a:rPr lang="en-US" sz="2400" dirty="0">
                <a:solidFill>
                  <a:schemeClr val="tx1"/>
                </a:solidFill>
              </a:rPr>
              <a:t>Wi-Fi </a:t>
            </a:r>
            <a:r>
              <a:rPr lang="as-IN" sz="2400" dirty="0">
                <a:solidFill>
                  <a:schemeClr val="tx1"/>
                </a:solidFill>
              </a:rPr>
              <a:t>প্রযুক্তির ভিত্তি তৈরি করে৷ প্রতিটি পুনরাবৃত্তি গতি, পরিসর এবং নির্ভরযোগ্যতার উন্নতি নিয়ে আসে</a:t>
            </a:r>
            <a:r>
              <a:rPr lang="as-IN" sz="2400" dirty="0" smtClean="0">
                <a:solidFill>
                  <a:schemeClr val="tx1"/>
                </a:solidFill>
              </a:rPr>
              <a:t>।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as-IN" sz="2400" b="1" dirty="0" smtClean="0">
                <a:solidFill>
                  <a:schemeClr val="tx1"/>
                </a:solidFill>
              </a:rPr>
              <a:t>802.11</a:t>
            </a:r>
            <a:r>
              <a:rPr lang="en-US" sz="2400" b="1" dirty="0">
                <a:solidFill>
                  <a:schemeClr val="tx1"/>
                </a:solidFill>
              </a:rPr>
              <a:t>ax (Wi-Fi 6): </a:t>
            </a:r>
            <a:r>
              <a:rPr lang="as-IN" sz="2400" dirty="0">
                <a:solidFill>
                  <a:schemeClr val="tx1"/>
                </a:solidFill>
              </a:rPr>
              <a:t>সর্বশেষ স্ট্যান্ডার্ড, জনাকীর্ণ নেটওয়ার্কে উন্নত কর্মক্ষমতা প্রদান করে</a:t>
            </a:r>
            <a:r>
              <a:rPr lang="as-IN" sz="2400" dirty="0" smtClean="0">
                <a:solidFill>
                  <a:schemeClr val="tx1"/>
                </a:solidFill>
              </a:rPr>
              <a:t>।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as-IN" sz="2400" b="1" dirty="0" smtClean="0">
                <a:solidFill>
                  <a:schemeClr val="tx1"/>
                </a:solidFill>
              </a:rPr>
              <a:t>802.11</a:t>
            </a:r>
            <a:r>
              <a:rPr lang="en-US" sz="2400" b="1" dirty="0">
                <a:solidFill>
                  <a:schemeClr val="tx1"/>
                </a:solidFill>
              </a:rPr>
              <a:t>ay: </a:t>
            </a:r>
            <a:r>
              <a:rPr lang="en-US" sz="2400" dirty="0">
                <a:solidFill>
                  <a:schemeClr val="tx1"/>
                </a:solidFill>
              </a:rPr>
              <a:t>60 GHz </a:t>
            </a:r>
            <a:r>
              <a:rPr lang="as-IN" sz="2400" dirty="0">
                <a:solidFill>
                  <a:schemeClr val="tx1"/>
                </a:solidFill>
              </a:rPr>
              <a:t>ফ্রিকোয়েন্সি ব্যান্ডে খুব উচ্চ থ্রুপুটের জন্য উন্নয়নাধীন।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53847"/>
            <a:ext cx="8911687" cy="708301"/>
          </a:xfrm>
        </p:spPr>
        <p:txBody>
          <a:bodyPr/>
          <a:lstStyle/>
          <a:p>
            <a:r>
              <a:rPr lang="en-US" dirty="0"/>
              <a:t>Wi-Fi </a:t>
            </a:r>
            <a:r>
              <a:rPr lang="en-US" dirty="0" smtClean="0"/>
              <a:t>Alliance(</a:t>
            </a:r>
            <a:r>
              <a:rPr lang="as-IN" dirty="0" smtClean="0"/>
              <a:t>জোট</a:t>
            </a:r>
            <a:r>
              <a:rPr lang="en-US" dirty="0"/>
              <a:t>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1" y="1058091"/>
            <a:ext cx="9313816" cy="5447211"/>
          </a:xfrm>
        </p:spPr>
        <p:txBody>
          <a:bodyPr>
            <a:normAutofit/>
          </a:bodyPr>
          <a:lstStyle/>
          <a:p>
            <a:pPr algn="just"/>
            <a:r>
              <a:rPr lang="as-IN" sz="2400" b="1" dirty="0">
                <a:solidFill>
                  <a:schemeClr val="tx1"/>
                </a:solidFill>
              </a:rPr>
              <a:t>সার্টিফিকেশন: </a:t>
            </a:r>
            <a:r>
              <a:rPr lang="as-IN" sz="2400" dirty="0">
                <a:solidFill>
                  <a:schemeClr val="tx1"/>
                </a:solidFill>
              </a:rPr>
              <a:t>ওয়াই-ফাই অ্যালায়েন্স ইন্টারঅপারেবিলিটি এবং পারফরম্যান্স নিশ্চিত করতে </a:t>
            </a:r>
            <a:r>
              <a:rPr lang="en-US" sz="2400" dirty="0">
                <a:solidFill>
                  <a:schemeClr val="tx1"/>
                </a:solidFill>
              </a:rPr>
              <a:t>IEEE </a:t>
            </a:r>
            <a:r>
              <a:rPr lang="as-IN" sz="2400" dirty="0">
                <a:solidFill>
                  <a:schemeClr val="tx1"/>
                </a:solidFill>
              </a:rPr>
              <a:t>স্ট্যান্ডার্ডের উপর ভিত্তি করে ডিভাইসগুলিকে শংসাপত্র দেয়</a:t>
            </a:r>
            <a:r>
              <a:rPr lang="as-IN" sz="2400" dirty="0" smtClean="0">
                <a:solidFill>
                  <a:schemeClr val="tx1"/>
                </a:solidFill>
              </a:rPr>
              <a:t>।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Wi-Fi </a:t>
            </a:r>
            <a:r>
              <a:rPr lang="as-IN" sz="2400" b="1" dirty="0">
                <a:solidFill>
                  <a:schemeClr val="tx1"/>
                </a:solidFill>
              </a:rPr>
              <a:t>সার্টিফাইড 6: </a:t>
            </a:r>
            <a:r>
              <a:rPr lang="en-US" sz="2400" dirty="0">
                <a:solidFill>
                  <a:schemeClr val="tx1"/>
                </a:solidFill>
              </a:rPr>
              <a:t>IEEE 802.11ax-</a:t>
            </a:r>
            <a:r>
              <a:rPr lang="as-IN" sz="2400" dirty="0">
                <a:solidFill>
                  <a:schemeClr val="tx1"/>
                </a:solidFill>
              </a:rPr>
              <a:t>এর উপর ভিত্তি করে ডিভাইসগুলির জন্য একটি সার্টিফিকেশন প্রোগ্রাম, আরও ভাল গতি এবং দক্ষতা নিশ্চিত করে</a:t>
            </a:r>
            <a:r>
              <a:rPr lang="as-IN" sz="2400" dirty="0" smtClean="0">
                <a:solidFill>
                  <a:schemeClr val="tx1"/>
                </a:solidFill>
              </a:rPr>
              <a:t>।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as-IN" sz="2400" dirty="0" smtClean="0">
                <a:solidFill>
                  <a:schemeClr val="tx1"/>
                </a:solidFill>
              </a:rPr>
              <a:t>সংক্ষেপে</a:t>
            </a:r>
            <a:r>
              <a:rPr lang="as-IN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</a:rPr>
              <a:t>IEEE </a:t>
            </a:r>
            <a:r>
              <a:rPr lang="as-IN" sz="2400" dirty="0">
                <a:solidFill>
                  <a:schemeClr val="tx1"/>
                </a:solidFill>
              </a:rPr>
              <a:t>প্রযুক্তিগত মান নির্ধারণ করে, যখন </a:t>
            </a:r>
            <a:r>
              <a:rPr lang="en-US" sz="2400" dirty="0">
                <a:solidFill>
                  <a:schemeClr val="tx1"/>
                </a:solidFill>
              </a:rPr>
              <a:t>Wi-Fi </a:t>
            </a:r>
            <a:r>
              <a:rPr lang="as-IN" sz="2400" dirty="0">
                <a:solidFill>
                  <a:schemeClr val="tx1"/>
                </a:solidFill>
              </a:rPr>
              <a:t>অ্যালায়েন্স ডিভাইসগুলিকে একত্রে ভালভাবে কাজ করে তা নিশ্চিত করার জন্য সার্টিফাই করে</a:t>
            </a:r>
            <a:r>
              <a:rPr lang="as-IN" sz="2400" dirty="0" smtClean="0">
                <a:solidFill>
                  <a:schemeClr val="tx1"/>
                </a:solidFill>
              </a:rPr>
              <a:t>।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477" y="4970146"/>
            <a:ext cx="1868959" cy="1401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16" y="4971278"/>
            <a:ext cx="2577081" cy="14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7721"/>
            <a:ext cx="8911687" cy="642987"/>
          </a:xfrm>
        </p:spPr>
        <p:txBody>
          <a:bodyPr/>
          <a:lstStyle/>
          <a:p>
            <a:r>
              <a:rPr lang="en-US" dirty="0"/>
              <a:t>WLAN </a:t>
            </a:r>
            <a:r>
              <a:rPr lang="en-US" dirty="0" smtClean="0"/>
              <a:t>Components: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927463"/>
            <a:ext cx="9294276" cy="561702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Access </a:t>
            </a:r>
            <a:r>
              <a:rPr lang="en-US" sz="2400" b="1" dirty="0" smtClean="0">
                <a:solidFill>
                  <a:schemeClr val="tx1"/>
                </a:solidFill>
              </a:rPr>
              <a:t>Point </a:t>
            </a:r>
            <a:r>
              <a:rPr lang="as-IN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chemeClr val="tx1"/>
                </a:solidFill>
              </a:rPr>
              <a:t>AP): </a:t>
            </a:r>
            <a:r>
              <a:rPr lang="as-IN" sz="2400" dirty="0">
                <a:solidFill>
                  <a:schemeClr val="tx1"/>
                </a:solidFill>
              </a:rPr>
              <a:t>একটি তারযুক্ত নেটওয়ার্কের সাথে বেতার ক্লায়েন্টকে সংযুক্ত করে কেন্দ্রীয় ডিভাইস</a:t>
            </a:r>
            <a:r>
              <a:rPr lang="as-IN" sz="2400" dirty="0" smtClean="0">
                <a:solidFill>
                  <a:schemeClr val="tx1"/>
                </a:solidFill>
              </a:rPr>
              <a:t>।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Wireless Router</a:t>
            </a:r>
            <a:r>
              <a:rPr lang="as-IN" sz="2400" b="1" dirty="0" smtClean="0">
                <a:solidFill>
                  <a:schemeClr val="tx1"/>
                </a:solidFill>
              </a:rPr>
              <a:t>: </a:t>
            </a:r>
            <a:r>
              <a:rPr lang="as-IN" sz="2400" dirty="0">
                <a:solidFill>
                  <a:schemeClr val="tx1"/>
                </a:solidFill>
              </a:rPr>
              <a:t>তারযুক্ত এবং বেতার উভয় ডিভাইসের জন্য ওয়্যারলেস সংযোগের সাথে রাউটিং ফাংশনকে একত্রিত করে</a:t>
            </a:r>
            <a:r>
              <a:rPr lang="as-IN" sz="2400" dirty="0" smtClean="0">
                <a:solidFill>
                  <a:schemeClr val="tx1"/>
                </a:solidFill>
              </a:rPr>
              <a:t>।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Antennas</a:t>
            </a:r>
            <a:r>
              <a:rPr lang="as-IN" sz="2400" b="1" dirty="0" smtClean="0">
                <a:solidFill>
                  <a:schemeClr val="tx1"/>
                </a:solidFill>
              </a:rPr>
              <a:t>:</a:t>
            </a:r>
            <a:r>
              <a:rPr lang="as-IN" sz="2400" dirty="0" smtClean="0">
                <a:solidFill>
                  <a:schemeClr val="tx1"/>
                </a:solidFill>
              </a:rPr>
              <a:t> </a:t>
            </a:r>
            <a:r>
              <a:rPr lang="as-IN" sz="2400" dirty="0">
                <a:solidFill>
                  <a:schemeClr val="tx1"/>
                </a:solidFill>
              </a:rPr>
              <a:t>বিভিন্ন প্রকারে উপলব্ধ ডিভাইসগুলির মধ্যে সংকেত প্রেরণ এবং গ্রহণ করে</a:t>
            </a:r>
            <a:r>
              <a:rPr lang="as-IN" sz="2400" dirty="0" smtClean="0">
                <a:solidFill>
                  <a:schemeClr val="tx1"/>
                </a:solidFill>
              </a:rPr>
              <a:t>।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Wireless LAN Controller</a:t>
            </a:r>
            <a:r>
              <a:rPr lang="as-IN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chemeClr val="tx1"/>
                </a:solidFill>
              </a:rPr>
              <a:t>WLC): </a:t>
            </a:r>
            <a:r>
              <a:rPr lang="as-IN" sz="2400" dirty="0">
                <a:solidFill>
                  <a:schemeClr val="tx1"/>
                </a:solidFill>
              </a:rPr>
              <a:t>একাধিক অ্যাক্সেস পয়েন্ট পরিচালনা করে, লোড ব্যালেন্সিং, নিরাপত্তা এবং কনফিগারেশনে সহায়তা করে</a:t>
            </a:r>
            <a:r>
              <a:rPr lang="as-IN" sz="2400" dirty="0" smtClean="0">
                <a:solidFill>
                  <a:schemeClr val="tx1"/>
                </a:solidFill>
              </a:rPr>
              <a:t>।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Client Devices</a:t>
            </a:r>
            <a:r>
              <a:rPr lang="as-IN" sz="2400" b="1" dirty="0" smtClean="0">
                <a:solidFill>
                  <a:schemeClr val="tx1"/>
                </a:solidFill>
              </a:rPr>
              <a:t>: </a:t>
            </a:r>
            <a:r>
              <a:rPr lang="as-IN" sz="2400" dirty="0">
                <a:solidFill>
                  <a:schemeClr val="tx1"/>
                </a:solidFill>
              </a:rPr>
              <a:t>ল্যাপটপ এবং স্মার্টফোনের মতো ডিভাইসগুলি একটি বেতার ইন্টারফেস দিয়ে সজ্জিত।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6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6"/>
            <a:ext cx="8911687" cy="799741"/>
          </a:xfrm>
        </p:spPr>
        <p:txBody>
          <a:bodyPr/>
          <a:lstStyle/>
          <a:p>
            <a:r>
              <a:rPr lang="en-US" dirty="0" smtClean="0"/>
              <a:t>SSID</a:t>
            </a:r>
            <a:r>
              <a:rPr lang="en-US" dirty="0"/>
              <a:t>, or Service Set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97727"/>
            <a:ext cx="9189771" cy="5081450"/>
          </a:xfrm>
        </p:spPr>
        <p:txBody>
          <a:bodyPr>
            <a:normAutofit/>
          </a:bodyPr>
          <a:lstStyle/>
          <a:p>
            <a:pPr algn="just"/>
            <a:r>
              <a:rPr lang="as-IN" sz="2400" dirty="0">
                <a:solidFill>
                  <a:schemeClr val="tx1"/>
                </a:solidFill>
              </a:rPr>
              <a:t>একটি পরিষেবা সেট শনাক্তকারী (</a:t>
            </a:r>
            <a:r>
              <a:rPr lang="en-US" sz="2400" dirty="0">
                <a:solidFill>
                  <a:schemeClr val="tx1"/>
                </a:solidFill>
              </a:rPr>
              <a:t>SSID) </a:t>
            </a:r>
            <a:r>
              <a:rPr lang="as-IN" sz="2400" dirty="0">
                <a:solidFill>
                  <a:schemeClr val="tx1"/>
                </a:solidFill>
              </a:rPr>
              <a:t>অক্ষরের একটি ক্রম যা অনন্যভাবে একটি </a:t>
            </a:r>
            <a:r>
              <a:rPr lang="en-US" sz="2400" dirty="0">
                <a:solidFill>
                  <a:schemeClr val="tx1"/>
                </a:solidFill>
              </a:rPr>
              <a:t>Wi-Fi </a:t>
            </a:r>
            <a:r>
              <a:rPr lang="as-IN" sz="2400" dirty="0">
                <a:solidFill>
                  <a:schemeClr val="tx1"/>
                </a:solidFill>
              </a:rPr>
              <a:t>নেটওয়ার্কের নাম দেয়৷ একটি </a:t>
            </a:r>
            <a:r>
              <a:rPr lang="en-US" sz="2400" dirty="0">
                <a:solidFill>
                  <a:schemeClr val="tx1"/>
                </a:solidFill>
              </a:rPr>
              <a:t>SSID </a:t>
            </a:r>
            <a:r>
              <a:rPr lang="as-IN" sz="2400" dirty="0">
                <a:solidFill>
                  <a:schemeClr val="tx1"/>
                </a:solidFill>
              </a:rPr>
              <a:t>কখনও কখনও একটি নেটওয়ার্ক নাম হিসাবে উল্লেখ করা হয়। যখন একাধিক স্বাধীন নেটওয়ার্ক একই ভৌত এলাকায় কাজ করে তখন এই নামটি স্টেশনগুলিকে পছন্দসই নেটওয়ার্কের সাথে সংযোগ করতে দেয়।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31" y="3317967"/>
            <a:ext cx="5116873" cy="299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Channels: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449977"/>
            <a:ext cx="9268150" cy="5120640"/>
          </a:xfrm>
        </p:spPr>
        <p:txBody>
          <a:bodyPr/>
          <a:lstStyle/>
          <a:p>
            <a:pPr marL="0" indent="0">
              <a:buNone/>
            </a:pPr>
            <a:r>
              <a:rPr lang="as-IN" dirty="0"/>
              <a:t>ফ্রিকোয়েন্সি ব্যান্ড: 2.4 </a:t>
            </a:r>
            <a:r>
              <a:rPr lang="en-US" dirty="0"/>
              <a:t>GHz </a:t>
            </a:r>
            <a:r>
              <a:rPr lang="as-IN" dirty="0"/>
              <a:t>এবং 5 </a:t>
            </a:r>
            <a:r>
              <a:rPr lang="en-US" dirty="0"/>
              <a:t>GHz</a:t>
            </a:r>
            <a:r>
              <a:rPr lang="en-US" dirty="0" smtClean="0"/>
              <a:t>।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880" y="1905000"/>
            <a:ext cx="4665617" cy="46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2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Standards: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9232674" cy="4319451"/>
          </a:xfrm>
        </p:spPr>
        <p:txBody>
          <a:bodyPr/>
          <a:lstStyle/>
          <a:p>
            <a:endParaRPr lang="en-US" dirty="0"/>
          </a:p>
          <a:p>
            <a:r>
              <a:rPr lang="en-US" sz="2400" dirty="0">
                <a:solidFill>
                  <a:schemeClr val="tx1"/>
                </a:solidFill>
              </a:rPr>
              <a:t>802.11b: Up to 11 Mbps (2.4 GHz).</a:t>
            </a:r>
          </a:p>
          <a:p>
            <a:r>
              <a:rPr lang="en-US" sz="2400" dirty="0">
                <a:solidFill>
                  <a:schemeClr val="tx1"/>
                </a:solidFill>
              </a:rPr>
              <a:t>802.11a/g: Up to 54 Mbps (2.4 GHz or 5 GHz).</a:t>
            </a:r>
          </a:p>
          <a:p>
            <a:r>
              <a:rPr lang="en-US" sz="2400" dirty="0">
                <a:solidFill>
                  <a:schemeClr val="tx1"/>
                </a:solidFill>
              </a:rPr>
              <a:t>802.11n: Up to 600 Mbps (2.4 GHz or 5 GHz).</a:t>
            </a:r>
          </a:p>
          <a:p>
            <a:r>
              <a:rPr lang="en-US" sz="2400" dirty="0">
                <a:solidFill>
                  <a:schemeClr val="tx1"/>
                </a:solidFill>
              </a:rPr>
              <a:t>802.11ac: Up to several </a:t>
            </a:r>
            <a:r>
              <a:rPr lang="en-US" sz="2400" dirty="0" err="1">
                <a:solidFill>
                  <a:schemeClr val="tx1"/>
                </a:solidFill>
              </a:rPr>
              <a:t>Gbps</a:t>
            </a:r>
            <a:r>
              <a:rPr lang="en-US" sz="2400" dirty="0">
                <a:solidFill>
                  <a:schemeClr val="tx1"/>
                </a:solidFill>
              </a:rPr>
              <a:t> (5 GHz).</a:t>
            </a:r>
          </a:p>
          <a:p>
            <a:r>
              <a:rPr lang="en-US" sz="2400" dirty="0">
                <a:solidFill>
                  <a:schemeClr val="tx1"/>
                </a:solidFill>
              </a:rPr>
              <a:t>802.11ax (Wi-Fi 6): Up to several </a:t>
            </a:r>
            <a:r>
              <a:rPr lang="en-US" sz="2400" dirty="0" err="1">
                <a:solidFill>
                  <a:schemeClr val="tx1"/>
                </a:solidFill>
              </a:rPr>
              <a:t>Gbps</a:t>
            </a:r>
            <a:r>
              <a:rPr lang="en-US" sz="2400" dirty="0">
                <a:solidFill>
                  <a:schemeClr val="tx1"/>
                </a:solidFill>
              </a:rPr>
              <a:t> (2.4 GHz and 5 GHz)</a:t>
            </a:r>
          </a:p>
        </p:txBody>
      </p:sp>
    </p:spTree>
    <p:extLst>
      <p:ext uri="{BB962C8B-B14F-4D97-AF65-F5344CB8AC3E}">
        <p14:creationId xmlns:p14="http://schemas.microsoft.com/office/powerpoint/2010/main" val="335613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28167"/>
            <a:ext cx="8911687" cy="708301"/>
          </a:xfrm>
        </p:spPr>
        <p:txBody>
          <a:bodyPr/>
          <a:lstStyle/>
          <a:p>
            <a:r>
              <a:rPr lang="en-US" dirty="0"/>
              <a:t>WALN security: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9165"/>
            <a:ext cx="9271862" cy="4990011"/>
          </a:xfrm>
        </p:spPr>
        <p:txBody>
          <a:bodyPr>
            <a:normAutofit/>
          </a:bodyPr>
          <a:lstStyle/>
          <a:p>
            <a:r>
              <a:rPr lang="as-IN" sz="2000" b="1" dirty="0">
                <a:solidFill>
                  <a:schemeClr val="tx1"/>
                </a:solidFill>
              </a:rPr>
              <a:t>ফায়ারওয়াল: </a:t>
            </a:r>
            <a:r>
              <a:rPr lang="as-IN" sz="2000" dirty="0">
                <a:solidFill>
                  <a:schemeClr val="tx1"/>
                </a:solidFill>
              </a:rPr>
              <a:t>অননুমোদিত অ্যাক্সেস রোধ করতে নেটওয়ার্ক পরিধিতে ট্র্যাফিক ফিল্টার করে।</a:t>
            </a:r>
          </a:p>
          <a:p>
            <a:r>
              <a:rPr lang="as-IN" sz="2000" b="1" dirty="0">
                <a:solidFill>
                  <a:schemeClr val="tx1"/>
                </a:solidFill>
              </a:rPr>
              <a:t>অনুপ্রবেশ সনাক্তকরণ/প্রতিরোধ: </a:t>
            </a:r>
            <a:r>
              <a:rPr lang="as-IN" sz="2000" dirty="0">
                <a:solidFill>
                  <a:schemeClr val="tx1"/>
                </a:solidFill>
              </a:rPr>
              <a:t>সন্দেহজনক কার্যকলাপের জন্য মনিটর করা হয় এবং স্বয়ংক্রিয়ভাবে হুমকির জবাব দেয় ।</a:t>
            </a:r>
          </a:p>
          <a:p>
            <a:r>
              <a:rPr lang="as-IN" sz="2000" b="1" dirty="0">
                <a:solidFill>
                  <a:schemeClr val="tx1"/>
                </a:solidFill>
              </a:rPr>
              <a:t>ফার্মওয়্যার আপডেট: </a:t>
            </a:r>
            <a:r>
              <a:rPr lang="as-IN" sz="2000" dirty="0">
                <a:solidFill>
                  <a:schemeClr val="tx1"/>
                </a:solidFill>
              </a:rPr>
              <a:t>দুর্বলতাগুলি প্যাচ করতে নিয়মিতভাবে ডিভাইস ফার্মওয়্যার আপডেট করতে হয়।</a:t>
            </a:r>
          </a:p>
          <a:p>
            <a:r>
              <a:rPr lang="as-IN" sz="2000" b="1" dirty="0">
                <a:solidFill>
                  <a:schemeClr val="tx1"/>
                </a:solidFill>
              </a:rPr>
              <a:t>ক্লায়েন্ট আইসোলেশন: </a:t>
            </a:r>
            <a:r>
              <a:rPr lang="as-IN" sz="2000" dirty="0">
                <a:solidFill>
                  <a:schemeClr val="tx1"/>
                </a:solidFill>
              </a:rPr>
              <a:t>বেতার ক্লায়েন্টদের মধ্যে সরাসরি যোগাযোগ সীমাবদ্ধ করে।</a:t>
            </a:r>
          </a:p>
          <a:p>
            <a:r>
              <a:rPr lang="as-IN" sz="2000" b="1" dirty="0">
                <a:solidFill>
                  <a:schemeClr val="tx1"/>
                </a:solidFill>
              </a:rPr>
              <a:t>অতিথি নেটওয়ার্ক: </a:t>
            </a:r>
            <a:r>
              <a:rPr lang="as-IN" sz="2000" dirty="0">
                <a:solidFill>
                  <a:schemeClr val="tx1"/>
                </a:solidFill>
              </a:rPr>
              <a:t>সীমিত অ্যাক্সেস সহ অতিথিদের জন্য একটি পৃথক নেটওয়ার্ক সেট আপ করে ৷</a:t>
            </a:r>
          </a:p>
          <a:p>
            <a:r>
              <a:rPr lang="as-IN" sz="2000" b="1" dirty="0">
                <a:solidFill>
                  <a:schemeClr val="tx1"/>
                </a:solidFill>
              </a:rPr>
              <a:t>শারীরিক নিরাপত্তা: </a:t>
            </a:r>
            <a:r>
              <a:rPr lang="as-IN" sz="2000" dirty="0">
                <a:solidFill>
                  <a:schemeClr val="tx1"/>
                </a:solidFill>
              </a:rPr>
              <a:t>নেটওয়ার্কিং সরঞ্জামগুলিতে নিরাপদ শারীরিক অ্যাক্সেস।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7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48" y="2766419"/>
            <a:ext cx="3847064" cy="128089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You!!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633025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423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Vrinda</vt:lpstr>
      <vt:lpstr>Wingdings 3</vt:lpstr>
      <vt:lpstr>Wisp</vt:lpstr>
      <vt:lpstr>Wireless LANs </vt:lpstr>
      <vt:lpstr>IEEE Standards:</vt:lpstr>
      <vt:lpstr>Wi-Fi Alliance(জোট):</vt:lpstr>
      <vt:lpstr>WLAN Components:</vt:lpstr>
      <vt:lpstr>SSID, or Service Set Identifier</vt:lpstr>
      <vt:lpstr>Wi-Fi Channels:</vt:lpstr>
      <vt:lpstr>Wi-Fi Standards: </vt:lpstr>
      <vt:lpstr>WALN security: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2024-01-17T18:36:51Z</dcterms:created>
  <dcterms:modified xsi:type="dcterms:W3CDTF">2024-01-17T19:25:35Z</dcterms:modified>
</cp:coreProperties>
</file>