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B31F-9A52-48E2-B18C-65698774B22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C7E-CD22-4C13-9218-69816038D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B31F-9A52-48E2-B18C-65698774B22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C7E-CD22-4C13-9218-69816038D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9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B31F-9A52-48E2-B18C-65698774B22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C7E-CD22-4C13-9218-69816038D1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56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B31F-9A52-48E2-B18C-65698774B22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C7E-CD22-4C13-9218-69816038D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46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B31F-9A52-48E2-B18C-65698774B22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C7E-CD22-4C13-9218-69816038D1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11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B31F-9A52-48E2-B18C-65698774B22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C7E-CD22-4C13-9218-69816038D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6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B31F-9A52-48E2-B18C-65698774B22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C7E-CD22-4C13-9218-69816038D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26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B31F-9A52-48E2-B18C-65698774B22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C7E-CD22-4C13-9218-69816038D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B31F-9A52-48E2-B18C-65698774B22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C7E-CD22-4C13-9218-69816038D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0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B31F-9A52-48E2-B18C-65698774B22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C7E-CD22-4C13-9218-69816038D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0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B31F-9A52-48E2-B18C-65698774B22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C7E-CD22-4C13-9218-69816038D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9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B31F-9A52-48E2-B18C-65698774B22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C7E-CD22-4C13-9218-69816038D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7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B31F-9A52-48E2-B18C-65698774B22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C7E-CD22-4C13-9218-69816038D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5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B31F-9A52-48E2-B18C-65698774B22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C7E-CD22-4C13-9218-69816038D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0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B31F-9A52-48E2-B18C-65698774B22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C7E-CD22-4C13-9218-69816038D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2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B31F-9A52-48E2-B18C-65698774B22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C7E-CD22-4C13-9218-69816038D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0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4B31F-9A52-48E2-B18C-65698774B22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5F43C7E-CD22-4C13-9218-69816038D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3964"/>
            <a:ext cx="8279630" cy="78278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Domain name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76745"/>
            <a:ext cx="9158997" cy="542405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DNS </a:t>
            </a:r>
            <a:r>
              <a:rPr lang="as-IN" dirty="0"/>
              <a:t>এর পূর্ণরূপ বা ফুল ফর্ম হলো, “</a:t>
            </a:r>
            <a:r>
              <a:rPr lang="en-US" dirty="0"/>
              <a:t>Domain name system”, </a:t>
            </a:r>
            <a:r>
              <a:rPr lang="as-IN" dirty="0"/>
              <a:t>বাংলাতেও এক ভাবেই আমরা একে, “ডোমেইন নেম সার্ভার” হিসেবে বলতে পারি।</a:t>
            </a:r>
          </a:p>
          <a:p>
            <a:pPr marL="0" indent="0" algn="just">
              <a:buNone/>
            </a:pPr>
            <a:endParaRPr lang="as-IN" dirty="0"/>
          </a:p>
          <a:p>
            <a:pPr marL="0" indent="0" algn="just">
              <a:buNone/>
            </a:pPr>
            <a:r>
              <a:rPr lang="as-IN" dirty="0"/>
              <a:t>এটা একটি এমন সিস্টেম যেটা </a:t>
            </a:r>
            <a:r>
              <a:rPr lang="en-US" dirty="0"/>
              <a:t>IP address </a:t>
            </a:r>
            <a:r>
              <a:rPr lang="as-IN" dirty="0"/>
              <a:t>গুলোকে বা সংখ্যা গুলোকে ডোমেইন নামে ট্রান্সলেট করে থাকে যাতে ওয়েব ব্রাউজার এটা বুঝতে পারে যে আপনি ইন্টারনেটে কোন ওয়েব পেজ </a:t>
            </a:r>
            <a:r>
              <a:rPr lang="en-US" dirty="0"/>
              <a:t>access </a:t>
            </a:r>
            <a:r>
              <a:rPr lang="as-IN" dirty="0"/>
              <a:t>করতে চাইছেন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17" y="3136868"/>
            <a:ext cx="5340150" cy="32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718457"/>
            <a:ext cx="9261566" cy="5773782"/>
          </a:xfrm>
        </p:spPr>
        <p:txBody>
          <a:bodyPr/>
          <a:lstStyle/>
          <a:p>
            <a:pPr marL="0" indent="0" algn="just">
              <a:buNone/>
            </a:pPr>
            <a:r>
              <a:rPr lang="as-IN" dirty="0"/>
              <a:t>এর মাধ্যমে একজন </a:t>
            </a:r>
            <a:r>
              <a:rPr lang="en-US" dirty="0"/>
              <a:t>user </a:t>
            </a:r>
            <a:r>
              <a:rPr lang="as-IN" dirty="0"/>
              <a:t>অনেক সহজে </a:t>
            </a:r>
            <a:r>
              <a:rPr lang="en-US" dirty="0"/>
              <a:t>domain name </a:t>
            </a:r>
            <a:r>
              <a:rPr lang="as-IN" dirty="0"/>
              <a:t>এর মাধ্যমে ওয়েবসাইটের এড্রেস (নাম) গুলো মনে রাখতে পারেন, কারণ আমি আগেই বলেছি যে, </a:t>
            </a:r>
            <a:r>
              <a:rPr lang="en-US" dirty="0"/>
              <a:t>IP address </a:t>
            </a:r>
            <a:r>
              <a:rPr lang="as-IN" dirty="0"/>
              <a:t>গুলোকে মনে রাখার তুলনায় </a:t>
            </a:r>
            <a:r>
              <a:rPr lang="en-US" dirty="0"/>
              <a:t>domain name </a:t>
            </a:r>
            <a:r>
              <a:rPr lang="as-IN" dirty="0"/>
              <a:t>মনে রাখাটা অনেক সহজ কাজ।</a:t>
            </a:r>
          </a:p>
          <a:p>
            <a:pPr marL="0" indent="0" algn="just">
              <a:buNone/>
            </a:pPr>
            <a:endParaRPr lang="as-IN" dirty="0"/>
          </a:p>
          <a:p>
            <a:pPr marL="0" indent="0" algn="just">
              <a:buNone/>
            </a:pPr>
            <a:r>
              <a:rPr lang="as-IN" dirty="0"/>
              <a:t>ইন্টারনেটের সাথে সংযুক্ত হয়ে থাকা প্রত্যেকটি ডিভাইস (</a:t>
            </a:r>
            <a:r>
              <a:rPr lang="en-US" dirty="0"/>
              <a:t>device) </a:t>
            </a:r>
            <a:r>
              <a:rPr lang="as-IN" dirty="0"/>
              <a:t>এর নিজের একটি </a:t>
            </a:r>
            <a:r>
              <a:rPr lang="en-US" dirty="0"/>
              <a:t>unique IP address </a:t>
            </a:r>
            <a:r>
              <a:rPr lang="as-IN" dirty="0"/>
              <a:t>রয়েছে এবং যার মাধ্যমে অন্যান্য </a:t>
            </a:r>
            <a:r>
              <a:rPr lang="en-US" dirty="0"/>
              <a:t>machine </a:t>
            </a:r>
            <a:r>
              <a:rPr lang="as-IN" dirty="0"/>
              <a:t>গুলো </a:t>
            </a:r>
            <a:r>
              <a:rPr lang="en-US" dirty="0"/>
              <a:t>device </a:t>
            </a:r>
            <a:r>
              <a:rPr lang="as-IN" dirty="0"/>
              <a:t>টিকে খুঁজে বের করার ক্ষেত্রে ব্যবহার করে থাকে।</a:t>
            </a:r>
          </a:p>
          <a:p>
            <a:pPr marL="0" indent="0" algn="just">
              <a:buNone/>
            </a:pPr>
            <a:endParaRPr lang="as-IN" dirty="0"/>
          </a:p>
          <a:p>
            <a:pPr marL="0" indent="0" algn="just">
              <a:buNone/>
            </a:pPr>
            <a:r>
              <a:rPr lang="as-IN" dirty="0"/>
              <a:t>মানুষেরা (</a:t>
            </a:r>
            <a:r>
              <a:rPr lang="en-US" dirty="0"/>
              <a:t>humans) </a:t>
            </a:r>
            <a:r>
              <a:rPr lang="as-IN" dirty="0"/>
              <a:t>অনলাইনে তথ্য গ্রহণের ক্ষেত্রে </a:t>
            </a:r>
            <a:r>
              <a:rPr lang="en-US" dirty="0"/>
              <a:t>domain name </a:t>
            </a:r>
            <a:r>
              <a:rPr lang="as-IN" dirty="0"/>
              <a:t>গুলোর ব্যবহার করে থাকে যেমন, “</a:t>
            </a:r>
            <a:r>
              <a:rPr lang="en-US" dirty="0"/>
              <a:t>banglatech.info” </a:t>
            </a:r>
            <a:r>
              <a:rPr lang="as-IN" dirty="0"/>
              <a:t>বা “</a:t>
            </a:r>
            <a:r>
              <a:rPr lang="en-US" dirty="0"/>
              <a:t>Google.com” </a:t>
            </a:r>
            <a:r>
              <a:rPr lang="as-IN" dirty="0"/>
              <a:t>ইত্যাদি।</a:t>
            </a:r>
          </a:p>
          <a:p>
            <a:pPr marL="0" indent="0" algn="just">
              <a:buNone/>
            </a:pPr>
            <a:endParaRPr lang="as-IN" dirty="0"/>
          </a:p>
          <a:p>
            <a:pPr marL="0" indent="0" algn="just">
              <a:buNone/>
            </a:pPr>
            <a:r>
              <a:rPr lang="as-IN" dirty="0"/>
              <a:t>ডোমেইন নেম সিস্টেম সার্ভার (</a:t>
            </a:r>
            <a:r>
              <a:rPr lang="en-US" dirty="0"/>
              <a:t>DNS server) </a:t>
            </a:r>
            <a:r>
              <a:rPr lang="as-IN" dirty="0"/>
              <a:t>এর কারণে আমাদের সেই জটিল </a:t>
            </a:r>
            <a:r>
              <a:rPr lang="en-US" dirty="0"/>
              <a:t>IP address </a:t>
            </a:r>
            <a:r>
              <a:rPr lang="as-IN" dirty="0"/>
              <a:t>গুলো যেমন, 172.518.1.1 (</a:t>
            </a:r>
            <a:r>
              <a:rPr lang="en-US" dirty="0"/>
              <a:t>IPv4 </a:t>
            </a:r>
            <a:r>
              <a:rPr lang="as-IN" dirty="0"/>
              <a:t>এর), এবং আরও জটিল তবে নতুন </a:t>
            </a:r>
            <a:r>
              <a:rPr lang="en-US" dirty="0"/>
              <a:t>alphanumeric IP addresses </a:t>
            </a:r>
            <a:r>
              <a:rPr lang="as-IN" dirty="0"/>
              <a:t>যেমন, 2700:</a:t>
            </a:r>
            <a:r>
              <a:rPr lang="en-US" dirty="0"/>
              <a:t>cb00:2548:1::c689:d7a2 (IPv6 </a:t>
            </a:r>
            <a:r>
              <a:rPr lang="as-IN" dirty="0"/>
              <a:t>এর), গুলোকে মনে রাখার প্রয়োজন হয়না। </a:t>
            </a:r>
          </a:p>
          <a:p>
            <a:pPr marL="0" indent="0">
              <a:buNone/>
            </a:pPr>
            <a:endParaRPr lang="as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0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9154"/>
            <a:ext cx="8596668" cy="5399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DNS </a:t>
            </a:r>
            <a:r>
              <a:rPr lang="as-IN" dirty="0">
                <a:solidFill>
                  <a:schemeClr val="tx1"/>
                </a:solidFill>
              </a:rPr>
              <a:t>কিভাবে কাজ করে ? </a:t>
            </a:r>
            <a:r>
              <a:rPr lang="as-IN" dirty="0"/>
              <a:t/>
            </a:r>
            <a:br>
              <a:rPr lang="as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4035"/>
            <a:ext cx="10452220" cy="5277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as-IN" dirty="0" smtClean="0"/>
              <a:t>ধরুন </a:t>
            </a:r>
            <a:r>
              <a:rPr lang="as-IN" dirty="0"/>
              <a:t>আপনি আমাদের ওয়েবসাইট ভিসিট করতে চাইছেন, “</a:t>
            </a:r>
            <a:r>
              <a:rPr lang="en-US" dirty="0"/>
              <a:t>www.banglatech.info“.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as-IN" dirty="0"/>
              <a:t>১. আপনি আপনার কম্পিউটার বা মোবাইলের ওয়েব ব্রাউজারের মধ্যে আমাদের ওয়েবসাইটের </a:t>
            </a:r>
            <a:r>
              <a:rPr lang="en-US" dirty="0"/>
              <a:t>domain name (www.banglatech.info) </a:t>
            </a:r>
            <a:r>
              <a:rPr lang="as-IN" dirty="0"/>
              <a:t>টাইপ করে “</a:t>
            </a:r>
            <a:r>
              <a:rPr lang="en-US" dirty="0"/>
              <a:t>Go” </a:t>
            </a:r>
            <a:r>
              <a:rPr lang="as-IN" dirty="0"/>
              <a:t>বা “</a:t>
            </a:r>
            <a:r>
              <a:rPr lang="en-US" dirty="0"/>
              <a:t>Enter” </a:t>
            </a:r>
            <a:r>
              <a:rPr lang="as-IN" dirty="0"/>
              <a:t>প্রেস করলেন।</a:t>
            </a:r>
          </a:p>
          <a:p>
            <a:pPr marL="0" indent="0">
              <a:buNone/>
            </a:pPr>
            <a:endParaRPr lang="as-IN" dirty="0"/>
          </a:p>
          <a:p>
            <a:pPr marL="0" indent="0">
              <a:buNone/>
            </a:pPr>
            <a:r>
              <a:rPr lang="as-IN" dirty="0"/>
              <a:t>২. এবার আপনার </a:t>
            </a:r>
            <a:r>
              <a:rPr lang="en-US" dirty="0"/>
              <a:t>web browser </a:t>
            </a:r>
            <a:r>
              <a:rPr lang="as-IN" dirty="0"/>
              <a:t>এর প্রথম কাজ হবে, আপনার দিয়ে দেওয়া ডোমেইন নাম এর সাথে সগযুক্ত </a:t>
            </a:r>
            <a:r>
              <a:rPr lang="en-US" dirty="0"/>
              <a:t>IP address </a:t>
            </a:r>
            <a:r>
              <a:rPr lang="as-IN" dirty="0"/>
              <a:t>এর খোঁজ করা।</a:t>
            </a:r>
          </a:p>
          <a:p>
            <a:pPr marL="0" indent="0">
              <a:buNone/>
            </a:pPr>
            <a:endParaRPr lang="as-IN" dirty="0"/>
          </a:p>
          <a:p>
            <a:pPr marL="0" indent="0">
              <a:buNone/>
            </a:pPr>
            <a:r>
              <a:rPr lang="as-IN" dirty="0"/>
              <a:t>৩. এক্ষেত্রে সাথে সাথে এটা দেখা হবে যে আপনি কি আমাদের ওয়েবসাইট এই একি ব্রাউসার থেকে আগেই ভিসিট (</a:t>
            </a:r>
            <a:r>
              <a:rPr lang="en-US" dirty="0"/>
              <a:t>visit) </a:t>
            </a:r>
            <a:r>
              <a:rPr lang="as-IN" dirty="0"/>
              <a:t>করেছিলেন। যদি </a:t>
            </a:r>
            <a:r>
              <a:rPr lang="en-US" dirty="0"/>
              <a:t>DNS records </a:t>
            </a:r>
            <a:r>
              <a:rPr lang="as-IN" dirty="0"/>
              <a:t>আপনার কম্পিউটার এর </a:t>
            </a:r>
            <a:r>
              <a:rPr lang="en-US" dirty="0"/>
              <a:t>DNS cache </a:t>
            </a:r>
            <a:r>
              <a:rPr lang="as-IN" dirty="0"/>
              <a:t>এর খুঁজে পাওয়া হয়, তাহলে অতিরিক্ত </a:t>
            </a:r>
            <a:r>
              <a:rPr lang="en-US" dirty="0"/>
              <a:t>DNS lookup process </a:t>
            </a:r>
            <a:r>
              <a:rPr lang="as-IN" dirty="0"/>
              <a:t>বাতিল (</a:t>
            </a:r>
            <a:r>
              <a:rPr lang="en-US" dirty="0"/>
              <a:t>skip) </a:t>
            </a:r>
            <a:r>
              <a:rPr lang="as-IN" dirty="0"/>
              <a:t>করে দেওয়া হবে এবং আপনাকে সরাসরি আমাদের ওয়েবসাইট </a:t>
            </a:r>
            <a:r>
              <a:rPr lang="en-US" dirty="0"/>
              <a:t>www.banglatech.info </a:t>
            </a:r>
            <a:r>
              <a:rPr lang="as-IN" dirty="0"/>
              <a:t>এর মধ্যে নিয়ে যাওয়া হবে।</a:t>
            </a:r>
          </a:p>
          <a:p>
            <a:pPr marL="0" indent="0">
              <a:buNone/>
            </a:pPr>
            <a:endParaRPr lang="as-IN" dirty="0"/>
          </a:p>
          <a:p>
            <a:pPr marL="0" indent="0">
              <a:buNone/>
            </a:pPr>
            <a:r>
              <a:rPr lang="as-IN" dirty="0"/>
              <a:t>৪. যদি আপনার কম্পিউটারে কোনো </a:t>
            </a:r>
            <a:r>
              <a:rPr lang="en-US" dirty="0"/>
              <a:t>DNS records </a:t>
            </a:r>
            <a:r>
              <a:rPr lang="as-IN" dirty="0"/>
              <a:t>খুঁজে পাওয়া যায়নি, সেক্ষেত্রে আপনার </a:t>
            </a:r>
            <a:r>
              <a:rPr lang="en-US" dirty="0"/>
              <a:t>local DNS server </a:t>
            </a:r>
            <a:r>
              <a:rPr lang="as-IN" dirty="0"/>
              <a:t>এর কাছে সর্বপ্রথমে একটি </a:t>
            </a:r>
            <a:r>
              <a:rPr lang="en-US" dirty="0"/>
              <a:t>request </a:t>
            </a:r>
            <a:r>
              <a:rPr lang="as-IN" dirty="0"/>
              <a:t>পাঠানো হবে। এটা মূলত আপনার  </a:t>
            </a:r>
            <a:r>
              <a:rPr lang="en-US" dirty="0"/>
              <a:t>Internet provider’s server </a:t>
            </a:r>
            <a:r>
              <a:rPr lang="as-IN" dirty="0"/>
              <a:t>হয়ে থাকে যেটাকে “</a:t>
            </a:r>
            <a:r>
              <a:rPr lang="en-US" dirty="0"/>
              <a:t>resolving </a:t>
            </a:r>
            <a:r>
              <a:rPr lang="en-US" dirty="0" err="1"/>
              <a:t>nameserver</a:t>
            </a:r>
            <a:r>
              <a:rPr lang="en-US" dirty="0"/>
              <a:t>” </a:t>
            </a:r>
            <a:r>
              <a:rPr lang="as-IN" dirty="0"/>
              <a:t>বলে বলা হয়।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5" y="1045028"/>
            <a:ext cx="9472506" cy="5812972"/>
          </a:xfrm>
        </p:spPr>
        <p:txBody>
          <a:bodyPr/>
          <a:lstStyle/>
          <a:p>
            <a:pPr marL="0" indent="0">
              <a:buNone/>
            </a:pPr>
            <a:r>
              <a:rPr lang="as-IN" dirty="0"/>
              <a:t>৫. যদি </a:t>
            </a:r>
            <a:r>
              <a:rPr lang="en-US" dirty="0"/>
              <a:t>resolving </a:t>
            </a:r>
            <a:r>
              <a:rPr lang="en-US" dirty="0" err="1"/>
              <a:t>nameserver</a:t>
            </a:r>
            <a:r>
              <a:rPr lang="en-US" dirty="0"/>
              <a:t> </a:t>
            </a:r>
            <a:r>
              <a:rPr lang="as-IN" dirty="0"/>
              <a:t>এর মধ্যে </a:t>
            </a:r>
            <a:r>
              <a:rPr lang="en-US" dirty="0"/>
              <a:t>records </a:t>
            </a:r>
            <a:r>
              <a:rPr lang="as-IN" dirty="0"/>
              <a:t>গুলো </a:t>
            </a:r>
            <a:r>
              <a:rPr lang="en-US" dirty="0"/>
              <a:t>cached </a:t>
            </a:r>
            <a:r>
              <a:rPr lang="as-IN" dirty="0"/>
              <a:t>করা না থাকে, তখন </a:t>
            </a:r>
            <a:r>
              <a:rPr lang="en-US" dirty="0"/>
              <a:t>domain </a:t>
            </a:r>
            <a:r>
              <a:rPr lang="as-IN" dirty="0"/>
              <a:t>এর </a:t>
            </a:r>
            <a:r>
              <a:rPr lang="en-US" dirty="0"/>
              <a:t>DNS records </a:t>
            </a:r>
            <a:r>
              <a:rPr lang="as-IN" dirty="0"/>
              <a:t>গুলো খুজার জন্য </a:t>
            </a:r>
            <a:r>
              <a:rPr lang="en-US" dirty="0"/>
              <a:t>request </a:t>
            </a:r>
            <a:r>
              <a:rPr lang="as-IN" dirty="0"/>
              <a:t>টিকে “</a:t>
            </a:r>
            <a:r>
              <a:rPr lang="en-US" dirty="0"/>
              <a:t>root </a:t>
            </a:r>
            <a:r>
              <a:rPr lang="en-US" dirty="0" err="1"/>
              <a:t>nameserver</a:t>
            </a:r>
            <a:r>
              <a:rPr lang="en-US" dirty="0"/>
              <a:t>” </a:t>
            </a:r>
            <a:r>
              <a:rPr lang="as-IN" dirty="0"/>
              <a:t>এর মধ্যে </a:t>
            </a:r>
            <a:r>
              <a:rPr lang="en-US" dirty="0"/>
              <a:t>forward </a:t>
            </a:r>
            <a:r>
              <a:rPr lang="as-IN" dirty="0"/>
              <a:t>করে দেওয়া হয়।</a:t>
            </a:r>
          </a:p>
          <a:p>
            <a:pPr marL="0" indent="0">
              <a:buNone/>
            </a:pPr>
            <a:endParaRPr lang="as-IN" dirty="0"/>
          </a:p>
          <a:p>
            <a:pPr marL="0" indent="0">
              <a:buNone/>
            </a:pPr>
            <a:r>
              <a:rPr lang="as-IN" dirty="0"/>
              <a:t>৬. এবার যখন </a:t>
            </a:r>
            <a:r>
              <a:rPr lang="en-US" dirty="0"/>
              <a:t>root </a:t>
            </a:r>
            <a:r>
              <a:rPr lang="en-US" dirty="0" err="1"/>
              <a:t>nameservers</a:t>
            </a:r>
            <a:r>
              <a:rPr lang="en-US" dirty="0"/>
              <a:t> </a:t>
            </a:r>
            <a:r>
              <a:rPr lang="as-IN" dirty="0"/>
              <a:t>এর মধ্যে </a:t>
            </a:r>
            <a:r>
              <a:rPr lang="en-US" dirty="0"/>
              <a:t>DNS record </a:t>
            </a:r>
            <a:r>
              <a:rPr lang="as-IN" dirty="0"/>
              <a:t>টি খুঁজে পাওয়া যায়, তারপর সেটাকে আপনার কম্পিউটারের দ্বারা </a:t>
            </a:r>
            <a:r>
              <a:rPr lang="en-US" dirty="0"/>
              <a:t>cached </a:t>
            </a:r>
            <a:r>
              <a:rPr lang="as-IN" dirty="0"/>
              <a:t>করে নেওয়া হয়।</a:t>
            </a:r>
          </a:p>
          <a:p>
            <a:pPr marL="0" indent="0">
              <a:buNone/>
            </a:pPr>
            <a:endParaRPr lang="as-IN" dirty="0"/>
          </a:p>
          <a:p>
            <a:pPr marL="0" indent="0">
              <a:buNone/>
            </a:pPr>
            <a:r>
              <a:rPr lang="as-IN" dirty="0"/>
              <a:t>৭. এবার শেষে যিহেতু </a:t>
            </a:r>
            <a:r>
              <a:rPr lang="en-US" dirty="0"/>
              <a:t>DNS records </a:t>
            </a:r>
            <a:r>
              <a:rPr lang="as-IN" dirty="0"/>
              <a:t>গুলো খুঁজে পাওয়া গেলো, এখন আমাদের ওয়েবসাইটটি যেই সার্ভার এর মধ্যে স্টোর রয়েছে সেই সার্ভার এর সাথে একটি যোগাযোগ স্থাপন সম্ভব হবে এবং কম্পিউটারের মধ্যে “</a:t>
            </a:r>
            <a:r>
              <a:rPr lang="en-US" dirty="0"/>
              <a:t>www.banglatech.info” </a:t>
            </a:r>
            <a:r>
              <a:rPr lang="as-IN" dirty="0"/>
              <a:t>ওয়েবসাইটটি </a:t>
            </a:r>
            <a:r>
              <a:rPr lang="en-US" dirty="0"/>
              <a:t>display </a:t>
            </a:r>
            <a:r>
              <a:rPr lang="as-IN" dirty="0"/>
              <a:t>হয়ে যাবে</a:t>
            </a:r>
            <a:r>
              <a:rPr lang="as-IN" dirty="0" smtClean="0"/>
              <a:t>।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8343"/>
            <a:ext cx="8884677" cy="6183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Internet Control Message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0789"/>
            <a:ext cx="8976117" cy="50422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ICMP </a:t>
            </a:r>
            <a:r>
              <a:rPr lang="as-IN" dirty="0"/>
              <a:t>এর পূর্ণরূপ হলো </a:t>
            </a:r>
            <a:r>
              <a:rPr lang="en-US" dirty="0"/>
              <a:t>Internet Control Message Protocol । </a:t>
            </a:r>
            <a:r>
              <a:rPr lang="as-IN" dirty="0"/>
              <a:t>এর নাম থেকেই বুঝা যাচ্ছে যে, এটি এমন এক ধরণের প্রটোকল যার মাধ্যমে নেটওয়ার্ক তথা ইন্টারনেট কানেক্টিভিটির নিয়ন্ত্রন এবং কোর ট্রাবলশ্যুটিং করা যায়। কোর ডিভাইসসমূহে </a:t>
            </a:r>
            <a:r>
              <a:rPr lang="en-US" dirty="0"/>
              <a:t>ICMP </a:t>
            </a:r>
            <a:r>
              <a:rPr lang="as-IN" dirty="0"/>
              <a:t>প্রটোকলটি ব্লক করে রাখলে নেটওয়ার্কের নিরাপত্তা যতটুকু বৃদ্ধি পায়, তার চেয়ে বেশি সমস্যা তৈরী করে। আমরা সম্পূর্ণ টিউটোরিয়ালটিতে ব্যবহারিক প্রয়োগ এবং বিভিন্ন কেস স্টাডির মাধ্যমে </a:t>
            </a:r>
            <a:r>
              <a:rPr lang="en-US" dirty="0"/>
              <a:t>ICMP </a:t>
            </a:r>
            <a:r>
              <a:rPr lang="as-IN" dirty="0"/>
              <a:t>এর মতো একটি জটিল এবং সুক্ষ্ণ প্রটোকলকে সহজভাবে বুঝার চেষ্টা করবো।</a:t>
            </a:r>
          </a:p>
          <a:p>
            <a:pPr marL="0" indent="0" algn="just">
              <a:buNone/>
            </a:pPr>
            <a:endParaRPr lang="as-IN" dirty="0"/>
          </a:p>
          <a:p>
            <a:pPr marL="0" indent="0" algn="just">
              <a:buNone/>
            </a:pPr>
            <a:r>
              <a:rPr lang="en-US" dirty="0"/>
              <a:t>ICMP </a:t>
            </a:r>
            <a:r>
              <a:rPr lang="as-IN" dirty="0"/>
              <a:t>হলো ইন্টারনেট প্রটোকল সুইটের একটি গুরুত্বপূর্ণ অংশ যা </a:t>
            </a:r>
            <a:r>
              <a:rPr lang="en-US" dirty="0"/>
              <a:t>RFC 792 (https://tools.ietf.org/html/rfc792) </a:t>
            </a:r>
            <a:r>
              <a:rPr lang="as-IN" dirty="0"/>
              <a:t>এ ডিফাইন করা হয়েছে। </a:t>
            </a:r>
            <a:r>
              <a:rPr lang="en-US" dirty="0"/>
              <a:t>ICMP </a:t>
            </a:r>
            <a:r>
              <a:rPr lang="as-IN" dirty="0"/>
              <a:t>একটি </a:t>
            </a:r>
            <a:r>
              <a:rPr lang="en-US" dirty="0"/>
              <a:t>Layer-3 </a:t>
            </a:r>
            <a:r>
              <a:rPr lang="as-IN" dirty="0"/>
              <a:t>প্রটোকল। </a:t>
            </a:r>
            <a:r>
              <a:rPr lang="en-US" dirty="0"/>
              <a:t>ICMP </a:t>
            </a:r>
            <a:r>
              <a:rPr lang="as-IN" dirty="0"/>
              <a:t>প্রটোকলের মাধ্যমে নেটওয়ার্কের বিভিন্ন সমস্যা ডায়াগনসিস করা হয় এবং আই.পি অপারেশনে কোন সমস্যা তৈরী হলে একটি </a:t>
            </a:r>
            <a:r>
              <a:rPr lang="en-US" dirty="0"/>
              <a:t>ICMP Massage </a:t>
            </a:r>
            <a:r>
              <a:rPr lang="as-IN" dirty="0"/>
              <a:t>এর মাধ্যমে তা সোর্স হোষ্টকে অবহিত করা হয়।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9269"/>
            <a:ext cx="8596668" cy="566928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Link: https://www.youtube.com/watch?v=mgfr4XQrm6I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16" y="1391467"/>
            <a:ext cx="7164486" cy="308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477" y="2882538"/>
            <a:ext cx="5214015" cy="13208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tx1"/>
                </a:solidFill>
              </a:rPr>
              <a:t>Thank You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as-IN" dirty="0" smtClean="0"/>
              <a:t>প্রটোকল কাকে বলে?</a:t>
            </a:r>
          </a:p>
          <a:p>
            <a:pPr marL="0" indent="0" algn="just">
              <a:buNone/>
            </a:pPr>
            <a:r>
              <a:rPr lang="as-IN" dirty="0" smtClean="0"/>
              <a:t>ডিজিটাল কমিউনিকেশন এর জন্য একটি ডিভাইস থেকে অন্য ডিভাইসে নেটওয়ার্কের মাধ্যমে কমিউনিকেশন করবার জন্য, যার মাধ্যমে সমস্ত নিয়মকানুন পালন করে নির্দিষ্ট কাজটি সম্পন্ন করা হয়, তাকে প্রটোকল বলে।</a:t>
            </a:r>
          </a:p>
          <a:p>
            <a:pPr algn="just"/>
            <a:endParaRPr lang="as-IN" dirty="0" smtClean="0"/>
          </a:p>
          <a:p>
            <a:pPr marL="0" indent="0" algn="just">
              <a:buNone/>
            </a:pPr>
            <a:r>
              <a:rPr lang="as-IN" dirty="0" smtClean="0"/>
              <a:t>প্রটোকল বলতে কি বুঝায় (</a:t>
            </a:r>
            <a:r>
              <a:rPr lang="en-US" dirty="0" smtClean="0"/>
              <a:t>Protocol in Bengali)</a:t>
            </a:r>
          </a:p>
          <a:p>
            <a:pPr marL="0" indent="0" algn="just">
              <a:buNone/>
            </a:pPr>
            <a:r>
              <a:rPr lang="as-IN" dirty="0" smtClean="0"/>
              <a:t>আমরা রাস্তাঘাটে ট্রাফিক নিয়ন্ত্রণ করবার জন্য বিভিন্ন ধরনের নিয়ম অনুসরণ করে চলি। ঠিক তেমনই প্রটোকল নির্দিষ্ট নেটওয়ার্ক কখন ও কিভাবে ব্যবহার করা হবে, সেই নিয়মগুলি নিয়ন্ত্রণ করে।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32" y="653143"/>
            <a:ext cx="9326880" cy="55238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as-IN" dirty="0" smtClean="0"/>
              <a:t>প্রটোকল কয় প্রকারের হয়?</a:t>
            </a:r>
          </a:p>
          <a:p>
            <a:pPr marL="0" indent="0" algn="just">
              <a:buNone/>
            </a:pPr>
            <a:r>
              <a:rPr lang="as-IN" dirty="0" smtClean="0"/>
              <a:t>কাজের ভিত্তিতে প্রটোকলকে ৫ ভাগে ভাগ করা হয়। এ সমস্ত প্রোটোকল গুলি সম্পর্কে নিজের বিস্তারিত দেওয়া হল।</a:t>
            </a:r>
          </a:p>
          <a:p>
            <a:pPr marL="0" indent="0" algn="just">
              <a:buNone/>
            </a:pPr>
            <a:endParaRPr lang="as-IN" dirty="0" smtClean="0"/>
          </a:p>
          <a:p>
            <a:pPr marL="0" indent="0" algn="just">
              <a:buNone/>
            </a:pPr>
            <a:r>
              <a:rPr lang="en-US" dirty="0" smtClean="0"/>
              <a:t>Internet protocol (IP)</a:t>
            </a:r>
          </a:p>
          <a:p>
            <a:pPr marL="0" indent="0" algn="just">
              <a:buNone/>
            </a:pPr>
            <a:r>
              <a:rPr lang="as-IN" dirty="0" smtClean="0"/>
              <a:t>এই ধরনের প্রটোকল সম্পর্কে মোটামুটি সবাই জানে। আমরা যে ধরনের ইন্টারনেট ব্যবহার করি সেই ইন্টারনেট এর সমস্ত নিয়মকানুন এই ধরনের প্রটোকল নির্ধারণ করে থাকে।</a:t>
            </a:r>
          </a:p>
          <a:p>
            <a:pPr marL="0" indent="0" algn="just">
              <a:buNone/>
            </a:pPr>
            <a:endParaRPr lang="as-IN" dirty="0" smtClean="0"/>
          </a:p>
          <a:p>
            <a:pPr marL="0" indent="0" algn="just">
              <a:buNone/>
            </a:pPr>
            <a:r>
              <a:rPr lang="as-IN" dirty="0" smtClean="0"/>
              <a:t>কোন নির্দিষ্ট ডাটাকে অন্য ডিভাইসে পাঠানোর সময় সেই ডাটাগুলোকে ছোট ছোট ভাগে ভাগ করে তার নির্দিষ্ট গন্তব্যে পৌঁছানোর কাজটি করে ইন্টারনেট প্রটোকল।</a:t>
            </a:r>
          </a:p>
          <a:p>
            <a:pPr marL="0" indent="0" algn="just">
              <a:buNone/>
            </a:pPr>
            <a:endParaRPr lang="as-IN" dirty="0" smtClean="0"/>
          </a:p>
          <a:p>
            <a:pPr marL="0" indent="0" algn="just">
              <a:buNone/>
            </a:pPr>
            <a:r>
              <a:rPr lang="en-US" dirty="0" smtClean="0"/>
              <a:t>TCP (Transmission control protocol)</a:t>
            </a:r>
          </a:p>
          <a:p>
            <a:pPr marL="0" indent="0" algn="just">
              <a:buNone/>
            </a:pPr>
            <a:r>
              <a:rPr lang="as-IN" dirty="0" smtClean="0"/>
              <a:t>এই ধরনের প্রটোকল গুলিকে ইন্টারনেট প্রটোকল এর সাথেই ব্যবহার করা হয়। এই ধরনের প্রটোকল </a:t>
            </a:r>
            <a:r>
              <a:rPr lang="en-US" dirty="0" smtClean="0"/>
              <a:t>Client Computer </a:t>
            </a:r>
            <a:r>
              <a:rPr lang="as-IN" dirty="0" smtClean="0"/>
              <a:t>থেকে </a:t>
            </a:r>
            <a:r>
              <a:rPr lang="en-US" dirty="0" smtClean="0"/>
              <a:t>Server Computer </a:t>
            </a:r>
            <a:r>
              <a:rPr lang="as-IN" dirty="0" smtClean="0"/>
              <a:t>পর্যন্ত এবং সার্ভার কম্পিউটার থেকে ক্লায়েন্ট কম্পিউটার পর্যন্ত </a:t>
            </a:r>
            <a:r>
              <a:rPr lang="en-US" dirty="0" smtClean="0"/>
              <a:t>Response Flow </a:t>
            </a:r>
            <a:r>
              <a:rPr lang="as-IN" dirty="0" smtClean="0"/>
              <a:t>গুলিকে কন্ট্রোল করে।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548640"/>
            <a:ext cx="9640390" cy="58129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POP (Post office Protocol)</a:t>
            </a:r>
          </a:p>
          <a:p>
            <a:pPr marL="0" indent="0" algn="just">
              <a:buNone/>
            </a:pPr>
            <a:r>
              <a:rPr lang="as-IN" dirty="0" smtClean="0"/>
              <a:t>নির্দিষ্ট কম্পিউটারে ইমেইল </a:t>
            </a:r>
            <a:r>
              <a:rPr lang="en-US" dirty="0" err="1" smtClean="0"/>
              <a:t>Recive</a:t>
            </a:r>
            <a:r>
              <a:rPr lang="en-US" dirty="0" smtClean="0"/>
              <a:t> </a:t>
            </a:r>
            <a:r>
              <a:rPr lang="as-IN" dirty="0" smtClean="0"/>
              <a:t>করবার জন্য এই ধরনের প্রটোকল ব্যবহার করা হয়। এর জন্য এই প্রটোকল এর নাম পোস্ট অফিস প্রটোকল রাখা হয়েছে।</a:t>
            </a:r>
          </a:p>
          <a:p>
            <a:pPr marL="0" indent="0" algn="just">
              <a:buNone/>
            </a:pPr>
            <a:endParaRPr lang="as-IN" dirty="0" smtClean="0"/>
          </a:p>
          <a:p>
            <a:pPr marL="0" indent="0" algn="just">
              <a:buNone/>
            </a:pPr>
            <a:r>
              <a:rPr lang="en-US" dirty="0" smtClean="0"/>
              <a:t>SMTP (Simple mail transfer protocol)</a:t>
            </a:r>
          </a:p>
          <a:p>
            <a:pPr marL="0" indent="0" algn="just">
              <a:buNone/>
            </a:pPr>
            <a:r>
              <a:rPr lang="en-US" dirty="0" smtClean="0"/>
              <a:t>TCP/IP </a:t>
            </a:r>
            <a:r>
              <a:rPr lang="as-IN" dirty="0" smtClean="0"/>
              <a:t>এর মাধ্যমে কোন ধরনের </a:t>
            </a:r>
            <a:r>
              <a:rPr lang="en-US" dirty="0" smtClean="0"/>
              <a:t>Mail </a:t>
            </a:r>
            <a:r>
              <a:rPr lang="as-IN" dirty="0" smtClean="0"/>
              <a:t>রিসিভ করা এবং পাঠানোর জন্য </a:t>
            </a:r>
            <a:r>
              <a:rPr lang="en-US" dirty="0" smtClean="0"/>
              <a:t>SMTP </a:t>
            </a:r>
            <a:r>
              <a:rPr lang="as-IN" dirty="0" smtClean="0"/>
              <a:t>এর ব্যবহার করা হয়।</a:t>
            </a:r>
          </a:p>
          <a:p>
            <a:pPr marL="0" indent="0" algn="just">
              <a:buNone/>
            </a:pPr>
            <a:endParaRPr lang="as-IN" dirty="0" smtClean="0"/>
          </a:p>
          <a:p>
            <a:pPr marL="0" indent="0" algn="just">
              <a:buNone/>
            </a:pPr>
            <a:r>
              <a:rPr lang="en-US" dirty="0" smtClean="0"/>
              <a:t>FTP (File Transfer Protocol)</a:t>
            </a:r>
          </a:p>
          <a:p>
            <a:pPr marL="0" indent="0" algn="just">
              <a:buNone/>
            </a:pPr>
            <a:r>
              <a:rPr lang="as-IN" dirty="0" smtClean="0"/>
              <a:t>একটি কম্পিউটার থেকে অন্য কম্পিউটারে ফাইল ট্রান্সফার করার জন্য ফাইল ট্রান্সফার প্রোটোকল এর ব্যবহার করা হয়।</a:t>
            </a:r>
          </a:p>
          <a:p>
            <a:pPr marL="0" indent="0" algn="just">
              <a:buNone/>
            </a:pPr>
            <a:endParaRPr lang="as-IN" dirty="0" smtClean="0"/>
          </a:p>
          <a:p>
            <a:pPr marL="0" indent="0" algn="just">
              <a:buNone/>
            </a:pPr>
            <a:r>
              <a:rPr lang="as-IN" dirty="0" smtClean="0"/>
              <a:t>প্রথমে ওয়েবসাইট ম্যানেজার নির্দিষ্ট ওয়েব সার্ভার বা ওয়েব হোস্টিংয়ে, নির্দিষ্ট ফাইলটি আপলোড করে। এবং কোন ইউজার সেই সাইটের মাধ্যমে ফাইলটি ডাউনলোড করে। এবং নির্দিষ্ট ফাইলটি ডাউনলোড করবার জন্য </a:t>
            </a:r>
            <a:r>
              <a:rPr lang="en-US" dirty="0" smtClean="0"/>
              <a:t>FTP, </a:t>
            </a:r>
            <a:r>
              <a:rPr lang="as-IN" dirty="0" smtClean="0"/>
              <a:t>ইউজারকে ফাইল ডাউনলোড করার অনুমতি দেয়।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4746"/>
            <a:ext cx="8596668" cy="67887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Address resolution Protocol.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0818"/>
            <a:ext cx="9394129" cy="51331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ARP </a:t>
            </a:r>
            <a:r>
              <a:rPr lang="as-IN" dirty="0"/>
              <a:t>কিভাবে কাজ করে?</a:t>
            </a:r>
          </a:p>
          <a:p>
            <a:pPr marL="0" indent="0">
              <a:buNone/>
            </a:pPr>
            <a:r>
              <a:rPr lang="en-US" dirty="0" smtClean="0"/>
              <a:t>ARP </a:t>
            </a:r>
            <a:r>
              <a:rPr lang="as-IN" dirty="0"/>
              <a:t>হলো </a:t>
            </a:r>
            <a:r>
              <a:rPr lang="en-US" dirty="0"/>
              <a:t>Address resolution Protocol. </a:t>
            </a:r>
            <a:r>
              <a:rPr lang="as-IN" dirty="0"/>
              <a:t>এটি নেটওয়ার্কের হোস্টগুলোর ম্যাক এড্রেস এবং হোস্ট আইপি সংগ্রহ (</a:t>
            </a:r>
            <a:r>
              <a:rPr lang="en-US" dirty="0"/>
              <a:t>resolve) </a:t>
            </a:r>
            <a:r>
              <a:rPr lang="as-IN" dirty="0"/>
              <a:t>করে</a:t>
            </a:r>
            <a:r>
              <a:rPr lang="as-IN" dirty="0" smtClean="0"/>
              <a:t>।</a:t>
            </a:r>
            <a:endParaRPr lang="en-US" dirty="0" smtClean="0"/>
          </a:p>
          <a:p>
            <a:pPr marL="0" indent="0">
              <a:buNone/>
            </a:pPr>
            <a:endParaRPr lang="as-IN" dirty="0"/>
          </a:p>
          <a:p>
            <a:pPr marL="0" indent="0">
              <a:buNone/>
            </a:pPr>
            <a:r>
              <a:rPr lang="as-IN" dirty="0"/>
              <a:t>মনে করি, একটি নেটওয়ার্কে  তিনটি  কম্পিউটার সুইচের মাধ্যমে যুক্ত আছে</a:t>
            </a:r>
            <a:r>
              <a:rPr lang="as-IN" dirty="0" smtClean="0"/>
              <a:t>।</a:t>
            </a:r>
            <a:endParaRPr lang="as-IN" dirty="0"/>
          </a:p>
          <a:p>
            <a:pPr marL="0" indent="0">
              <a:buNone/>
            </a:pPr>
            <a:r>
              <a:rPr lang="as-IN" dirty="0"/>
              <a:t>কম্পিউটার </a:t>
            </a:r>
            <a:r>
              <a:rPr lang="en-US" dirty="0"/>
              <a:t>A     192.168.1.1    MAC </a:t>
            </a:r>
            <a:r>
              <a:rPr lang="en-US" dirty="0" smtClean="0"/>
              <a:t>AA</a:t>
            </a:r>
            <a:endParaRPr lang="en-US" dirty="0"/>
          </a:p>
          <a:p>
            <a:pPr marL="0" indent="0">
              <a:buNone/>
            </a:pPr>
            <a:r>
              <a:rPr lang="as-IN" dirty="0"/>
              <a:t>কম্পিউটার </a:t>
            </a:r>
            <a:r>
              <a:rPr lang="en-US" dirty="0"/>
              <a:t>B     192.168.1.2     MAC </a:t>
            </a:r>
            <a:r>
              <a:rPr lang="en-US" dirty="0" smtClean="0"/>
              <a:t>BB</a:t>
            </a:r>
            <a:endParaRPr lang="en-US" dirty="0"/>
          </a:p>
          <a:p>
            <a:pPr marL="0" indent="0">
              <a:buNone/>
            </a:pPr>
            <a:r>
              <a:rPr lang="as-IN" dirty="0"/>
              <a:t>কম্পিউটার </a:t>
            </a:r>
            <a:r>
              <a:rPr lang="en-US" dirty="0"/>
              <a:t>C     192.168.1.3    MAC </a:t>
            </a:r>
            <a:r>
              <a:rPr lang="en-US" dirty="0" smtClean="0"/>
              <a:t>CC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as-IN" dirty="0"/>
              <a:t>এখন </a:t>
            </a:r>
            <a:r>
              <a:rPr lang="en-US" dirty="0"/>
              <a:t>A </a:t>
            </a:r>
            <a:r>
              <a:rPr lang="as-IN" dirty="0"/>
              <a:t>কম্পিউটার থেকে আপনি পিং করলেন </a:t>
            </a:r>
            <a:r>
              <a:rPr lang="en-US" dirty="0"/>
              <a:t>ping 192.168.1.3 </a:t>
            </a:r>
            <a:r>
              <a:rPr lang="as-IN" dirty="0"/>
              <a:t>সুইচের </a:t>
            </a:r>
            <a:r>
              <a:rPr lang="en-US" dirty="0"/>
              <a:t>ARP </a:t>
            </a:r>
            <a:r>
              <a:rPr lang="as-IN" dirty="0"/>
              <a:t>টেবিল চেক করে দেখবে </a:t>
            </a:r>
            <a:r>
              <a:rPr lang="en-US" dirty="0"/>
              <a:t>MAC CC </a:t>
            </a:r>
            <a:r>
              <a:rPr lang="as-IN" dirty="0"/>
              <a:t>তে 192.168.1.3 আইপি আছে। তাই সে যোগাযোগ করবে।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3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396" y="1058091"/>
            <a:ext cx="8989181" cy="5322905"/>
          </a:xfrm>
        </p:spPr>
        <p:txBody>
          <a:bodyPr/>
          <a:lstStyle/>
          <a:p>
            <a:pPr marL="0" indent="0">
              <a:buNone/>
            </a:pPr>
            <a:r>
              <a:rPr lang="as-IN" dirty="0"/>
              <a:t>যদি এই টেবিলে 192.168.1.3 আইপি না থাকে তহলে সে একটি ফাকা প্যাকেট ব্রটকাষ্ট করবে “কার আইপি 192.168.1.3” সবাই এই প্যাকেটটি পাবে এবং যার আইপি মিলবে সে </a:t>
            </a:r>
            <a:r>
              <a:rPr lang="en-US" dirty="0"/>
              <a:t>reply </a:t>
            </a:r>
            <a:r>
              <a:rPr lang="as-IN" dirty="0"/>
              <a:t>পাঠাবে। ম্যাক এড্রেসসহ। তখন </a:t>
            </a:r>
            <a:r>
              <a:rPr lang="en-US" dirty="0"/>
              <a:t>ARP </a:t>
            </a:r>
            <a:r>
              <a:rPr lang="as-IN" dirty="0"/>
              <a:t>টেবিল আপডেট হবে।</a:t>
            </a:r>
          </a:p>
          <a:p>
            <a:pPr marL="0" indent="0">
              <a:buNone/>
            </a:pPr>
            <a:endParaRPr lang="as-IN" dirty="0"/>
          </a:p>
          <a:p>
            <a:pPr marL="0" indent="0">
              <a:buNone/>
            </a:pPr>
            <a:r>
              <a:rPr lang="as-IN" dirty="0"/>
              <a:t>সুইচ নির্দিষ্ট সময় পর পর </a:t>
            </a:r>
            <a:r>
              <a:rPr lang="en-US" dirty="0"/>
              <a:t>ARP </a:t>
            </a:r>
            <a:r>
              <a:rPr lang="as-IN" dirty="0"/>
              <a:t>লিষ্ট আপডেট করে। কোন ম্যাশিন নেটওয়ার্ক থেকে বাইরে চলে গেলেও একই ভাবে </a:t>
            </a:r>
            <a:r>
              <a:rPr lang="en-US" dirty="0"/>
              <a:t>ARP reply </a:t>
            </a:r>
            <a:r>
              <a:rPr lang="as-IN" dirty="0"/>
              <a:t>পায় না</a:t>
            </a:r>
            <a:r>
              <a:rPr lang="as-IN" dirty="0" smtClean="0"/>
              <a:t>।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 https://www.youtube.com/watch?v=7PG-NFtIj1c&amp;t=296s</a:t>
            </a:r>
          </a:p>
        </p:txBody>
      </p:sp>
    </p:spTree>
    <p:extLst>
      <p:ext uri="{BB962C8B-B14F-4D97-AF65-F5344CB8AC3E}">
        <p14:creationId xmlns:p14="http://schemas.microsoft.com/office/powerpoint/2010/main" val="328373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6310"/>
            <a:ext cx="8757611" cy="59574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Dynamic Host Configuration Protocol (DHCP)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80655"/>
            <a:ext cx="957701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DHCP </a:t>
            </a:r>
            <a:r>
              <a:rPr lang="as-IN" dirty="0"/>
              <a:t>এর বেসিক ধারণা</a:t>
            </a:r>
          </a:p>
          <a:p>
            <a:pPr marL="0" indent="0" algn="just">
              <a:buNone/>
            </a:pPr>
            <a:r>
              <a:rPr lang="en-US" dirty="0"/>
              <a:t>DHCP  </a:t>
            </a:r>
            <a:r>
              <a:rPr lang="as-IN" dirty="0"/>
              <a:t>হলো </a:t>
            </a:r>
            <a:r>
              <a:rPr lang="en-US" dirty="0"/>
              <a:t>Dynamic Host Configuration Protocol (DHCP). DHCP </a:t>
            </a:r>
            <a:r>
              <a:rPr lang="as-IN" dirty="0"/>
              <a:t>এর সাহায্যে  অটোমেটিক্যালি  আইপি দেওয়া যায় । ফলে অ্যাডমিনিস্ট্রেটিভ  কাজ কমে আসে।. </a:t>
            </a:r>
            <a:r>
              <a:rPr lang="en-US" dirty="0"/>
              <a:t>DHCP  </a:t>
            </a:r>
            <a:r>
              <a:rPr lang="as-IN" dirty="0"/>
              <a:t>কনফিগার  করা  হয়  সাধারণত যেখানে  ম্যানুয়ালি আইপি এসাইন করা কঠিন অথার্ৎ যেখানে নেটওর্য়াকটি অনেক বড় সেই সব ক্ষেত্রে।  আমরা মাইক্রোটিক এর সাহায্যে খব সহজেই </a:t>
            </a:r>
            <a:r>
              <a:rPr lang="en-US" dirty="0"/>
              <a:t>DHCP server </a:t>
            </a:r>
            <a:r>
              <a:rPr lang="as-IN" dirty="0"/>
              <a:t>তৈরি করতে পারি।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91" y="3119944"/>
            <a:ext cx="6888954" cy="30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69" y="852648"/>
            <a:ext cx="9106746" cy="5320146"/>
          </a:xfrm>
        </p:spPr>
        <p:txBody>
          <a:bodyPr/>
          <a:lstStyle/>
          <a:p>
            <a:pPr marL="0" indent="0">
              <a:buNone/>
            </a:pPr>
            <a:r>
              <a:rPr lang="as-IN" dirty="0"/>
              <a:t>চলেন দেখি মাইক্রোটিক এর সাহায্যে কিভাবে </a:t>
            </a:r>
            <a:r>
              <a:rPr lang="en-US" dirty="0"/>
              <a:t>DHCP server </a:t>
            </a:r>
            <a:r>
              <a:rPr lang="as-IN" dirty="0"/>
              <a:t>তৈরি করা যায় সেই পদ্ধতিটি দেখি</a:t>
            </a:r>
          </a:p>
          <a:p>
            <a:pPr marL="0" indent="0">
              <a:buNone/>
            </a:pPr>
            <a:endParaRPr lang="as-IN" dirty="0"/>
          </a:p>
          <a:p>
            <a:pPr marL="0" indent="0">
              <a:buNone/>
            </a:pPr>
            <a:r>
              <a:rPr lang="as-IN" dirty="0"/>
              <a:t>ধাপ-০১:  </a:t>
            </a:r>
            <a:r>
              <a:rPr lang="en-US" dirty="0" err="1"/>
              <a:t>winbox</a:t>
            </a:r>
            <a:r>
              <a:rPr lang="en-US" dirty="0"/>
              <a:t> </a:t>
            </a:r>
            <a:r>
              <a:rPr lang="as-IN" dirty="0"/>
              <a:t>এ লগিন করে  </a:t>
            </a:r>
            <a:r>
              <a:rPr lang="en-US" dirty="0"/>
              <a:t>IP &gt; DHCP Server </a:t>
            </a:r>
            <a:r>
              <a:rPr lang="as-IN" dirty="0"/>
              <a:t>এ ক্লিক করতে হবে।</a:t>
            </a:r>
          </a:p>
          <a:p>
            <a:pPr marL="0" indent="0">
              <a:buNone/>
            </a:pPr>
            <a:endParaRPr lang="as-IN" dirty="0"/>
          </a:p>
          <a:p>
            <a:pPr marL="0" indent="0">
              <a:buNone/>
            </a:pPr>
            <a:r>
              <a:rPr lang="as-IN" dirty="0"/>
              <a:t>ধাপ-০২: তারপর </a:t>
            </a:r>
            <a:r>
              <a:rPr lang="en-US" dirty="0"/>
              <a:t>DHCP setup </a:t>
            </a:r>
            <a:r>
              <a:rPr lang="as-IN" dirty="0"/>
              <a:t>ডায়লগ বক্স থেকে  </a:t>
            </a:r>
            <a:r>
              <a:rPr lang="en-US" dirty="0"/>
              <a:t>interface </a:t>
            </a:r>
            <a:r>
              <a:rPr lang="as-IN" dirty="0"/>
              <a:t>সিলেক্ট করতে হবে, যে ইন্টারফেস এর  </a:t>
            </a:r>
            <a:r>
              <a:rPr lang="en-US" dirty="0"/>
              <a:t>DHCP server </a:t>
            </a:r>
            <a:r>
              <a:rPr lang="as-IN" dirty="0"/>
              <a:t>রান হবে। তারপর </a:t>
            </a:r>
            <a:r>
              <a:rPr lang="en-US" dirty="0"/>
              <a:t>Next </a:t>
            </a:r>
            <a:r>
              <a:rPr lang="as-IN" dirty="0"/>
              <a:t>এ ক্লিক করতে হবে।</a:t>
            </a:r>
          </a:p>
          <a:p>
            <a:pPr marL="0" indent="0">
              <a:buNone/>
            </a:pPr>
            <a:endParaRPr lang="as-IN" dirty="0"/>
          </a:p>
          <a:p>
            <a:pPr marL="0" indent="0">
              <a:buNone/>
            </a:pPr>
            <a:r>
              <a:rPr lang="as-IN" dirty="0"/>
              <a:t>ধাপ-০৩: তারপর  </a:t>
            </a:r>
            <a:r>
              <a:rPr lang="en-US" dirty="0"/>
              <a:t>DHCP address space: 192.168.1.0/24 </a:t>
            </a:r>
            <a:r>
              <a:rPr lang="as-IN" dirty="0"/>
              <a:t>নেটওয়ার্কটি দিতে হবে এবং </a:t>
            </a:r>
            <a:r>
              <a:rPr lang="en-US" dirty="0"/>
              <a:t>next </a:t>
            </a:r>
            <a:r>
              <a:rPr lang="as-IN" dirty="0"/>
              <a:t>এ ক্লিক করতে হবে।</a:t>
            </a:r>
          </a:p>
          <a:p>
            <a:pPr marL="0" indent="0">
              <a:buNone/>
            </a:pPr>
            <a:endParaRPr lang="as-IN" dirty="0"/>
          </a:p>
          <a:p>
            <a:pPr marL="0" indent="0">
              <a:buNone/>
            </a:pPr>
            <a:r>
              <a:rPr lang="as-IN" dirty="0"/>
              <a:t>ধাপ-০৪: নেটওয়ার্ক এর জন্য  </a:t>
            </a:r>
            <a:r>
              <a:rPr lang="en-US" dirty="0"/>
              <a:t>gateway </a:t>
            </a:r>
            <a:r>
              <a:rPr lang="as-IN" dirty="0"/>
              <a:t>হিসেবে একটি আইপি : 192.168.1.1 দিতে হবে। এবং </a:t>
            </a:r>
            <a:r>
              <a:rPr lang="en-US" dirty="0"/>
              <a:t>next </a:t>
            </a:r>
            <a:r>
              <a:rPr lang="as-IN" dirty="0"/>
              <a:t>এ ক্লিক করতে হবে</a:t>
            </a:r>
            <a:r>
              <a:rPr lang="as-IN" dirty="0" smtClean="0"/>
              <a:t>।</a:t>
            </a:r>
            <a:endParaRPr lang="as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14401"/>
            <a:ext cx="8840739" cy="5342708"/>
          </a:xfrm>
        </p:spPr>
        <p:txBody>
          <a:bodyPr/>
          <a:lstStyle/>
          <a:p>
            <a:pPr marL="0" indent="0">
              <a:buNone/>
            </a:pPr>
            <a:r>
              <a:rPr lang="as-IN" dirty="0"/>
              <a:t>ধাপ-০৫: যে আইপিগুলো থেকে </a:t>
            </a:r>
            <a:r>
              <a:rPr lang="en-US" dirty="0"/>
              <a:t>DHCP </a:t>
            </a:r>
            <a:r>
              <a:rPr lang="as-IN" dirty="0"/>
              <a:t>ইউজারগন আইপি পাবে তার একটি রেঞ্জ দিতে হবে  </a:t>
            </a:r>
            <a:r>
              <a:rPr lang="en-US" dirty="0"/>
              <a:t>pool </a:t>
            </a:r>
            <a:r>
              <a:rPr lang="as-IN" dirty="0"/>
              <a:t>এ: 192.168.0.2-192.168.0.254</a:t>
            </a:r>
          </a:p>
          <a:p>
            <a:pPr marL="0" indent="0">
              <a:buNone/>
            </a:pPr>
            <a:endParaRPr lang="as-IN" dirty="0"/>
          </a:p>
          <a:p>
            <a:pPr marL="0" indent="0">
              <a:buNone/>
            </a:pPr>
            <a:r>
              <a:rPr lang="en-US" dirty="0"/>
              <a:t>Step-06: </a:t>
            </a:r>
            <a:r>
              <a:rPr lang="as-IN" dirty="0"/>
              <a:t>তারপর </a:t>
            </a:r>
            <a:r>
              <a:rPr lang="en-US" dirty="0"/>
              <a:t>DNS server </a:t>
            </a:r>
            <a:r>
              <a:rPr lang="as-IN" dirty="0"/>
              <a:t>এ </a:t>
            </a:r>
            <a:r>
              <a:rPr lang="en-US" dirty="0"/>
              <a:t>DNS servers: 8:8:8:8 </a:t>
            </a:r>
            <a:r>
              <a:rPr lang="as-IN" dirty="0"/>
              <a:t>এড্রেস দিয়ে  </a:t>
            </a:r>
            <a:r>
              <a:rPr lang="en-US" dirty="0"/>
              <a:t>next </a:t>
            </a:r>
            <a:r>
              <a:rPr lang="as-IN" dirty="0"/>
              <a:t>এ ক্লিক করতে হবে।</a:t>
            </a:r>
          </a:p>
          <a:p>
            <a:pPr marL="0" indent="0">
              <a:buNone/>
            </a:pPr>
            <a:endParaRPr lang="as-IN" dirty="0"/>
          </a:p>
          <a:p>
            <a:pPr marL="0" indent="0">
              <a:buNone/>
            </a:pPr>
            <a:r>
              <a:rPr lang="en-US" dirty="0"/>
              <a:t>Step-07: </a:t>
            </a:r>
            <a:r>
              <a:rPr lang="as-IN" dirty="0"/>
              <a:t>সবশেষে  </a:t>
            </a:r>
            <a:r>
              <a:rPr lang="en-US" dirty="0"/>
              <a:t>lease time: 3d  </a:t>
            </a:r>
            <a:r>
              <a:rPr lang="as-IN" dirty="0"/>
              <a:t>দিয়ে </a:t>
            </a:r>
            <a:r>
              <a:rPr lang="en-US" dirty="0"/>
              <a:t>ok </a:t>
            </a:r>
            <a:r>
              <a:rPr lang="as-IN" dirty="0"/>
              <a:t>ক্লিক করতে হবে</a:t>
            </a:r>
            <a:r>
              <a:rPr lang="as-IN" dirty="0" smtClean="0"/>
              <a:t>।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Link: https://www.youtube.com/watch?v=hkw_qECqD28&amp;list=PLSPmIQowoKk9z3ClJL21RELxCizgxf3ZW&amp;t=51s</a:t>
            </a:r>
          </a:p>
        </p:txBody>
      </p:sp>
    </p:spTree>
    <p:extLst>
      <p:ext uri="{BB962C8B-B14F-4D97-AF65-F5344CB8AC3E}">
        <p14:creationId xmlns:p14="http://schemas.microsoft.com/office/powerpoint/2010/main" val="41078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1303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Vrinda</vt:lpstr>
      <vt:lpstr>Wingdings 3</vt:lpstr>
      <vt:lpstr>Facet</vt:lpstr>
      <vt:lpstr>Protocols</vt:lpstr>
      <vt:lpstr>Introduction</vt:lpstr>
      <vt:lpstr>PowerPoint Presentation</vt:lpstr>
      <vt:lpstr>PowerPoint Presentation</vt:lpstr>
      <vt:lpstr>Address resolution Protocol.</vt:lpstr>
      <vt:lpstr>PowerPoint Presentation</vt:lpstr>
      <vt:lpstr>Dynamic Host Configuration Protocol (DHCP)</vt:lpstr>
      <vt:lpstr>PowerPoint Presentation</vt:lpstr>
      <vt:lpstr>PowerPoint Presentation</vt:lpstr>
      <vt:lpstr>Domain name system</vt:lpstr>
      <vt:lpstr>PowerPoint Presentation</vt:lpstr>
      <vt:lpstr>DNS কিভাবে কাজ করে ?  </vt:lpstr>
      <vt:lpstr>PowerPoint Presentation</vt:lpstr>
      <vt:lpstr>Internet Control Message Protocol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Protocols</dc:title>
  <dc:creator>User</dc:creator>
  <cp:lastModifiedBy>User</cp:lastModifiedBy>
  <cp:revision>7</cp:revision>
  <dcterms:created xsi:type="dcterms:W3CDTF">2023-12-16T19:38:12Z</dcterms:created>
  <dcterms:modified xsi:type="dcterms:W3CDTF">2023-12-16T20:33:13Z</dcterms:modified>
</cp:coreProperties>
</file>