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B485A7-81B2-4BD9-9E06-072F2A3CC9E2}"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81BB2-F245-4E39-BF5B-70A99BBC33ED}" type="slidenum">
              <a:rPr lang="en-US" smtClean="0"/>
              <a:t>‹#›</a:t>
            </a:fld>
            <a:endParaRPr lang="en-US"/>
          </a:p>
        </p:txBody>
      </p:sp>
    </p:spTree>
    <p:extLst>
      <p:ext uri="{BB962C8B-B14F-4D97-AF65-F5344CB8AC3E}">
        <p14:creationId xmlns:p14="http://schemas.microsoft.com/office/powerpoint/2010/main" val="3101900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B485A7-81B2-4BD9-9E06-072F2A3CC9E2}"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81BB2-F245-4E39-BF5B-70A99BBC33ED}" type="slidenum">
              <a:rPr lang="en-US" smtClean="0"/>
              <a:t>‹#›</a:t>
            </a:fld>
            <a:endParaRPr lang="en-US"/>
          </a:p>
        </p:txBody>
      </p:sp>
    </p:spTree>
    <p:extLst>
      <p:ext uri="{BB962C8B-B14F-4D97-AF65-F5344CB8AC3E}">
        <p14:creationId xmlns:p14="http://schemas.microsoft.com/office/powerpoint/2010/main" val="835552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B485A7-81B2-4BD9-9E06-072F2A3CC9E2}"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81BB2-F245-4E39-BF5B-70A99BBC33ED}" type="slidenum">
              <a:rPr lang="en-US" smtClean="0"/>
              <a:t>‹#›</a:t>
            </a:fld>
            <a:endParaRPr lang="en-US"/>
          </a:p>
        </p:txBody>
      </p:sp>
    </p:spTree>
    <p:extLst>
      <p:ext uri="{BB962C8B-B14F-4D97-AF65-F5344CB8AC3E}">
        <p14:creationId xmlns:p14="http://schemas.microsoft.com/office/powerpoint/2010/main" val="836950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B485A7-81B2-4BD9-9E06-072F2A3CC9E2}"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81BB2-F245-4E39-BF5B-70A99BBC33ED}" type="slidenum">
              <a:rPr lang="en-US" smtClean="0"/>
              <a:t>‹#›</a:t>
            </a:fld>
            <a:endParaRPr lang="en-US"/>
          </a:p>
        </p:txBody>
      </p:sp>
    </p:spTree>
    <p:extLst>
      <p:ext uri="{BB962C8B-B14F-4D97-AF65-F5344CB8AC3E}">
        <p14:creationId xmlns:p14="http://schemas.microsoft.com/office/powerpoint/2010/main" val="2268352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B485A7-81B2-4BD9-9E06-072F2A3CC9E2}"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81BB2-F245-4E39-BF5B-70A99BBC33ED}" type="slidenum">
              <a:rPr lang="en-US" smtClean="0"/>
              <a:t>‹#›</a:t>
            </a:fld>
            <a:endParaRPr lang="en-US"/>
          </a:p>
        </p:txBody>
      </p:sp>
    </p:spTree>
    <p:extLst>
      <p:ext uri="{BB962C8B-B14F-4D97-AF65-F5344CB8AC3E}">
        <p14:creationId xmlns:p14="http://schemas.microsoft.com/office/powerpoint/2010/main" val="3313994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B485A7-81B2-4BD9-9E06-072F2A3CC9E2}"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081BB2-F245-4E39-BF5B-70A99BBC33ED}" type="slidenum">
              <a:rPr lang="en-US" smtClean="0"/>
              <a:t>‹#›</a:t>
            </a:fld>
            <a:endParaRPr lang="en-US"/>
          </a:p>
        </p:txBody>
      </p:sp>
    </p:spTree>
    <p:extLst>
      <p:ext uri="{BB962C8B-B14F-4D97-AF65-F5344CB8AC3E}">
        <p14:creationId xmlns:p14="http://schemas.microsoft.com/office/powerpoint/2010/main" val="1009279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B485A7-81B2-4BD9-9E06-072F2A3CC9E2}" type="datetimeFigureOut">
              <a:rPr lang="en-US" smtClean="0"/>
              <a:t>12/19/2023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081BB2-F245-4E39-BF5B-70A99BBC33ED}" type="slidenum">
              <a:rPr lang="en-US" smtClean="0"/>
              <a:t>‹#›</a:t>
            </a:fld>
            <a:endParaRPr lang="en-US"/>
          </a:p>
        </p:txBody>
      </p:sp>
    </p:spTree>
    <p:extLst>
      <p:ext uri="{BB962C8B-B14F-4D97-AF65-F5344CB8AC3E}">
        <p14:creationId xmlns:p14="http://schemas.microsoft.com/office/powerpoint/2010/main" val="2584856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B485A7-81B2-4BD9-9E06-072F2A3CC9E2}" type="datetimeFigureOut">
              <a:rPr lang="en-US" smtClean="0"/>
              <a:t>12/19/2023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081BB2-F245-4E39-BF5B-70A99BBC33ED}" type="slidenum">
              <a:rPr lang="en-US" smtClean="0"/>
              <a:t>‹#›</a:t>
            </a:fld>
            <a:endParaRPr lang="en-US"/>
          </a:p>
        </p:txBody>
      </p:sp>
    </p:spTree>
    <p:extLst>
      <p:ext uri="{BB962C8B-B14F-4D97-AF65-F5344CB8AC3E}">
        <p14:creationId xmlns:p14="http://schemas.microsoft.com/office/powerpoint/2010/main" val="546406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B485A7-81B2-4BD9-9E06-072F2A3CC9E2}" type="datetimeFigureOut">
              <a:rPr lang="en-US" smtClean="0"/>
              <a:t>12/19/2023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081BB2-F245-4E39-BF5B-70A99BBC33ED}" type="slidenum">
              <a:rPr lang="en-US" smtClean="0"/>
              <a:t>‹#›</a:t>
            </a:fld>
            <a:endParaRPr lang="en-US"/>
          </a:p>
        </p:txBody>
      </p:sp>
    </p:spTree>
    <p:extLst>
      <p:ext uri="{BB962C8B-B14F-4D97-AF65-F5344CB8AC3E}">
        <p14:creationId xmlns:p14="http://schemas.microsoft.com/office/powerpoint/2010/main" val="2164360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EB485A7-81B2-4BD9-9E06-072F2A3CC9E2}"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081BB2-F245-4E39-BF5B-70A99BBC33ED}" type="slidenum">
              <a:rPr lang="en-US" smtClean="0"/>
              <a:t>‹#›</a:t>
            </a:fld>
            <a:endParaRPr lang="en-US"/>
          </a:p>
        </p:txBody>
      </p:sp>
    </p:spTree>
    <p:extLst>
      <p:ext uri="{BB962C8B-B14F-4D97-AF65-F5344CB8AC3E}">
        <p14:creationId xmlns:p14="http://schemas.microsoft.com/office/powerpoint/2010/main" val="2099244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EB485A7-81B2-4BD9-9E06-072F2A3CC9E2}"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081BB2-F245-4E39-BF5B-70A99BBC33ED}" type="slidenum">
              <a:rPr lang="en-US" smtClean="0"/>
              <a:t>‹#›</a:t>
            </a:fld>
            <a:endParaRPr lang="en-US"/>
          </a:p>
        </p:txBody>
      </p:sp>
    </p:spTree>
    <p:extLst>
      <p:ext uri="{BB962C8B-B14F-4D97-AF65-F5344CB8AC3E}">
        <p14:creationId xmlns:p14="http://schemas.microsoft.com/office/powerpoint/2010/main" val="3854901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B485A7-81B2-4BD9-9E06-072F2A3CC9E2}" type="datetimeFigureOut">
              <a:rPr lang="en-US" smtClean="0"/>
              <a:t>12/19/2023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081BB2-F245-4E39-BF5B-70A99BBC33ED}" type="slidenum">
              <a:rPr lang="en-US" smtClean="0"/>
              <a:t>‹#›</a:t>
            </a:fld>
            <a:endParaRPr lang="en-US"/>
          </a:p>
        </p:txBody>
      </p:sp>
    </p:spTree>
    <p:extLst>
      <p:ext uri="{BB962C8B-B14F-4D97-AF65-F5344CB8AC3E}">
        <p14:creationId xmlns:p14="http://schemas.microsoft.com/office/powerpoint/2010/main" val="3224285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Networking Security</a:t>
            </a:r>
            <a:endParaRPr lang="en-US" dirty="0"/>
          </a:p>
        </p:txBody>
      </p:sp>
    </p:spTree>
    <p:extLst>
      <p:ext uri="{BB962C8B-B14F-4D97-AF65-F5344CB8AC3E}">
        <p14:creationId xmlns:p14="http://schemas.microsoft.com/office/powerpoint/2010/main" val="124255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8823" y="352696"/>
            <a:ext cx="11403874" cy="6204857"/>
          </a:xfrm>
        </p:spPr>
        <p:txBody>
          <a:bodyPr>
            <a:noAutofit/>
          </a:bodyPr>
          <a:lstStyle/>
          <a:p>
            <a:pPr marL="0" indent="0" algn="just">
              <a:buNone/>
            </a:pPr>
            <a:r>
              <a:rPr lang="en-US" sz="2200" dirty="0" err="1" smtClean="0"/>
              <a:t>i</a:t>
            </a:r>
            <a:r>
              <a:rPr lang="en-US" sz="2200" dirty="0" smtClean="0"/>
              <a:t>) </a:t>
            </a:r>
            <a:r>
              <a:rPr lang="as-IN" sz="2200" dirty="0" smtClean="0"/>
              <a:t>এন্ডপয়েন্ট সিকিউরিটিএন্ডপয়েন্টস – </a:t>
            </a:r>
            <a:endParaRPr lang="en-US" sz="2200" dirty="0" smtClean="0"/>
          </a:p>
          <a:p>
            <a:pPr marL="0" indent="0" algn="just">
              <a:buNone/>
            </a:pPr>
            <a:r>
              <a:rPr lang="as-IN" sz="2200" dirty="0" smtClean="0"/>
              <a:t>ল্যাপটপ, ডেস্কটপ, মোবাইল ডিভাইস, ট্যাবলেট, সার্ভার, ভার্চুয়াল কম্পিউটিং এনভায়রনমেন্ট এবং ইন্টারনেট অফ থিংস (</a:t>
            </a:r>
            <a:r>
              <a:rPr lang="en-US" sz="2200" dirty="0" err="1" smtClean="0"/>
              <a:t>IoT</a:t>
            </a:r>
            <a:r>
              <a:rPr lang="en-US" sz="2200" dirty="0" smtClean="0"/>
              <a:t>) </a:t>
            </a:r>
            <a:r>
              <a:rPr lang="as-IN" sz="2200" dirty="0" smtClean="0"/>
              <a:t>ডিভাইসের মতো শেষ-ব্যবহারকারী ডিভাইসগুলি - প্রায়শই </a:t>
            </a:r>
            <a:r>
              <a:rPr lang="en-US" sz="2200" dirty="0" smtClean="0"/>
              <a:t>IT-</a:t>
            </a:r>
            <a:r>
              <a:rPr lang="as-IN" sz="2200" dirty="0" smtClean="0"/>
              <a:t>তে সবচেয়ে ঝুঁকিপূর্ণ আক্রমণ ভেক্টরের প্রতিনিধিত্ব করে। ছায়া আইটির ক্রমবর্ধমান বিপদের সাথে, একটি প্রতিষ্ঠানের মধ্যে প্রতিটি নেটওয়ার্কের শেষ পয়েন্টের জন্য সম্পূর্ণরূপে অ্যাকাউন্ট করা অসম্ভবের কাছাকাছি হতে পারে। পরিবর্তে, এটি সুপারিশ করা হয় যে আইটি বিভাগগুলি কার্যকর অ্যাক্সেস প্রোটোকল এবং কর্মচারী প্রশিক্ষণের উপর ব্যাপক জোর দেয়। অ-মানক এন্ডপয়েন্ট, যেমন </a:t>
            </a:r>
            <a:r>
              <a:rPr lang="en-US" sz="2200" dirty="0" err="1" smtClean="0"/>
              <a:t>IoT</a:t>
            </a:r>
            <a:r>
              <a:rPr lang="en-US" sz="2200" dirty="0" smtClean="0"/>
              <a:t> </a:t>
            </a:r>
            <a:r>
              <a:rPr lang="as-IN" sz="2200" dirty="0" smtClean="0"/>
              <a:t>ডিভাইস, তাদের ফার্মওয়্যারের সম্ভাব্য দুর্বলতার জন্য মূল্যায়ন করা উচিত যা অন্যথায় উপেক্ষা করা যেতে পারে।</a:t>
            </a:r>
            <a:endParaRPr lang="en-US" sz="2200" dirty="0" smtClean="0"/>
          </a:p>
          <a:p>
            <a:pPr marL="0" indent="0" algn="just">
              <a:buNone/>
            </a:pPr>
            <a:endParaRPr lang="en-US" sz="2200" dirty="0"/>
          </a:p>
          <a:p>
            <a:pPr marL="0" indent="0" algn="just">
              <a:buNone/>
            </a:pPr>
            <a:r>
              <a:rPr lang="en-US" sz="2200" dirty="0" smtClean="0"/>
              <a:t>ii) </a:t>
            </a:r>
            <a:r>
              <a:rPr lang="as-IN" sz="2200" dirty="0" smtClean="0"/>
              <a:t>ফায়ারওয়াল এবং অ্যান্টিভাইরাস সফটওয়্যার</a:t>
            </a:r>
            <a:endParaRPr lang="en-US" sz="2200" dirty="0" smtClean="0"/>
          </a:p>
          <a:p>
            <a:pPr marL="0" indent="0" algn="just">
              <a:buNone/>
            </a:pPr>
            <a:r>
              <a:rPr lang="as-IN" sz="2200" dirty="0" smtClean="0"/>
              <a:t>ফায়ারওয়াল এবং অ্যান্টিভাইরাস সফ্টওয়্যার নেটওয়ার্ক নিরাপত্তার দুটি রূপ যা আধুনিক ব্যবসার জন্য পরম আবশ্যক। ফায়ারওয়ালগুলি অননুমোদিত নেটওয়ার্ক অ্যাক্সেসের বিরুদ্ধে বাধা হিসাবে কাজ করে, পূর্বনির্ধারিত মানদণ্ডের উপর ভিত্তি করে ইনকামিং তথ্য ফিল্টার করে, সিস্টেমের মধ্য দিয়ে প্রবাহিত হওয়ার সাথে সাথে নমুনা ডেটা স্ক্যান করে এবং যাচাই করা হুমকির ডাটাবেসের সাথে ফলাফলের তুলনা করে। অ্যান্টিভাইরাস সফ্টওয়্যার ফাইলে কাজ করে।</a:t>
            </a:r>
            <a:endParaRPr lang="en-US" sz="2200" dirty="0"/>
          </a:p>
        </p:txBody>
      </p:sp>
    </p:spTree>
    <p:extLst>
      <p:ext uri="{BB962C8B-B14F-4D97-AF65-F5344CB8AC3E}">
        <p14:creationId xmlns:p14="http://schemas.microsoft.com/office/powerpoint/2010/main" val="3509843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697" y="339634"/>
            <a:ext cx="11547566" cy="6244046"/>
          </a:xfrm>
        </p:spPr>
        <p:txBody>
          <a:bodyPr>
            <a:normAutofit/>
          </a:bodyPr>
          <a:lstStyle/>
          <a:p>
            <a:pPr marL="0" indent="0" algn="just">
              <a:buNone/>
            </a:pPr>
            <a:r>
              <a:rPr lang="en-US" sz="2200" dirty="0" smtClean="0"/>
              <a:t>iii) </a:t>
            </a:r>
            <a:r>
              <a:rPr lang="as-IN" sz="2200" dirty="0" smtClean="0"/>
              <a:t>থ্রেট ডিটেকশন</a:t>
            </a:r>
            <a:endParaRPr lang="en-US" sz="2200" dirty="0" smtClean="0"/>
          </a:p>
          <a:p>
            <a:pPr marL="0" indent="0" algn="just">
              <a:buNone/>
            </a:pPr>
            <a:r>
              <a:rPr lang="as-IN" sz="2200" dirty="0" smtClean="0"/>
              <a:t>সাইবার নিরাপত্তার উচ্চ ঝুঁকির পরিপ্রেক্ষিতে, ব্যবসার জন্য হুমকির উদ্ভব হওয়ার সাথে সাথে প্রতিক্রিয়া জানানোই যথেষ্ট নয়। হুমকি শনাক্তকরণ আরও আক্রমণাত্মক অবস্থান নেয়, সক্রিয়ভাবে হুমকি খুঁজে বের করে এবং সম্ভাব্য দুর্বলতার জন্য একটি ব্যবসার ডিভাইস, নেটওয়ার্ক এবং অ্যাপ্লিকেশন অনুসন্ধান করে। নেটওয়ার্ক ট্র্যাফিক এবং ব্যবহার নিরীক্ষণের মাধ্যমে, আইটি দলগুলি প্রথম পদক্ষেপ নেওয়ার জন্য হুমকি অভিনেতাদের জন্য অপেক্ষা না করেই সম্ভাব্য সুরক্ষা ফাঁকগুলি সমাধান করতে পারে। রিয়েল-টাইম মনিটরিং ক্ষমতা প্রদানের জন্য উন্নত নিরাপত্তা সরঞ্জাম বিদ্যমান, যাতে নিরাপত্তা কর্মীরা সহজেই নেটওয়ার্কের মাধ্যমে প্রবাহিত বিপুল পরিমাণ ডেটা পরিদর্শন করতে পারে।</a:t>
            </a:r>
            <a:endParaRPr lang="en-US" sz="2200" dirty="0" smtClean="0"/>
          </a:p>
          <a:p>
            <a:pPr marL="0" indent="0" algn="just">
              <a:buNone/>
            </a:pPr>
            <a:endParaRPr lang="en-US" sz="2200" dirty="0" smtClean="0"/>
          </a:p>
          <a:p>
            <a:pPr marL="0" indent="0" algn="just">
              <a:buNone/>
            </a:pPr>
            <a:r>
              <a:rPr lang="en-US" sz="2200" dirty="0" smtClean="0"/>
              <a:t>3. </a:t>
            </a:r>
            <a:r>
              <a:rPr lang="as-IN" sz="2200" dirty="0" smtClean="0"/>
              <a:t>একটি প্রতিক্রিয়া পরিকল্পনা তৈরি করা</a:t>
            </a:r>
            <a:endParaRPr lang="en-US" sz="2200" dirty="0" smtClean="0"/>
          </a:p>
          <a:p>
            <a:pPr marL="0" indent="0" algn="just">
              <a:buNone/>
            </a:pPr>
            <a:r>
              <a:rPr lang="as-IN" sz="2200" dirty="0" smtClean="0"/>
              <a:t>সাইবার অপরাধীদের ডেটা চুরি করতে বা ক্ষতি করার জন্য মাত্র সেকেন্ডের প্রয়োজন হয় এবং তাদের নেটওয়ার্কে যত বেশি সময় অ্যাক্সেস থাকে, তারা ব্যবসার জন্য তত বেশি সমস্যা তৈরি করতে পারে। একটি ঘটনার প্রতিক্রিয়া পরিকল্পনা তৈরি করা আইটি নিরাপত্তা দল, নেতাদের, এমনকি অ-প্রযুক্তিগত কর্মীদের একটি নেটওয়ার্ক লঙ্ঘন ঘটলে অনুসরণ করার জন্য নির্দেশাবলীর একটি সেট দেয়। দায়িত্ব অর্পণ করে এবং প্রমাণিত আকস্মিক পরিকল্পনা স্থাপন করে, কোম্পানিগুলি ব্যয়বহুল বিভ্রান্তি এবং নিষ্ক্রিয়তা এড়াতে পারে যা প্রায়শই কার্যকর নিরাপত্তা প্রতিক্রিয়াকে বাধা দেয়।</a:t>
            </a:r>
            <a:endParaRPr lang="en-US" sz="2200" dirty="0"/>
          </a:p>
        </p:txBody>
      </p:sp>
    </p:spTree>
    <p:extLst>
      <p:ext uri="{BB962C8B-B14F-4D97-AF65-F5344CB8AC3E}">
        <p14:creationId xmlns:p14="http://schemas.microsoft.com/office/powerpoint/2010/main" val="3086126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6086" y="2520496"/>
            <a:ext cx="4635137" cy="1325563"/>
          </a:xfrm>
        </p:spPr>
        <p:txBody>
          <a:bodyPr>
            <a:normAutofit/>
          </a:bodyPr>
          <a:lstStyle/>
          <a:p>
            <a:r>
              <a:rPr lang="en-US" sz="7200" dirty="0" smtClean="0"/>
              <a:t>Thank You!!</a:t>
            </a:r>
            <a:endParaRPr lang="en-US" sz="7200" dirty="0"/>
          </a:p>
        </p:txBody>
      </p:sp>
    </p:spTree>
    <p:extLst>
      <p:ext uri="{BB962C8B-B14F-4D97-AF65-F5344CB8AC3E}">
        <p14:creationId xmlns:p14="http://schemas.microsoft.com/office/powerpoint/2010/main" val="3379243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990909" cy="875846"/>
          </a:xfrm>
        </p:spPr>
        <p:txBody>
          <a:bodyPr/>
          <a:lstStyle/>
          <a:p>
            <a:r>
              <a:rPr lang="en-US" dirty="0" smtClean="0"/>
              <a:t>What is Network Security?</a:t>
            </a:r>
            <a:endParaRPr lang="en-US" dirty="0"/>
          </a:p>
        </p:txBody>
      </p:sp>
      <p:sp>
        <p:nvSpPr>
          <p:cNvPr id="3" name="Content Placeholder 2"/>
          <p:cNvSpPr>
            <a:spLocks noGrp="1"/>
          </p:cNvSpPr>
          <p:nvPr>
            <p:ph idx="1"/>
          </p:nvPr>
        </p:nvSpPr>
        <p:spPr/>
        <p:txBody>
          <a:bodyPr/>
          <a:lstStyle/>
          <a:p>
            <a:pPr marL="0" indent="0" algn="just">
              <a:buNone/>
            </a:pPr>
            <a:r>
              <a:rPr lang="as-IN" sz="2400" dirty="0" smtClean="0"/>
              <a:t>নেটওয়ার্ক সিকিউরিটি হচ্ছে এক ধরনের স্টাডি যেখানে কম্পিউটার নেটওয়ার্ক ও তার মধ্যে থাকা রিসোর্সগুলোর বাইরের কারো এক্সেস অথবা পরিবর্তনের চেষ্টাকে প্রতিরোধ করা হয়।</a:t>
            </a:r>
          </a:p>
          <a:p>
            <a:pPr marL="0" indent="0" algn="just">
              <a:buNone/>
            </a:pPr>
            <a:endParaRPr lang="as-IN" sz="2400" dirty="0" smtClean="0"/>
          </a:p>
          <a:p>
            <a:pPr marL="0" indent="0" algn="just">
              <a:buNone/>
            </a:pPr>
            <a:r>
              <a:rPr lang="as-IN" sz="2400" dirty="0" smtClean="0"/>
              <a:t>সোজা কথায় অফিসের সিকিউরিটি গার্ডের কাজ, নতুন কেউ ঢুকতে চাইলে আগে আইডি কার্ড চেক করে ঢুকতে দিবে, ম্যাচ না করলে আর সোজা রাস্তা নেই।</a:t>
            </a:r>
            <a:endParaRPr lang="en-US" sz="2400" dirty="0" smtClean="0"/>
          </a:p>
          <a:p>
            <a:pPr marL="0" indent="0" algn="just">
              <a:buNone/>
            </a:pPr>
            <a:endParaRPr lang="en-US" dirty="0"/>
          </a:p>
        </p:txBody>
      </p:sp>
    </p:spTree>
    <p:extLst>
      <p:ext uri="{BB962C8B-B14F-4D97-AF65-F5344CB8AC3E}">
        <p14:creationId xmlns:p14="http://schemas.microsoft.com/office/powerpoint/2010/main" val="522449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4224"/>
          </a:xfrm>
        </p:spPr>
        <p:txBody>
          <a:bodyPr>
            <a:normAutofit fontScale="90000"/>
          </a:bodyPr>
          <a:lstStyle/>
          <a:p>
            <a:r>
              <a:rPr lang="as-IN" dirty="0" smtClean="0"/>
              <a:t>এটি কিভাবে কাজ করে?</a:t>
            </a:r>
            <a:br>
              <a:rPr lang="as-IN" dirty="0" smtClean="0"/>
            </a:br>
            <a:endParaRPr lang="en-US" dirty="0"/>
          </a:p>
        </p:txBody>
      </p:sp>
      <p:sp>
        <p:nvSpPr>
          <p:cNvPr id="3" name="Content Placeholder 2"/>
          <p:cNvSpPr>
            <a:spLocks noGrp="1"/>
          </p:cNvSpPr>
          <p:nvPr>
            <p:ph idx="1"/>
          </p:nvPr>
        </p:nvSpPr>
        <p:spPr>
          <a:xfrm>
            <a:off x="838200" y="1319350"/>
            <a:ext cx="10515600" cy="4857613"/>
          </a:xfrm>
        </p:spPr>
        <p:txBody>
          <a:bodyPr>
            <a:normAutofit/>
          </a:bodyPr>
          <a:lstStyle/>
          <a:p>
            <a:pPr marL="0" indent="0" algn="just">
              <a:buNone/>
            </a:pPr>
            <a:r>
              <a:rPr lang="as-IN" sz="2200" dirty="0" smtClean="0"/>
              <a:t>নেটওয়ার্ক সিকিউরিটির তিনটা স্তর বা লেয়ার আছে-</a:t>
            </a:r>
          </a:p>
          <a:p>
            <a:pPr marL="0" indent="0" algn="just">
              <a:buNone/>
            </a:pPr>
            <a:endParaRPr lang="as-IN" sz="2200" dirty="0" smtClean="0"/>
          </a:p>
          <a:p>
            <a:pPr marL="0" indent="0" algn="just">
              <a:buNone/>
            </a:pPr>
            <a:r>
              <a:rPr lang="as-IN" sz="2200" dirty="0" smtClean="0"/>
              <a:t>(</a:t>
            </a:r>
            <a:r>
              <a:rPr lang="en-US" sz="2200" dirty="0" err="1" smtClean="0"/>
              <a:t>i</a:t>
            </a:r>
            <a:r>
              <a:rPr lang="en-US" sz="2200" dirty="0" smtClean="0"/>
              <a:t>) </a:t>
            </a:r>
            <a:r>
              <a:rPr lang="as-IN" sz="2200" dirty="0" smtClean="0"/>
              <a:t>ফিজিক্যাল লেয়ারঃ ভেরিফিকেশন ছাড়া কাউকে নেটওয়ার্কের ফিজিক্যাল হার্ডওয়ার (রাউটার/ ক্যাবল কাপবোর্ড) ইত্যাদিতে প্রবেশ প্রতিহত করা হয়।</a:t>
            </a:r>
          </a:p>
          <a:p>
            <a:pPr marL="0" indent="0" algn="just">
              <a:buNone/>
            </a:pPr>
            <a:endParaRPr lang="as-IN" sz="2200" dirty="0" smtClean="0"/>
          </a:p>
          <a:p>
            <a:pPr marL="0" indent="0" algn="just">
              <a:buNone/>
            </a:pPr>
            <a:r>
              <a:rPr lang="as-IN" sz="2200" dirty="0" smtClean="0"/>
              <a:t>(</a:t>
            </a:r>
            <a:r>
              <a:rPr lang="en-US" sz="2200" dirty="0" smtClean="0"/>
              <a:t>ii) </a:t>
            </a:r>
            <a:r>
              <a:rPr lang="as-IN" sz="2200" dirty="0" smtClean="0"/>
              <a:t>টেকনিক্যাল লেয়ারঃ নেটওয়ার্কের ভেতরে থাকা অন্তর্মুখী,বহির্মুখী অথবা ট্রানজিটে অবস্থানকারী চলমান ডেটাকে সুরক্ষা দেয় এই লেয়ার।</a:t>
            </a:r>
          </a:p>
          <a:p>
            <a:pPr marL="0" indent="0" algn="just">
              <a:buNone/>
            </a:pPr>
            <a:endParaRPr lang="as-IN" sz="2200" dirty="0" smtClean="0"/>
          </a:p>
          <a:p>
            <a:pPr marL="0" indent="0" algn="just">
              <a:buNone/>
            </a:pPr>
            <a:r>
              <a:rPr lang="as-IN" sz="2200" dirty="0" smtClean="0"/>
              <a:t>(</a:t>
            </a:r>
            <a:r>
              <a:rPr lang="en-US" sz="2200" dirty="0" smtClean="0"/>
              <a:t>iii) </a:t>
            </a:r>
            <a:r>
              <a:rPr lang="as-IN" sz="2200" dirty="0" smtClean="0"/>
              <a:t>এডমিনিস্ট্রেটিভ লেয়ারঃ নেটওয়ার্কের ইনফ্রাস্ট্রাকচারগত পরিবর্তন, ইউজার অথেনটিকেশন ইত্যাদি নিয়ন্ত্রন করে।</a:t>
            </a:r>
            <a:endParaRPr lang="en-US" sz="2200" dirty="0"/>
          </a:p>
        </p:txBody>
      </p:sp>
    </p:spTree>
    <p:extLst>
      <p:ext uri="{BB962C8B-B14F-4D97-AF65-F5344CB8AC3E}">
        <p14:creationId xmlns:p14="http://schemas.microsoft.com/office/powerpoint/2010/main" val="583375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9720"/>
          </a:xfrm>
        </p:spPr>
        <p:txBody>
          <a:bodyPr/>
          <a:lstStyle/>
          <a:p>
            <a:r>
              <a:rPr lang="en-US" dirty="0" smtClean="0"/>
              <a:t>Security Threats</a:t>
            </a:r>
            <a:endParaRPr lang="en-US" dirty="0"/>
          </a:p>
        </p:txBody>
      </p:sp>
      <p:sp>
        <p:nvSpPr>
          <p:cNvPr id="3" name="Content Placeholder 2"/>
          <p:cNvSpPr>
            <a:spLocks noGrp="1"/>
          </p:cNvSpPr>
          <p:nvPr>
            <p:ph idx="1"/>
          </p:nvPr>
        </p:nvSpPr>
        <p:spPr>
          <a:xfrm>
            <a:off x="718457" y="1515291"/>
            <a:ext cx="10750731" cy="5055326"/>
          </a:xfrm>
        </p:spPr>
        <p:txBody>
          <a:bodyPr>
            <a:normAutofit/>
          </a:bodyPr>
          <a:lstStyle/>
          <a:p>
            <a:pPr marL="0" indent="0" algn="just">
              <a:buNone/>
            </a:pPr>
            <a:r>
              <a:rPr lang="as-IN" sz="2200" dirty="0" smtClean="0"/>
              <a:t>7 সাধারণ নেটওয়ার্ক নিরাপত্তা সমস্যাযদি আপনার কোম্পানি নীচে তালিকাভুক্ত হুমকি সম্পর্কে সচেতন থাকে, তাহলে আপনি আরও ব্যাপক কৌশল এবং অনুশীলন তৈরি করতে পারেন যাতে আপনার প্রতিষ্ঠান সাইবার বিশ্বের সবচেয়ে খারাপের শিকার না হয়।</a:t>
            </a:r>
            <a:endParaRPr lang="en-US" sz="2200" dirty="0" smtClean="0"/>
          </a:p>
          <a:p>
            <a:pPr marL="0" indent="0" algn="just">
              <a:buNone/>
            </a:pPr>
            <a:endParaRPr lang="en-US" sz="2200" dirty="0" smtClean="0"/>
          </a:p>
          <a:p>
            <a:pPr marL="0" indent="0" algn="just">
              <a:buNone/>
            </a:pPr>
            <a:r>
              <a:rPr lang="as-IN" sz="2200" dirty="0" smtClean="0"/>
              <a:t>1) </a:t>
            </a:r>
            <a:r>
              <a:rPr lang="en-US" sz="2200" dirty="0" smtClean="0"/>
              <a:t>Internal Security Threats (</a:t>
            </a:r>
            <a:r>
              <a:rPr lang="as-IN" sz="2200" dirty="0" smtClean="0"/>
              <a:t>অভ্যন্তরীণ নিরাপত্তা হুমকি</a:t>
            </a:r>
            <a:r>
              <a:rPr lang="en-US" sz="2200" dirty="0" smtClean="0"/>
              <a:t>)</a:t>
            </a:r>
          </a:p>
          <a:p>
            <a:pPr marL="0" indent="0" algn="just">
              <a:buNone/>
            </a:pPr>
            <a:r>
              <a:rPr lang="as-IN" sz="2200" dirty="0" smtClean="0"/>
              <a:t>90% এর বেশি সাইবার আক্রমণ মানুষের ভুলের কারণে হয়। এটি ফিশিং আক্রমণ, অসতর্ক সিদ্ধান্ত গ্রহণ, দুর্বল পাসওয়ার্ড এবং আরও অনেক কিছুর রূপ নিতে পারে।অভ্যন্তরীণ ক্রিয়াকলাপ যা আপনার ব্যবসার নেটওয়ার্ক এবং সংবেদনশীল ডেটাকে নেতিবাচকভাবে প্রভাবিত করে তার ফলে ডাউনটাইম, রাজস্ব ক্ষতি এবং অসন্তুষ্ট গ্রাহকরা হতে পারে।</a:t>
            </a:r>
            <a:endParaRPr lang="en-US" sz="2200" dirty="0"/>
          </a:p>
        </p:txBody>
      </p:sp>
    </p:spTree>
    <p:extLst>
      <p:ext uri="{BB962C8B-B14F-4D97-AF65-F5344CB8AC3E}">
        <p14:creationId xmlns:p14="http://schemas.microsoft.com/office/powerpoint/2010/main" val="3118674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074" y="287384"/>
            <a:ext cx="11390812" cy="6335485"/>
          </a:xfrm>
        </p:spPr>
        <p:txBody>
          <a:bodyPr>
            <a:noAutofit/>
          </a:bodyPr>
          <a:lstStyle/>
          <a:p>
            <a:pPr marL="0" indent="0" algn="just">
              <a:buNone/>
            </a:pPr>
            <a:r>
              <a:rPr lang="as-IN" sz="2200" dirty="0" smtClean="0"/>
              <a:t>2) </a:t>
            </a:r>
            <a:r>
              <a:rPr lang="en-US" sz="2200" dirty="0" smtClean="0"/>
              <a:t>Distributed Denial-Of-Service (</a:t>
            </a:r>
            <a:r>
              <a:rPr lang="en-US" sz="2200" dirty="0" err="1" smtClean="0"/>
              <a:t>DDoS</a:t>
            </a:r>
            <a:r>
              <a:rPr lang="en-US" sz="2200" dirty="0" smtClean="0"/>
              <a:t>) Attacks (</a:t>
            </a:r>
            <a:r>
              <a:rPr lang="as-IN" sz="2200" dirty="0" smtClean="0"/>
              <a:t>ডিস্ট্রিবিউটেড ডিনাল-অফ-সার্ভিস (</a:t>
            </a:r>
            <a:r>
              <a:rPr lang="en-US" sz="2200" dirty="0" err="1" smtClean="0"/>
              <a:t>DDoS</a:t>
            </a:r>
            <a:r>
              <a:rPr lang="en-US" sz="2200" dirty="0" smtClean="0"/>
              <a:t>) </a:t>
            </a:r>
            <a:r>
              <a:rPr lang="as-IN" sz="2200" dirty="0" smtClean="0"/>
              <a:t>আক্রমণ</a:t>
            </a:r>
            <a:r>
              <a:rPr lang="en-US" sz="2200" dirty="0" smtClean="0"/>
              <a:t>)</a:t>
            </a:r>
          </a:p>
          <a:p>
            <a:pPr marL="0" indent="0" algn="just">
              <a:buNone/>
            </a:pPr>
            <a:r>
              <a:rPr lang="as-IN" sz="2200" dirty="0" smtClean="0"/>
              <a:t>একটি </a:t>
            </a:r>
            <a:r>
              <a:rPr lang="en-US" sz="2200" dirty="0" err="1" smtClean="0"/>
              <a:t>DDoS</a:t>
            </a:r>
            <a:r>
              <a:rPr lang="en-US" sz="2200" dirty="0" smtClean="0"/>
              <a:t> </a:t>
            </a:r>
            <a:r>
              <a:rPr lang="as-IN" sz="2200" dirty="0" smtClean="0"/>
              <a:t>আক্রমণের ফলে ওয়েবসাইটগুলি ক্র্যাশ, ত্রুটিপূর্ণ বা ধীর লোডিং সময় অনুভব করে৷ এই ক্ষেত্রে, সাইবার অপরাধীরা ইন্টারনেট-সংযুক্ত ডিভাইস (মোবাইল ফোন, কম্পিউটার ইত্যাদি) সংক্রামিত করে এবং সেগুলিকে বটে রূপান্তর করে। হ্যাকাররা শিকারের আইপি ঠিকানায় বট পাঠায়।</a:t>
            </a:r>
            <a:endParaRPr lang="en-US" sz="2200" dirty="0" smtClean="0"/>
          </a:p>
          <a:p>
            <a:pPr marL="0" indent="0" algn="just">
              <a:buNone/>
            </a:pPr>
            <a:endParaRPr lang="en-US" sz="2200" dirty="0" smtClean="0"/>
          </a:p>
          <a:p>
            <a:pPr marL="0" indent="0" algn="just">
              <a:buNone/>
            </a:pPr>
            <a:r>
              <a:rPr lang="as-IN" sz="2200" dirty="0" smtClean="0"/>
              <a:t>3) </a:t>
            </a:r>
            <a:r>
              <a:rPr lang="en-US" sz="2200" dirty="0" smtClean="0"/>
              <a:t>Rogue Security Software (</a:t>
            </a:r>
            <a:r>
              <a:rPr lang="as-IN" sz="2200" dirty="0" smtClean="0"/>
              <a:t>দুর্বৃত্ত নিরাপত্তা সফটওয়্যার</a:t>
            </a:r>
            <a:r>
              <a:rPr lang="en-US" sz="2200" dirty="0" smtClean="0"/>
              <a:t>)</a:t>
            </a:r>
          </a:p>
          <a:p>
            <a:pPr marL="0" indent="0" algn="just">
              <a:buNone/>
            </a:pPr>
            <a:r>
              <a:rPr lang="as-IN" sz="2200" dirty="0" smtClean="0"/>
              <a:t>দুর্বৃত্ত নিরাপত্তা সফ্টওয়্যার ব্যবসায়িকদের বিশ্বাস করে যে তাদের আইটি অবকাঠামো একটি ভাইরাসের কারণে কাজ করছে না। এটি সাধারণত একটি বৈধ অ্যান্টি-ম্যালওয়্যার সমাধান দ্বারা প্রেরিত একটি সতর্কতা বার্তা হিসাবে প্রদর্শিত হয়।</a:t>
            </a:r>
            <a:endParaRPr lang="en-US" sz="2200" dirty="0" smtClean="0"/>
          </a:p>
          <a:p>
            <a:pPr marL="0" indent="0" algn="just">
              <a:buNone/>
            </a:pPr>
            <a:endParaRPr lang="en-US" sz="2200" dirty="0" smtClean="0"/>
          </a:p>
          <a:p>
            <a:pPr marL="0" indent="0" algn="just">
              <a:buNone/>
            </a:pPr>
            <a:r>
              <a:rPr lang="as-IN" sz="2200" dirty="0" smtClean="0"/>
              <a:t>4) ম্যালওয়্যার</a:t>
            </a:r>
            <a:endParaRPr lang="en-US" sz="2200" dirty="0" smtClean="0"/>
          </a:p>
          <a:p>
            <a:pPr marL="0" indent="0" algn="just">
              <a:buNone/>
            </a:pPr>
            <a:r>
              <a:rPr lang="as-IN" sz="2200" dirty="0" smtClean="0"/>
              <a:t>ম্যালওয়্যার হল দূষিত সফ্টওয়্যার প্রোগ্রাম যা আপোসকৃত ডিভাইসের মাধ্যমে শিকার সম্পর্কে তথ্য সংগ্রহ করতে ব্যবহৃত হয়। সফল স্থাপনার পরে, হ্যাকাররা শ্রেণীবদ্ধ তথ্য (ইমেল ঠিকানা, ব্যাঙ্ক অ্যাকাউন্ট, পাসওয়ার্ড, ইত্যাদি) জন্য ডিভাইসগুলিকে মাইন করতে পারে এবং সেগুলিকে পরিচয় চুরি, ব্ল্যাকমেল বা অন্যান্য ব্যবসায়িক-ক্ষতিকর ক্রিয়া করতে ব্যবহার করতে পারে।</a:t>
            </a:r>
            <a:endParaRPr lang="en-US" sz="2200" dirty="0"/>
          </a:p>
        </p:txBody>
      </p:sp>
    </p:spTree>
    <p:extLst>
      <p:ext uri="{BB962C8B-B14F-4D97-AF65-F5344CB8AC3E}">
        <p14:creationId xmlns:p14="http://schemas.microsoft.com/office/powerpoint/2010/main" val="3150138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3954" y="522514"/>
            <a:ext cx="10972800" cy="5904412"/>
          </a:xfrm>
        </p:spPr>
        <p:txBody>
          <a:bodyPr>
            <a:normAutofit/>
          </a:bodyPr>
          <a:lstStyle/>
          <a:p>
            <a:pPr marL="0" indent="0" algn="just">
              <a:buNone/>
            </a:pPr>
            <a:r>
              <a:rPr lang="en-US" sz="2000" dirty="0" smtClean="0"/>
              <a:t>5) Ransomware</a:t>
            </a:r>
          </a:p>
          <a:p>
            <a:pPr marL="0" indent="0" algn="just">
              <a:buNone/>
            </a:pPr>
            <a:r>
              <a:rPr lang="en-US" sz="2000" dirty="0" smtClean="0"/>
              <a:t>Ransomware </a:t>
            </a:r>
            <a:r>
              <a:rPr lang="as-IN" sz="2000" dirty="0" smtClean="0"/>
              <a:t>হল এক ধরনের ম্যালওয়্যার যা সংক্রামিত সিস্টেমের মধ্যে ফাইলগুলিকে এনক্রিপ্ট করে এবং সেগুলিকে মুক্তিপণের জন্য ধরে রাখে, যার ফলে ভিকটিমদের ডেটা আনলক করার জন্য একটি ডিক্রিপশন কী-এর জন্য অর্থ প্রদান করতে বাধ্য করে৷ এটি </a:t>
            </a:r>
            <a:r>
              <a:rPr lang="en-US" sz="2000" dirty="0" smtClean="0"/>
              <a:t>ransomware-as-a-service (</a:t>
            </a:r>
            <a:r>
              <a:rPr lang="en-US" sz="2000" dirty="0" err="1" smtClean="0"/>
              <a:t>RaaS</a:t>
            </a:r>
            <a:r>
              <a:rPr lang="en-US" sz="2000" dirty="0" smtClean="0"/>
              <a:t>) </a:t>
            </a:r>
            <a:r>
              <a:rPr lang="as-IN" sz="2000" dirty="0" smtClean="0"/>
              <a:t>রূপ নিতে পারে।</a:t>
            </a:r>
            <a:endParaRPr lang="en-US" sz="2000" dirty="0" smtClean="0"/>
          </a:p>
          <a:p>
            <a:pPr marL="0" indent="0" algn="just">
              <a:buNone/>
            </a:pPr>
            <a:endParaRPr lang="en-US" sz="2000" dirty="0"/>
          </a:p>
          <a:p>
            <a:pPr marL="0" indent="0" algn="just">
              <a:buNone/>
            </a:pPr>
            <a:r>
              <a:rPr lang="as-IN" sz="2000" dirty="0" smtClean="0"/>
              <a:t>6) ফিশিং আক্রমণ</a:t>
            </a:r>
            <a:endParaRPr lang="en-US" sz="2000" dirty="0" smtClean="0"/>
          </a:p>
          <a:p>
            <a:pPr marL="0" indent="0" algn="just">
              <a:buNone/>
            </a:pPr>
            <a:r>
              <a:rPr lang="as-IN" sz="2000" dirty="0" smtClean="0"/>
              <a:t>ফিশিং আক্রমণ হল স্ক্যাম যেখানে হ্যাকাররা নিজেদেরকে একটি বিশ্বস্ত সত্তা হিসাবে ছদ্মবেশ ধারণ করে এবং নেটওয়ার্কগুলিতে অ্যাক্সেস লাভ করার চেষ্টা করে এবং ক্রেডিট কার্ডের বিবরণের মতো ব্যক্তিগত তথ্য চুরি করে। ফিশিং স্ক্যামগুলি ইমেল, পাঠ্য বার্তা বা ফোন কলের আকার নেয়৷</a:t>
            </a:r>
            <a:endParaRPr lang="en-US" sz="2000" dirty="0" smtClean="0"/>
          </a:p>
          <a:p>
            <a:pPr marL="0" indent="0" algn="just">
              <a:buNone/>
            </a:pPr>
            <a:endParaRPr lang="en-US" sz="2000" dirty="0"/>
          </a:p>
          <a:p>
            <a:pPr marL="0" indent="0" algn="just">
              <a:buNone/>
            </a:pPr>
            <a:r>
              <a:rPr lang="as-IN" sz="2000" dirty="0" smtClean="0"/>
              <a:t>7) ভাইরাস</a:t>
            </a:r>
            <a:endParaRPr lang="en-US" sz="2000" dirty="0" smtClean="0"/>
          </a:p>
          <a:p>
            <a:pPr marL="0" indent="0" algn="just">
              <a:buNone/>
            </a:pPr>
            <a:r>
              <a:rPr lang="as-IN" sz="2000" dirty="0" smtClean="0"/>
              <a:t>কম্পিউটার ভাইরাস সাধারণত ইমেল বা ওয়েবসাইট থেকে ডাউনলোডযোগ্য ফাইলের সাথে সংযুক্ত থাকে। একবার আপনি ফাইলটি খুললে, নেটওয়ার্ক ট্র্যাফিক ব্যাহত করতে, ডেটা চুরি করতে এবং আরও অনেক কিছু করার জন্য ভাইরাস আপনার কম্পিউটারকে ক্ষতিকারক কোড দিয়ে সংক্রামিত করতে আপনার সফ্টওয়্যারের দুর্বলতাগুলিকে কাজে লাগায়৷</a:t>
            </a:r>
            <a:endParaRPr lang="en-US" sz="2000" dirty="0"/>
          </a:p>
        </p:txBody>
      </p:sp>
    </p:spTree>
    <p:extLst>
      <p:ext uri="{BB962C8B-B14F-4D97-AF65-F5344CB8AC3E}">
        <p14:creationId xmlns:p14="http://schemas.microsoft.com/office/powerpoint/2010/main" val="2932056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509" y="287384"/>
            <a:ext cx="11586754" cy="6270170"/>
          </a:xfrm>
        </p:spPr>
        <p:txBody>
          <a:bodyPr>
            <a:normAutofit/>
          </a:bodyPr>
          <a:lstStyle/>
          <a:p>
            <a:pPr marL="0" indent="0" algn="just">
              <a:buNone/>
            </a:pPr>
            <a:r>
              <a:rPr lang="en-US" sz="4800" dirty="0" smtClean="0"/>
              <a:t>Threat Mitigation</a:t>
            </a:r>
          </a:p>
          <a:p>
            <a:pPr marL="0" indent="0" algn="just">
              <a:buNone/>
            </a:pPr>
            <a:endParaRPr lang="en-US" sz="3500" dirty="0" smtClean="0"/>
          </a:p>
          <a:p>
            <a:pPr marL="0" indent="0" algn="just">
              <a:buNone/>
            </a:pPr>
            <a:r>
              <a:rPr lang="as-IN" sz="2400" dirty="0" smtClean="0"/>
              <a:t>থ্রেট মিটিগেশন</a:t>
            </a:r>
            <a:r>
              <a:rPr lang="en-US" sz="2400" dirty="0" smtClean="0"/>
              <a:t> </a:t>
            </a:r>
            <a:r>
              <a:rPr lang="as-IN" sz="2400" dirty="0" smtClean="0"/>
              <a:t>হল এমন একটি শব্দ যা কোম্পানিগুলি সম্ভাব্য ডেটা লঙ্ঘন বা অন্যান্য সাইবার আক্রমণের তীব্রতা বা গুরুতরতা কমাতে যে টুলস, প্রক্রিয়া এবং কৌশলগুলি ব্যবহার করে তা বর্ণনা করে। যেমন, হুমকি প্রশমনকে তিনটি প্রাথমিক উপাদান বা পদ্ধতিতে বিভক্ত করা যেতে পারে: </a:t>
            </a:r>
            <a:endParaRPr lang="en-US" sz="2400" dirty="0" smtClean="0"/>
          </a:p>
          <a:p>
            <a:pPr marL="0" indent="0" algn="just">
              <a:buNone/>
            </a:pPr>
            <a:endParaRPr lang="en-US" sz="2400" dirty="0" smtClean="0"/>
          </a:p>
          <a:p>
            <a:pPr marL="0" indent="0" algn="just">
              <a:buNone/>
            </a:pPr>
            <a:r>
              <a:rPr lang="as-IN" sz="2400" dirty="0" smtClean="0"/>
              <a:t>প্রতিরোধ</a:t>
            </a:r>
            <a:endParaRPr lang="en-US" sz="2400" dirty="0" smtClean="0"/>
          </a:p>
          <a:p>
            <a:pPr marL="0" indent="0" algn="just">
              <a:buNone/>
            </a:pPr>
            <a:r>
              <a:rPr lang="as-IN" sz="2400" dirty="0" smtClean="0"/>
              <a:t>হুমকি প্রতিরোধ কৌশলগুলির লক্ষ্য সিস্টেমের মধ্যে নিরাপত্তা দুর্বলতাগুলি চিহ্নিত করে এবং নির্মূল করার মাধ্যমে একটি সফল সাইবার আক্রমণের সম্ভাবনা হ্রাস করা। প্রতিরোধ ইতিমধ্যে ঘটে যাওয়ার পরে ঘটনাগুলির প্রতিক্রিয়া জানানোর পরিবর্তে হুমকিগুলি কার্যকর করার আগে ব্লক করার উপর ফোকাস করে।</a:t>
            </a:r>
            <a:endParaRPr lang="en-US" sz="2400" dirty="0" smtClean="0"/>
          </a:p>
          <a:p>
            <a:pPr marL="0" indent="0" algn="just">
              <a:buNone/>
            </a:pPr>
            <a:endParaRPr lang="en-US" sz="2400" dirty="0" smtClean="0"/>
          </a:p>
        </p:txBody>
      </p:sp>
    </p:spTree>
    <p:extLst>
      <p:ext uri="{BB962C8B-B14F-4D97-AF65-F5344CB8AC3E}">
        <p14:creationId xmlns:p14="http://schemas.microsoft.com/office/powerpoint/2010/main" val="107194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522514"/>
            <a:ext cx="11142617" cy="6126480"/>
          </a:xfrm>
        </p:spPr>
        <p:txBody>
          <a:bodyPr/>
          <a:lstStyle/>
          <a:p>
            <a:pPr marL="0" indent="0" algn="just">
              <a:buNone/>
            </a:pPr>
            <a:r>
              <a:rPr lang="as-IN" sz="2400" dirty="0" smtClean="0"/>
              <a:t>সনাক্তকরণ</a:t>
            </a:r>
            <a:endParaRPr lang="en-US" sz="2400" dirty="0" smtClean="0"/>
          </a:p>
          <a:p>
            <a:pPr marL="0" indent="0" algn="just">
              <a:buNone/>
            </a:pPr>
            <a:r>
              <a:rPr lang="as-IN" sz="2400" dirty="0" smtClean="0"/>
              <a:t>থ্রেট ডিটেকশন হল নেটওয়ার্কের মধ্যে কোনো ক্ষতিকারক কার্যকলাপ দ্রুত শনাক্ত করার জন্য একটি প্রতিষ্ঠানের নিরাপত্তা ইকোসিস্টেম পর্যবেক্ষণ করার অনুশীলন। সন্দেহজনক কার্যকলাপ সনাক্ত করা হলে, সংস্থার দ্রুত এবং সিদ্ধান্তমূলকভাবে প্রতিক্রিয়া জানানোর ক্ষমতা রয়েছে তা নিশ্চিত করার জন্য সনাক্তকরণকে অন্যান্য প্রশমন প্রচেষ্টার সাথে মিলিত হতে হবে।</a:t>
            </a:r>
            <a:endParaRPr lang="en-US" sz="2400" dirty="0" smtClean="0"/>
          </a:p>
          <a:p>
            <a:pPr marL="0" indent="0" algn="just">
              <a:buNone/>
            </a:pPr>
            <a:endParaRPr lang="en-US" sz="2400" dirty="0" smtClean="0"/>
          </a:p>
          <a:p>
            <a:pPr marL="0" indent="0" algn="just">
              <a:buNone/>
            </a:pPr>
            <a:r>
              <a:rPr lang="as-IN" sz="2400" dirty="0" smtClean="0"/>
              <a:t>প্রতিকার</a:t>
            </a:r>
            <a:endParaRPr lang="en-US" sz="2400" dirty="0" smtClean="0"/>
          </a:p>
          <a:p>
            <a:pPr marL="0" indent="0" algn="just">
              <a:buNone/>
            </a:pPr>
            <a:r>
              <a:rPr lang="as-IN" sz="2400" dirty="0" smtClean="0"/>
              <a:t>হুমকি প্রতিকারের ঠিকানা হুমকি সনাক্ত করা, হুমকির প্রভাব সংশোধন বা হ্রাস এবং সিস্টেম থেকে এটি অপসারণ। প্রতিকারকে হুমকির প্রতিক্রিয়া হিসাবে বিবেচনা করা যেতে পারে এবং এতে নেটওয়ার্কের ক্ষতি ধারণ এবং সীমিত করার কৌশল অন্তর্ভুক্ত রয়েছে।</a:t>
            </a:r>
            <a:endParaRPr lang="en-US" sz="2400" dirty="0" smtClean="0"/>
          </a:p>
          <a:p>
            <a:pPr marL="0" indent="0" algn="just">
              <a:buNone/>
            </a:pPr>
            <a:endParaRPr lang="en-US" dirty="0"/>
          </a:p>
        </p:txBody>
      </p:sp>
    </p:spTree>
    <p:extLst>
      <p:ext uri="{BB962C8B-B14F-4D97-AF65-F5344CB8AC3E}">
        <p14:creationId xmlns:p14="http://schemas.microsoft.com/office/powerpoint/2010/main" val="2304694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1885" y="457200"/>
            <a:ext cx="11351623" cy="6087291"/>
          </a:xfrm>
        </p:spPr>
        <p:txBody>
          <a:bodyPr>
            <a:normAutofit/>
          </a:bodyPr>
          <a:lstStyle/>
          <a:p>
            <a:pPr marL="0" indent="0" algn="just">
              <a:buNone/>
            </a:pPr>
            <a:r>
              <a:rPr lang="as-IN" sz="3600" dirty="0" smtClean="0"/>
              <a:t>হুমকি প্রশমনের 3 প্রাথমিক ধাপ</a:t>
            </a:r>
            <a:endParaRPr lang="en-US" sz="3600" dirty="0" smtClean="0"/>
          </a:p>
          <a:p>
            <a:pPr marL="0" indent="0" algn="just">
              <a:buNone/>
            </a:pPr>
            <a:endParaRPr lang="en-US" sz="2400" dirty="0" smtClean="0"/>
          </a:p>
          <a:p>
            <a:pPr marL="0" indent="0" algn="just">
              <a:buNone/>
            </a:pPr>
            <a:r>
              <a:rPr lang="en-US" sz="2400" dirty="0" smtClean="0"/>
              <a:t>1. Assessing Risks (</a:t>
            </a:r>
            <a:r>
              <a:rPr lang="as-IN" sz="2400" dirty="0" smtClean="0"/>
              <a:t>ঝুঁকি মূল্যায়ন</a:t>
            </a:r>
            <a:r>
              <a:rPr lang="en-US" sz="2400" dirty="0" smtClean="0"/>
              <a:t>)</a:t>
            </a:r>
          </a:p>
          <a:p>
            <a:pPr marL="0" indent="0" algn="just">
              <a:buNone/>
            </a:pPr>
            <a:r>
              <a:rPr lang="as-IN" sz="2400" dirty="0" smtClean="0"/>
              <a:t>যেকোন হুমকি প্রশমন কৌশলের প্রথম ধাপ হল সংগঠনের জন্য তাদের নেটওয়ার্ক, সম্পদ এবং নিয়ন্ত্রণের একটি পরিষ্কার ছবি তৈরি করা, সাথে যেকোন পরিচিত নিরাপত্তা দুর্বলতা, তাদের শোষিত হওয়ার সম্ভাবনা এবং ব্যবসায় তারা যে সম্ভাব্য প্রভাব উপস্থাপন করে। এই সম্ভাব্য দুর্বলতা এবং হুমকি ভেক্টরের নথিভুক্ত করা যা তাদের সুবিধা নেওয়ার জন্য ব্যবহার করা যেতে পারে একটি মোটামুটি কাঠামো প্রদান করে যার উপর একটি হুমকি প্রশমন পরিকল্পনা তৈরি করা যায়। এর মানে হল সাইবার ঝুঁকি মূল্যায়ন করা।</a:t>
            </a:r>
            <a:endParaRPr lang="en-US" sz="2400" dirty="0" smtClean="0"/>
          </a:p>
          <a:p>
            <a:pPr marL="0" indent="0" algn="just">
              <a:buNone/>
            </a:pPr>
            <a:endParaRPr lang="en-US" sz="2400" dirty="0" smtClean="0"/>
          </a:p>
          <a:p>
            <a:pPr marL="0" indent="0" algn="just">
              <a:buNone/>
            </a:pPr>
            <a:r>
              <a:rPr lang="en-US" sz="2400" dirty="0" smtClean="0"/>
              <a:t>2. Implementing the Right Security (</a:t>
            </a:r>
            <a:r>
              <a:rPr lang="as-IN" sz="2400" dirty="0" smtClean="0"/>
              <a:t>সঠিক নিরাপত্তা বাস্তবায়ন</a:t>
            </a:r>
            <a:r>
              <a:rPr lang="en-US" sz="2400" dirty="0" smtClean="0"/>
              <a:t>)</a:t>
            </a:r>
          </a:p>
          <a:p>
            <a:pPr marL="0" indent="0" algn="just">
              <a:buNone/>
            </a:pPr>
            <a:r>
              <a:rPr lang="as-IN" sz="2400" dirty="0" smtClean="0"/>
              <a:t>আধুনিক হুমকি ভেক্টর অত্যন্ত বৈচিত্র্যময়; নেটওয়ার্ক নিরাপত্তা সমাধান যেমন বৈচিত্র্যময় হওয়া উচিত। একটি সম্পূর্ণ নিরাপত্তা প্রোফাইল স্থাপনের জন্য সম্ভবত নিম্নলিখিতগুলি সহ বিভিন্ন নিরাপত্তা সমাধানের প্রয়োজন হবে:</a:t>
            </a:r>
            <a:endParaRPr lang="en-US" sz="2400" dirty="0"/>
          </a:p>
        </p:txBody>
      </p:sp>
    </p:spTree>
    <p:extLst>
      <p:ext uri="{BB962C8B-B14F-4D97-AF65-F5344CB8AC3E}">
        <p14:creationId xmlns:p14="http://schemas.microsoft.com/office/powerpoint/2010/main" val="3328174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1201</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Vrinda</vt:lpstr>
      <vt:lpstr>Office Theme</vt:lpstr>
      <vt:lpstr>Networking Security</vt:lpstr>
      <vt:lpstr>What is Network Security?</vt:lpstr>
      <vt:lpstr>এটি কিভাবে কাজ করে? </vt:lpstr>
      <vt:lpstr>Security Threats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Networking Security</dc:title>
  <dc:creator>User</dc:creator>
  <cp:lastModifiedBy>User</cp:lastModifiedBy>
  <cp:revision>6</cp:revision>
  <dcterms:created xsi:type="dcterms:W3CDTF">2023-12-18T19:01:27Z</dcterms:created>
  <dcterms:modified xsi:type="dcterms:W3CDTF">2023-12-18T19:40:34Z</dcterms:modified>
</cp:coreProperties>
</file>