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6"/>
  </p:notesMasterIdLst>
  <p:sldIdLst>
    <p:sldId id="256" r:id="rId2"/>
    <p:sldId id="278" r:id="rId3"/>
    <p:sldId id="258" r:id="rId4"/>
    <p:sldId id="264" r:id="rId5"/>
    <p:sldId id="283" r:id="rId6"/>
    <p:sldId id="284" r:id="rId7"/>
    <p:sldId id="266" r:id="rId8"/>
    <p:sldId id="265" r:id="rId9"/>
    <p:sldId id="294" r:id="rId10"/>
    <p:sldId id="277" r:id="rId11"/>
    <p:sldId id="273" r:id="rId12"/>
    <p:sldId id="279" r:id="rId13"/>
    <p:sldId id="267" r:id="rId14"/>
    <p:sldId id="276" r:id="rId15"/>
    <p:sldId id="272" r:id="rId16"/>
    <p:sldId id="281" r:id="rId17"/>
    <p:sldId id="280" r:id="rId18"/>
    <p:sldId id="268" r:id="rId19"/>
    <p:sldId id="269" r:id="rId20"/>
    <p:sldId id="270" r:id="rId21"/>
    <p:sldId id="282" r:id="rId22"/>
    <p:sldId id="271" r:id="rId23"/>
    <p:sldId id="293" r:id="rId24"/>
    <p:sldId id="275" r:id="rId25"/>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201" userDrawn="1">
          <p15:clr>
            <a:srgbClr val="A4A3A4"/>
          </p15:clr>
        </p15:guide>
        <p15:guide id="2" pos="7333" userDrawn="1">
          <p15:clr>
            <a:srgbClr val="A4A3A4"/>
          </p15:clr>
        </p15:guide>
        <p15:guide id="3" pos="3046" userDrawn="1">
          <p15:clr>
            <a:srgbClr val="A4A3A4"/>
          </p15:clr>
        </p15:guide>
        <p15:guide id="4" orient="horz" pos="141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4472C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32" autoAdjust="0"/>
    <p:restoredTop sz="96357" autoAdjust="0"/>
  </p:normalViewPr>
  <p:slideViewPr>
    <p:cSldViewPr snapToGrid="0" showGuides="1">
      <p:cViewPr varScale="1">
        <p:scale>
          <a:sx n="106" d="100"/>
          <a:sy n="106" d="100"/>
        </p:scale>
        <p:origin x="774" y="108"/>
      </p:cViewPr>
      <p:guideLst>
        <p:guide orient="horz" pos="4201"/>
        <p:guide pos="7333"/>
        <p:guide pos="3046"/>
        <p:guide orient="horz" pos="1412"/>
      </p:guideLst>
    </p:cSldViewPr>
  </p:slideViewPr>
  <p:outlineViewPr>
    <p:cViewPr>
      <p:scale>
        <a:sx n="33" d="100"/>
        <a:sy n="33" d="100"/>
      </p:scale>
      <p:origin x="0" y="0"/>
    </p:cViewPr>
  </p:outlin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779F42-DD14-4D5C-8549-9510C86254B5}" type="datetimeFigureOut">
              <a:rPr lang="it-IT" smtClean="0"/>
              <a:t>03/05/2024</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72AFEA3-425D-40C0-A322-B2B7CF532D49}" type="slidenum">
              <a:rPr lang="it-IT" smtClean="0"/>
              <a:t>‹#›</a:t>
            </a:fld>
            <a:endParaRPr lang="it-IT"/>
          </a:p>
        </p:txBody>
      </p:sp>
    </p:spTree>
    <p:extLst>
      <p:ext uri="{BB962C8B-B14F-4D97-AF65-F5344CB8AC3E}">
        <p14:creationId xmlns:p14="http://schemas.microsoft.com/office/powerpoint/2010/main" val="371725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7" name="Rettangolo 6">
            <a:extLst>
              <a:ext uri="{FF2B5EF4-FFF2-40B4-BE49-F238E27FC236}">
                <a16:creationId xmlns:a16="http://schemas.microsoft.com/office/drawing/2014/main" id="{9A6DA4D2-7989-4D0E-8570-4B4476DE4BD6}"/>
              </a:ext>
            </a:extLst>
          </p:cNvPr>
          <p:cNvSpPr/>
          <p:nvPr userDrawn="1"/>
        </p:nvSpPr>
        <p:spPr>
          <a:xfrm rot="5400000">
            <a:off x="4911276" y="-3474588"/>
            <a:ext cx="2387600" cy="11581502"/>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 name="Titolo 1">
            <a:extLst>
              <a:ext uri="{FF2B5EF4-FFF2-40B4-BE49-F238E27FC236}">
                <a16:creationId xmlns:a16="http://schemas.microsoft.com/office/drawing/2014/main" id="{C9107302-2C79-481F-AB74-E742722368BB}"/>
              </a:ext>
            </a:extLst>
          </p:cNvPr>
          <p:cNvSpPr>
            <a:spLocks noGrp="1"/>
          </p:cNvSpPr>
          <p:nvPr>
            <p:ph type="ctrTitle"/>
          </p:nvPr>
        </p:nvSpPr>
        <p:spPr>
          <a:xfrm>
            <a:off x="314325" y="1122363"/>
            <a:ext cx="11581500" cy="2387600"/>
          </a:xfrm>
        </p:spPr>
        <p:txBody>
          <a:bodyPr anchor="b">
            <a:normAutofit/>
          </a:bodyPr>
          <a:lstStyle>
            <a:lvl1pPr algn="ctr">
              <a:defRPr sz="4800">
                <a:solidFill>
                  <a:schemeClr val="bg1"/>
                </a:solidFill>
              </a:defRPr>
            </a:lvl1pPr>
          </a:lstStyle>
          <a:p>
            <a:r>
              <a:rPr lang="it-IT" dirty="0"/>
              <a:t>Fare clic per modificare lo stile del titolo dello schema</a:t>
            </a:r>
          </a:p>
        </p:txBody>
      </p:sp>
      <p:sp>
        <p:nvSpPr>
          <p:cNvPr id="8" name="Rettangolo 7">
            <a:extLst>
              <a:ext uri="{FF2B5EF4-FFF2-40B4-BE49-F238E27FC236}">
                <a16:creationId xmlns:a16="http://schemas.microsoft.com/office/drawing/2014/main" id="{7FACD9A3-3602-4D8B-960F-167C645131BD}"/>
              </a:ext>
            </a:extLst>
          </p:cNvPr>
          <p:cNvSpPr/>
          <p:nvPr userDrawn="1"/>
        </p:nvSpPr>
        <p:spPr>
          <a:xfrm rot="5400000">
            <a:off x="5577681" y="-1670394"/>
            <a:ext cx="1036638" cy="11581500"/>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 name="Sottotitolo 2">
            <a:extLst>
              <a:ext uri="{FF2B5EF4-FFF2-40B4-BE49-F238E27FC236}">
                <a16:creationId xmlns:a16="http://schemas.microsoft.com/office/drawing/2014/main" id="{1465732E-72CC-4F10-AC81-16E5AEE9CE34}"/>
              </a:ext>
            </a:extLst>
          </p:cNvPr>
          <p:cNvSpPr>
            <a:spLocks noGrp="1"/>
          </p:cNvSpPr>
          <p:nvPr>
            <p:ph type="subTitle" idx="1"/>
          </p:nvPr>
        </p:nvSpPr>
        <p:spPr>
          <a:xfrm>
            <a:off x="314325" y="3602038"/>
            <a:ext cx="11572425" cy="1036638"/>
          </a:xfrm>
        </p:spPr>
        <p:txBody>
          <a:bodyPr anchor="ctr">
            <a:normAutofit/>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dirty="0"/>
              <a:t>Fare clic per modificare lo stile del sottotitolo dello schema</a:t>
            </a:r>
          </a:p>
        </p:txBody>
      </p:sp>
      <p:sp>
        <p:nvSpPr>
          <p:cNvPr id="4" name="Segnaposto data 3">
            <a:extLst>
              <a:ext uri="{FF2B5EF4-FFF2-40B4-BE49-F238E27FC236}">
                <a16:creationId xmlns:a16="http://schemas.microsoft.com/office/drawing/2014/main" id="{946665CE-2769-4150-A59E-26810D561320}"/>
              </a:ext>
            </a:extLst>
          </p:cNvPr>
          <p:cNvSpPr>
            <a:spLocks noGrp="1"/>
          </p:cNvSpPr>
          <p:nvPr>
            <p:ph type="dt" sz="half" idx="10"/>
          </p:nvPr>
        </p:nvSpPr>
        <p:spPr>
          <a:xfrm>
            <a:off x="838200" y="6356350"/>
            <a:ext cx="2743200" cy="365125"/>
          </a:xfrm>
          <a:prstGeom prst="rect">
            <a:avLst/>
          </a:prstGeom>
        </p:spPr>
        <p:txBody>
          <a:bodyPr/>
          <a:lstStyle/>
          <a:p>
            <a:fld id="{960DB5D1-F6D9-4B52-A2F1-C27D2D2DC6A2}" type="datetime1">
              <a:rPr lang="it-IT" smtClean="0"/>
              <a:t>03/05/2024</a:t>
            </a:fld>
            <a:endParaRPr lang="it-IT" dirty="0"/>
          </a:p>
        </p:txBody>
      </p:sp>
      <p:sp>
        <p:nvSpPr>
          <p:cNvPr id="5" name="Segnaposto piè di pagina 4">
            <a:extLst>
              <a:ext uri="{FF2B5EF4-FFF2-40B4-BE49-F238E27FC236}">
                <a16:creationId xmlns:a16="http://schemas.microsoft.com/office/drawing/2014/main" id="{67410C94-F7C2-4FE8-950E-908942B761E2}"/>
              </a:ext>
            </a:extLst>
          </p:cNvPr>
          <p:cNvSpPr>
            <a:spLocks noGrp="1"/>
          </p:cNvSpPr>
          <p:nvPr>
            <p:ph type="ftr" sz="quarter" idx="11"/>
          </p:nvPr>
        </p:nvSpPr>
        <p:spPr>
          <a:xfrm>
            <a:off x="4038600" y="6356350"/>
            <a:ext cx="4114800" cy="365125"/>
          </a:xfrm>
          <a:prstGeom prst="rect">
            <a:avLst/>
          </a:prstGeom>
        </p:spPr>
        <p:txBody>
          <a:bodyPr/>
          <a:lstStyle/>
          <a:p>
            <a:endParaRPr lang="it-IT" dirty="0"/>
          </a:p>
        </p:txBody>
      </p:sp>
      <p:sp>
        <p:nvSpPr>
          <p:cNvPr id="6" name="Segnaposto numero diapositiva 5">
            <a:extLst>
              <a:ext uri="{FF2B5EF4-FFF2-40B4-BE49-F238E27FC236}">
                <a16:creationId xmlns:a16="http://schemas.microsoft.com/office/drawing/2014/main" id="{57A38435-0505-4D9C-9AF1-9C7D3E768181}"/>
              </a:ext>
            </a:extLst>
          </p:cNvPr>
          <p:cNvSpPr>
            <a:spLocks noGrp="1"/>
          </p:cNvSpPr>
          <p:nvPr>
            <p:ph type="sldNum" sz="quarter" idx="12"/>
          </p:nvPr>
        </p:nvSpPr>
        <p:spPr/>
        <p:txBody>
          <a:bodyPr/>
          <a:lstStyle/>
          <a:p>
            <a:fld id="{EAB430A7-3CA7-4B68-A358-CDC4EFF6F2FE}" type="slidenum">
              <a:rPr lang="it-IT" smtClean="0"/>
              <a:t>‹#›</a:t>
            </a:fld>
            <a:endParaRPr lang="it-IT"/>
          </a:p>
        </p:txBody>
      </p:sp>
    </p:spTree>
    <p:extLst>
      <p:ext uri="{BB962C8B-B14F-4D97-AF65-F5344CB8AC3E}">
        <p14:creationId xmlns:p14="http://schemas.microsoft.com/office/powerpoint/2010/main" val="23984630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1AD6F46-872E-4401-8BF1-980E9828233D}"/>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8C7CE828-1F54-4652-B3CB-1AFC4D1EBA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43634CCE-8575-4424-B7A1-07A21DEB5C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73538C10-8B0A-47B2-8508-EFE295471B9D}"/>
              </a:ext>
            </a:extLst>
          </p:cNvPr>
          <p:cNvSpPr>
            <a:spLocks noGrp="1"/>
          </p:cNvSpPr>
          <p:nvPr>
            <p:ph type="dt" sz="half" idx="10"/>
          </p:nvPr>
        </p:nvSpPr>
        <p:spPr>
          <a:xfrm>
            <a:off x="838200" y="6356350"/>
            <a:ext cx="2743200" cy="365125"/>
          </a:xfrm>
          <a:prstGeom prst="rect">
            <a:avLst/>
          </a:prstGeom>
        </p:spPr>
        <p:txBody>
          <a:bodyPr/>
          <a:lstStyle/>
          <a:p>
            <a:fld id="{C094B2A1-BD08-45F9-8705-42121879733C}" type="datetime1">
              <a:rPr lang="it-IT" smtClean="0"/>
              <a:t>03/05/2024</a:t>
            </a:fld>
            <a:endParaRPr lang="it-IT"/>
          </a:p>
        </p:txBody>
      </p:sp>
      <p:sp>
        <p:nvSpPr>
          <p:cNvPr id="6" name="Segnaposto piè di pagina 5">
            <a:extLst>
              <a:ext uri="{FF2B5EF4-FFF2-40B4-BE49-F238E27FC236}">
                <a16:creationId xmlns:a16="http://schemas.microsoft.com/office/drawing/2014/main" id="{BE34EB06-9330-4385-AF42-7C99A8B0BAFE}"/>
              </a:ext>
            </a:extLst>
          </p:cNvPr>
          <p:cNvSpPr>
            <a:spLocks noGrp="1"/>
          </p:cNvSpPr>
          <p:nvPr>
            <p:ph type="ftr" sz="quarter" idx="11"/>
          </p:nvPr>
        </p:nvSpPr>
        <p:spPr>
          <a:xfrm>
            <a:off x="4038600" y="6356350"/>
            <a:ext cx="4114800" cy="365125"/>
          </a:xfrm>
          <a:prstGeom prst="rect">
            <a:avLst/>
          </a:prstGeom>
        </p:spPr>
        <p:txBody>
          <a:bodyPr/>
          <a:lstStyle/>
          <a:p>
            <a:endParaRPr lang="it-IT"/>
          </a:p>
        </p:txBody>
      </p:sp>
      <p:sp>
        <p:nvSpPr>
          <p:cNvPr id="7" name="Segnaposto numero diapositiva 6">
            <a:extLst>
              <a:ext uri="{FF2B5EF4-FFF2-40B4-BE49-F238E27FC236}">
                <a16:creationId xmlns:a16="http://schemas.microsoft.com/office/drawing/2014/main" id="{32AD9D20-E2C6-43EB-9D87-61A54FB2EACC}"/>
              </a:ext>
            </a:extLst>
          </p:cNvPr>
          <p:cNvSpPr>
            <a:spLocks noGrp="1"/>
          </p:cNvSpPr>
          <p:nvPr>
            <p:ph type="sldNum" sz="quarter" idx="12"/>
          </p:nvPr>
        </p:nvSpPr>
        <p:spPr/>
        <p:txBody>
          <a:bodyPr/>
          <a:lstStyle/>
          <a:p>
            <a:fld id="{EAB430A7-3CA7-4B68-A358-CDC4EFF6F2FE}" type="slidenum">
              <a:rPr lang="it-IT" smtClean="0"/>
              <a:t>‹#›</a:t>
            </a:fld>
            <a:endParaRPr lang="it-IT"/>
          </a:p>
        </p:txBody>
      </p:sp>
    </p:spTree>
    <p:extLst>
      <p:ext uri="{BB962C8B-B14F-4D97-AF65-F5344CB8AC3E}">
        <p14:creationId xmlns:p14="http://schemas.microsoft.com/office/powerpoint/2010/main" val="1893825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786B634-333A-4B3F-BC1A-87456CAD5020}"/>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A7CDFEEB-81C6-4FE0-8947-2BF1A1D29EB1}"/>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73758C11-45F3-4843-839E-51E925852D5D}"/>
              </a:ext>
            </a:extLst>
          </p:cNvPr>
          <p:cNvSpPr>
            <a:spLocks noGrp="1"/>
          </p:cNvSpPr>
          <p:nvPr>
            <p:ph type="dt" sz="half" idx="10"/>
          </p:nvPr>
        </p:nvSpPr>
        <p:spPr>
          <a:xfrm>
            <a:off x="838200" y="6356350"/>
            <a:ext cx="2743200" cy="365125"/>
          </a:xfrm>
          <a:prstGeom prst="rect">
            <a:avLst/>
          </a:prstGeom>
        </p:spPr>
        <p:txBody>
          <a:bodyPr/>
          <a:lstStyle/>
          <a:p>
            <a:fld id="{0CE53862-8ACF-41FA-9D40-5922D854D0B3}" type="datetime1">
              <a:rPr lang="it-IT" smtClean="0"/>
              <a:t>03/05/2024</a:t>
            </a:fld>
            <a:endParaRPr lang="it-IT"/>
          </a:p>
        </p:txBody>
      </p:sp>
      <p:sp>
        <p:nvSpPr>
          <p:cNvPr id="5" name="Segnaposto piè di pagina 4">
            <a:extLst>
              <a:ext uri="{FF2B5EF4-FFF2-40B4-BE49-F238E27FC236}">
                <a16:creationId xmlns:a16="http://schemas.microsoft.com/office/drawing/2014/main" id="{3CE38666-8033-46FD-9322-957B43BF3915}"/>
              </a:ext>
            </a:extLst>
          </p:cNvPr>
          <p:cNvSpPr>
            <a:spLocks noGrp="1"/>
          </p:cNvSpPr>
          <p:nvPr>
            <p:ph type="ftr" sz="quarter" idx="11"/>
          </p:nvPr>
        </p:nvSpPr>
        <p:spPr>
          <a:xfrm>
            <a:off x="4038600" y="6356350"/>
            <a:ext cx="4114800" cy="365125"/>
          </a:xfrm>
          <a:prstGeom prst="rect">
            <a:avLst/>
          </a:prstGeom>
        </p:spPr>
        <p:txBody>
          <a:bodyPr/>
          <a:lstStyle/>
          <a:p>
            <a:endParaRPr lang="it-IT"/>
          </a:p>
        </p:txBody>
      </p:sp>
      <p:sp>
        <p:nvSpPr>
          <p:cNvPr id="6" name="Segnaposto numero diapositiva 5">
            <a:extLst>
              <a:ext uri="{FF2B5EF4-FFF2-40B4-BE49-F238E27FC236}">
                <a16:creationId xmlns:a16="http://schemas.microsoft.com/office/drawing/2014/main" id="{40112152-9BC1-4F23-91DE-37318E6612C8}"/>
              </a:ext>
            </a:extLst>
          </p:cNvPr>
          <p:cNvSpPr>
            <a:spLocks noGrp="1"/>
          </p:cNvSpPr>
          <p:nvPr>
            <p:ph type="sldNum" sz="quarter" idx="12"/>
          </p:nvPr>
        </p:nvSpPr>
        <p:spPr/>
        <p:txBody>
          <a:bodyPr/>
          <a:lstStyle/>
          <a:p>
            <a:fld id="{EAB430A7-3CA7-4B68-A358-CDC4EFF6F2FE}" type="slidenum">
              <a:rPr lang="it-IT" smtClean="0"/>
              <a:t>‹#›</a:t>
            </a:fld>
            <a:endParaRPr lang="it-IT"/>
          </a:p>
        </p:txBody>
      </p:sp>
    </p:spTree>
    <p:extLst>
      <p:ext uri="{BB962C8B-B14F-4D97-AF65-F5344CB8AC3E}">
        <p14:creationId xmlns:p14="http://schemas.microsoft.com/office/powerpoint/2010/main" val="25463924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5435B060-4205-47FC-9DDC-953878D070CA}"/>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1A6BC9EB-0722-41C2-B744-AFEA2AF27A97}"/>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D4BC049A-B079-4A04-911B-FB9416CD6FD7}"/>
              </a:ext>
            </a:extLst>
          </p:cNvPr>
          <p:cNvSpPr>
            <a:spLocks noGrp="1"/>
          </p:cNvSpPr>
          <p:nvPr>
            <p:ph type="dt" sz="half" idx="10"/>
          </p:nvPr>
        </p:nvSpPr>
        <p:spPr>
          <a:xfrm>
            <a:off x="838200" y="6356350"/>
            <a:ext cx="2743200" cy="365125"/>
          </a:xfrm>
          <a:prstGeom prst="rect">
            <a:avLst/>
          </a:prstGeom>
        </p:spPr>
        <p:txBody>
          <a:bodyPr/>
          <a:lstStyle/>
          <a:p>
            <a:fld id="{827BA5C9-5B22-4351-B1D5-7A42C19F13A7}" type="datetime1">
              <a:rPr lang="it-IT" smtClean="0"/>
              <a:t>03/05/2024</a:t>
            </a:fld>
            <a:endParaRPr lang="it-IT"/>
          </a:p>
        </p:txBody>
      </p:sp>
      <p:sp>
        <p:nvSpPr>
          <p:cNvPr id="5" name="Segnaposto piè di pagina 4">
            <a:extLst>
              <a:ext uri="{FF2B5EF4-FFF2-40B4-BE49-F238E27FC236}">
                <a16:creationId xmlns:a16="http://schemas.microsoft.com/office/drawing/2014/main" id="{4FD6BB2F-978F-402D-B653-C90C9809922C}"/>
              </a:ext>
            </a:extLst>
          </p:cNvPr>
          <p:cNvSpPr>
            <a:spLocks noGrp="1"/>
          </p:cNvSpPr>
          <p:nvPr>
            <p:ph type="ftr" sz="quarter" idx="11"/>
          </p:nvPr>
        </p:nvSpPr>
        <p:spPr>
          <a:xfrm>
            <a:off x="4038600" y="6356350"/>
            <a:ext cx="4114800" cy="365125"/>
          </a:xfrm>
          <a:prstGeom prst="rect">
            <a:avLst/>
          </a:prstGeom>
        </p:spPr>
        <p:txBody>
          <a:bodyPr/>
          <a:lstStyle/>
          <a:p>
            <a:endParaRPr lang="it-IT"/>
          </a:p>
        </p:txBody>
      </p:sp>
      <p:sp>
        <p:nvSpPr>
          <p:cNvPr id="6" name="Segnaposto numero diapositiva 5">
            <a:extLst>
              <a:ext uri="{FF2B5EF4-FFF2-40B4-BE49-F238E27FC236}">
                <a16:creationId xmlns:a16="http://schemas.microsoft.com/office/drawing/2014/main" id="{6158A322-61C8-4146-915D-A6C3A0DC1D12}"/>
              </a:ext>
            </a:extLst>
          </p:cNvPr>
          <p:cNvSpPr>
            <a:spLocks noGrp="1"/>
          </p:cNvSpPr>
          <p:nvPr>
            <p:ph type="sldNum" sz="quarter" idx="12"/>
          </p:nvPr>
        </p:nvSpPr>
        <p:spPr/>
        <p:txBody>
          <a:bodyPr/>
          <a:lstStyle/>
          <a:p>
            <a:fld id="{EAB430A7-3CA7-4B68-A358-CDC4EFF6F2FE}" type="slidenum">
              <a:rPr lang="it-IT" smtClean="0"/>
              <a:t>‹#›</a:t>
            </a:fld>
            <a:endParaRPr lang="it-IT"/>
          </a:p>
        </p:txBody>
      </p:sp>
    </p:spTree>
    <p:extLst>
      <p:ext uri="{BB962C8B-B14F-4D97-AF65-F5344CB8AC3E}">
        <p14:creationId xmlns:p14="http://schemas.microsoft.com/office/powerpoint/2010/main" val="29594252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1_Diapositiva titolo">
    <p:spTree>
      <p:nvGrpSpPr>
        <p:cNvPr id="1" name=""/>
        <p:cNvGrpSpPr/>
        <p:nvPr/>
      </p:nvGrpSpPr>
      <p:grpSpPr>
        <a:xfrm>
          <a:off x="0" y="0"/>
          <a:ext cx="0" cy="0"/>
          <a:chOff x="0" y="0"/>
          <a:chExt cx="0" cy="0"/>
        </a:xfrm>
      </p:grpSpPr>
      <p:sp>
        <p:nvSpPr>
          <p:cNvPr id="7" name="Rettangolo 6">
            <a:extLst>
              <a:ext uri="{FF2B5EF4-FFF2-40B4-BE49-F238E27FC236}">
                <a16:creationId xmlns:a16="http://schemas.microsoft.com/office/drawing/2014/main" id="{9A6DA4D2-7989-4D0E-8570-4B4476DE4BD6}"/>
              </a:ext>
            </a:extLst>
          </p:cNvPr>
          <p:cNvSpPr/>
          <p:nvPr userDrawn="1"/>
        </p:nvSpPr>
        <p:spPr>
          <a:xfrm rot="5400000">
            <a:off x="1458249" y="-880501"/>
            <a:ext cx="3960593" cy="6698232"/>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 name="Titolo 1">
            <a:extLst>
              <a:ext uri="{FF2B5EF4-FFF2-40B4-BE49-F238E27FC236}">
                <a16:creationId xmlns:a16="http://schemas.microsoft.com/office/drawing/2014/main" id="{C9107302-2C79-481F-AB74-E742722368BB}"/>
              </a:ext>
            </a:extLst>
          </p:cNvPr>
          <p:cNvSpPr>
            <a:spLocks noGrp="1"/>
          </p:cNvSpPr>
          <p:nvPr>
            <p:ph type="ctrTitle"/>
          </p:nvPr>
        </p:nvSpPr>
        <p:spPr>
          <a:xfrm>
            <a:off x="212522" y="753473"/>
            <a:ext cx="6478424" cy="2613981"/>
          </a:xfrm>
        </p:spPr>
        <p:txBody>
          <a:bodyPr anchor="ctr">
            <a:normAutofit/>
          </a:bodyPr>
          <a:lstStyle>
            <a:lvl1pPr algn="ctr">
              <a:defRPr sz="4800">
                <a:solidFill>
                  <a:schemeClr val="bg1"/>
                </a:solidFill>
              </a:defRPr>
            </a:lvl1pPr>
          </a:lstStyle>
          <a:p>
            <a:r>
              <a:rPr lang="it-IT" dirty="0"/>
              <a:t>Fare clic per modificare lo stile del titolo dello schema</a:t>
            </a:r>
          </a:p>
        </p:txBody>
      </p:sp>
      <p:sp>
        <p:nvSpPr>
          <p:cNvPr id="8" name="Rettangolo 7">
            <a:extLst>
              <a:ext uri="{FF2B5EF4-FFF2-40B4-BE49-F238E27FC236}">
                <a16:creationId xmlns:a16="http://schemas.microsoft.com/office/drawing/2014/main" id="{7FACD9A3-3602-4D8B-960F-167C645131BD}"/>
              </a:ext>
            </a:extLst>
          </p:cNvPr>
          <p:cNvSpPr/>
          <p:nvPr userDrawn="1"/>
        </p:nvSpPr>
        <p:spPr>
          <a:xfrm rot="5400000">
            <a:off x="8318119" y="2169523"/>
            <a:ext cx="2321167" cy="5174233"/>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 name="Sottotitolo 2">
            <a:extLst>
              <a:ext uri="{FF2B5EF4-FFF2-40B4-BE49-F238E27FC236}">
                <a16:creationId xmlns:a16="http://schemas.microsoft.com/office/drawing/2014/main" id="{1465732E-72CC-4F10-AC81-16E5AEE9CE34}"/>
              </a:ext>
            </a:extLst>
          </p:cNvPr>
          <p:cNvSpPr>
            <a:spLocks noGrp="1"/>
          </p:cNvSpPr>
          <p:nvPr>
            <p:ph type="subTitle" idx="1"/>
          </p:nvPr>
        </p:nvSpPr>
        <p:spPr>
          <a:xfrm>
            <a:off x="6990481" y="3954588"/>
            <a:ext cx="4976446" cy="1543538"/>
          </a:xfrm>
        </p:spPr>
        <p:txBody>
          <a:bodyPr anchor="ctr">
            <a:normAutofit/>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dirty="0"/>
              <a:t>Fare clic per modificare lo stile del sottotitolo dello schema</a:t>
            </a:r>
          </a:p>
        </p:txBody>
      </p:sp>
      <p:sp>
        <p:nvSpPr>
          <p:cNvPr id="4" name="Segnaposto data 3">
            <a:extLst>
              <a:ext uri="{FF2B5EF4-FFF2-40B4-BE49-F238E27FC236}">
                <a16:creationId xmlns:a16="http://schemas.microsoft.com/office/drawing/2014/main" id="{946665CE-2769-4150-A59E-26810D561320}"/>
              </a:ext>
            </a:extLst>
          </p:cNvPr>
          <p:cNvSpPr>
            <a:spLocks noGrp="1"/>
          </p:cNvSpPr>
          <p:nvPr>
            <p:ph type="dt" sz="half" idx="10"/>
          </p:nvPr>
        </p:nvSpPr>
        <p:spPr>
          <a:xfrm>
            <a:off x="838200" y="6356350"/>
            <a:ext cx="2743200" cy="365125"/>
          </a:xfrm>
          <a:prstGeom prst="rect">
            <a:avLst/>
          </a:prstGeom>
        </p:spPr>
        <p:txBody>
          <a:bodyPr/>
          <a:lstStyle/>
          <a:p>
            <a:fld id="{960DB5D1-F6D9-4B52-A2F1-C27D2D2DC6A2}" type="datetime1">
              <a:rPr lang="it-IT" smtClean="0"/>
              <a:t>03/05/2024</a:t>
            </a:fld>
            <a:endParaRPr lang="it-IT" dirty="0"/>
          </a:p>
        </p:txBody>
      </p:sp>
      <p:sp>
        <p:nvSpPr>
          <p:cNvPr id="5" name="Segnaposto piè di pagina 4">
            <a:extLst>
              <a:ext uri="{FF2B5EF4-FFF2-40B4-BE49-F238E27FC236}">
                <a16:creationId xmlns:a16="http://schemas.microsoft.com/office/drawing/2014/main" id="{67410C94-F7C2-4FE8-950E-908942B761E2}"/>
              </a:ext>
            </a:extLst>
          </p:cNvPr>
          <p:cNvSpPr>
            <a:spLocks noGrp="1"/>
          </p:cNvSpPr>
          <p:nvPr>
            <p:ph type="ftr" sz="quarter" idx="11"/>
          </p:nvPr>
        </p:nvSpPr>
        <p:spPr>
          <a:xfrm>
            <a:off x="4038600" y="6356350"/>
            <a:ext cx="4114800" cy="365125"/>
          </a:xfrm>
          <a:prstGeom prst="rect">
            <a:avLst/>
          </a:prstGeom>
        </p:spPr>
        <p:txBody>
          <a:bodyPr/>
          <a:lstStyle/>
          <a:p>
            <a:endParaRPr lang="it-IT" dirty="0"/>
          </a:p>
        </p:txBody>
      </p:sp>
      <p:sp>
        <p:nvSpPr>
          <p:cNvPr id="6" name="Segnaposto numero diapositiva 5">
            <a:extLst>
              <a:ext uri="{FF2B5EF4-FFF2-40B4-BE49-F238E27FC236}">
                <a16:creationId xmlns:a16="http://schemas.microsoft.com/office/drawing/2014/main" id="{57A38435-0505-4D9C-9AF1-9C7D3E768181}"/>
              </a:ext>
            </a:extLst>
          </p:cNvPr>
          <p:cNvSpPr>
            <a:spLocks noGrp="1"/>
          </p:cNvSpPr>
          <p:nvPr>
            <p:ph type="sldNum" sz="quarter" idx="12"/>
          </p:nvPr>
        </p:nvSpPr>
        <p:spPr/>
        <p:txBody>
          <a:bodyPr/>
          <a:lstStyle/>
          <a:p>
            <a:fld id="{EAB430A7-3CA7-4B68-A358-CDC4EFF6F2FE}" type="slidenum">
              <a:rPr lang="it-IT" smtClean="0"/>
              <a:t>‹#›</a:t>
            </a:fld>
            <a:endParaRPr lang="it-IT"/>
          </a:p>
        </p:txBody>
      </p:sp>
    </p:spTree>
    <p:extLst>
      <p:ext uri="{BB962C8B-B14F-4D97-AF65-F5344CB8AC3E}">
        <p14:creationId xmlns:p14="http://schemas.microsoft.com/office/powerpoint/2010/main" val="34458341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olo e contenuto">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1B57F950-AC8C-417B-A486-6639CF02C068}"/>
              </a:ext>
            </a:extLst>
          </p:cNvPr>
          <p:cNvSpPr>
            <a:spLocks noGrp="1"/>
          </p:cNvSpPr>
          <p:nvPr>
            <p:ph idx="1"/>
          </p:nvPr>
        </p:nvSpPr>
        <p:spPr>
          <a:xfrm>
            <a:off x="232913" y="1020672"/>
            <a:ext cx="11662913" cy="5156291"/>
          </a:xfrm>
        </p:spPr>
        <p:txBody>
          <a:bodyPr/>
          <a:lstStyle>
            <a:lvl1pPr>
              <a:defRPr sz="2400">
                <a:latin typeface="Roboto Condensed Light" panose="02000000000000000000" pitchFamily="2" charset="0"/>
                <a:ea typeface="Roboto Condensed Light" panose="02000000000000000000" pitchFamily="2" charset="0"/>
              </a:defRPr>
            </a:lvl1pPr>
            <a:lvl2pPr>
              <a:defRPr sz="2000">
                <a:latin typeface="Roboto Condensed Light" panose="02000000000000000000" pitchFamily="2" charset="0"/>
                <a:ea typeface="Roboto Condensed Light" panose="02000000000000000000" pitchFamily="2" charset="0"/>
              </a:defRPr>
            </a:lvl2pPr>
            <a:lvl3pPr>
              <a:defRPr sz="1800">
                <a:latin typeface="Roboto Condensed Light" panose="02000000000000000000" pitchFamily="2" charset="0"/>
                <a:ea typeface="Roboto Condensed Light" panose="02000000000000000000" pitchFamily="2" charset="0"/>
              </a:defRPr>
            </a:lvl3pPr>
            <a:lvl4pPr>
              <a:defRPr>
                <a:latin typeface="Roboto Condensed Light" panose="02000000000000000000" pitchFamily="2" charset="0"/>
                <a:ea typeface="Roboto Condensed Light" panose="02000000000000000000" pitchFamily="2" charset="0"/>
              </a:defRPr>
            </a:lvl4pPr>
            <a:lvl5pPr>
              <a:defRPr>
                <a:latin typeface="Roboto Condensed Light" panose="02000000000000000000" pitchFamily="2" charset="0"/>
                <a:ea typeface="Roboto Condensed Light" panose="02000000000000000000" pitchFamily="2" charset="0"/>
              </a:defRPr>
            </a:lvl5pPr>
          </a:lstStyle>
          <a:p>
            <a:pPr lvl="0"/>
            <a:r>
              <a:rPr lang="it-IT" dirty="0"/>
              <a:t>Fare clic per modificare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p>
        </p:txBody>
      </p:sp>
      <p:sp>
        <p:nvSpPr>
          <p:cNvPr id="8" name="Segnaposto contenuto 7">
            <a:extLst>
              <a:ext uri="{FF2B5EF4-FFF2-40B4-BE49-F238E27FC236}">
                <a16:creationId xmlns:a16="http://schemas.microsoft.com/office/drawing/2014/main" id="{D2554501-0E3C-49F4-B676-DF106B51E62E}"/>
              </a:ext>
            </a:extLst>
          </p:cNvPr>
          <p:cNvSpPr>
            <a:spLocks noGrp="1"/>
          </p:cNvSpPr>
          <p:nvPr>
            <p:ph sz="quarter" idx="13" hasCustomPrompt="1"/>
          </p:nvPr>
        </p:nvSpPr>
        <p:spPr>
          <a:xfrm>
            <a:off x="240690" y="6262741"/>
            <a:ext cx="11115675" cy="433387"/>
          </a:xfrm>
        </p:spPr>
        <p:txBody>
          <a:bodyPr>
            <a:normAutofit/>
          </a:bodyPr>
          <a:lstStyle>
            <a:lvl1pPr marL="0" indent="0">
              <a:buNone/>
              <a:defRPr sz="1200">
                <a:latin typeface="Roboto Condensed Light" panose="02000000000000000000" pitchFamily="2" charset="0"/>
                <a:ea typeface="Roboto Condensed Light" panose="02000000000000000000" pitchFamily="2" charset="0"/>
              </a:defRPr>
            </a:lvl1pPr>
          </a:lstStyle>
          <a:p>
            <a:pPr lvl="0"/>
            <a:r>
              <a:rPr lang="it-IT" dirty="0" err="1"/>
              <a:t>References</a:t>
            </a:r>
            <a:endParaRPr lang="it-IT" dirty="0"/>
          </a:p>
        </p:txBody>
      </p:sp>
      <p:sp>
        <p:nvSpPr>
          <p:cNvPr id="9" name="Titolo 8">
            <a:extLst>
              <a:ext uri="{FF2B5EF4-FFF2-40B4-BE49-F238E27FC236}">
                <a16:creationId xmlns:a16="http://schemas.microsoft.com/office/drawing/2014/main" id="{4B0FE6F0-F87F-4EF8-A157-1A3D373CCB4F}"/>
              </a:ext>
            </a:extLst>
          </p:cNvPr>
          <p:cNvSpPr>
            <a:spLocks noGrp="1"/>
          </p:cNvSpPr>
          <p:nvPr>
            <p:ph type="title" hasCustomPrompt="1"/>
          </p:nvPr>
        </p:nvSpPr>
        <p:spPr>
          <a:xfrm>
            <a:off x="232913" y="222251"/>
            <a:ext cx="11662913" cy="687298"/>
          </a:xfrm>
        </p:spPr>
        <p:txBody>
          <a:bodyPr/>
          <a:lstStyle>
            <a:lvl1pPr>
              <a:defRPr sz="4000">
                <a:latin typeface="Roboto" panose="02000000000000000000" pitchFamily="2" charset="0"/>
                <a:ea typeface="Roboto" panose="02000000000000000000" pitchFamily="2" charset="0"/>
              </a:defRPr>
            </a:lvl1pPr>
          </a:lstStyle>
          <a:p>
            <a:r>
              <a:rPr lang="it-IT" dirty="0"/>
              <a:t>Title</a:t>
            </a:r>
          </a:p>
        </p:txBody>
      </p:sp>
      <p:sp>
        <p:nvSpPr>
          <p:cNvPr id="14" name="Rettangolo 13">
            <a:extLst>
              <a:ext uri="{FF2B5EF4-FFF2-40B4-BE49-F238E27FC236}">
                <a16:creationId xmlns:a16="http://schemas.microsoft.com/office/drawing/2014/main" id="{D7623544-6BBC-4DC2-9676-E38B79CE5A81}"/>
              </a:ext>
            </a:extLst>
          </p:cNvPr>
          <p:cNvSpPr/>
          <p:nvPr userDrawn="1"/>
        </p:nvSpPr>
        <p:spPr>
          <a:xfrm>
            <a:off x="11441905" y="6288088"/>
            <a:ext cx="669580" cy="43338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 name="Segnaposto numero diapositiva 5">
            <a:extLst>
              <a:ext uri="{FF2B5EF4-FFF2-40B4-BE49-F238E27FC236}">
                <a16:creationId xmlns:a16="http://schemas.microsoft.com/office/drawing/2014/main" id="{8FBD02F8-2155-40EE-898E-E6C31A5B1A3D}"/>
              </a:ext>
            </a:extLst>
          </p:cNvPr>
          <p:cNvSpPr>
            <a:spLocks noGrp="1"/>
          </p:cNvSpPr>
          <p:nvPr>
            <p:ph type="sldNum" sz="quarter" idx="12"/>
          </p:nvPr>
        </p:nvSpPr>
        <p:spPr>
          <a:xfrm>
            <a:off x="11441905" y="6288088"/>
            <a:ext cx="669580" cy="433387"/>
          </a:xfrm>
          <a:ln>
            <a:noFill/>
          </a:ln>
        </p:spPr>
        <p:txBody>
          <a:bodyPr/>
          <a:lstStyle>
            <a:lvl1pPr algn="ctr">
              <a:defRPr>
                <a:solidFill>
                  <a:schemeClr val="bg1"/>
                </a:solidFill>
                <a:latin typeface="Roboto Condensed Light" panose="02000000000000000000" pitchFamily="2" charset="0"/>
                <a:ea typeface="Roboto Condensed Light" panose="02000000000000000000" pitchFamily="2" charset="0"/>
              </a:defRPr>
            </a:lvl1pPr>
          </a:lstStyle>
          <a:p>
            <a:fld id="{EAB430A7-3CA7-4B68-A358-CDC4EFF6F2FE}" type="slidenum">
              <a:rPr lang="it-IT" smtClean="0"/>
              <a:pPr/>
              <a:t>‹#›</a:t>
            </a:fld>
            <a:endParaRPr lang="it-IT" dirty="0"/>
          </a:p>
        </p:txBody>
      </p:sp>
      <p:sp>
        <p:nvSpPr>
          <p:cNvPr id="15" name="Rettangolo 14">
            <a:extLst>
              <a:ext uri="{FF2B5EF4-FFF2-40B4-BE49-F238E27FC236}">
                <a16:creationId xmlns:a16="http://schemas.microsoft.com/office/drawing/2014/main" id="{AD7C0973-3899-4E9B-9B6D-5D58D1144E82}"/>
              </a:ext>
            </a:extLst>
          </p:cNvPr>
          <p:cNvSpPr/>
          <p:nvPr userDrawn="1"/>
        </p:nvSpPr>
        <p:spPr>
          <a:xfrm rot="5400000">
            <a:off x="9198549" y="3868074"/>
            <a:ext cx="5837329" cy="136178"/>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6" name="Rettangolo 15">
            <a:extLst>
              <a:ext uri="{FF2B5EF4-FFF2-40B4-BE49-F238E27FC236}">
                <a16:creationId xmlns:a16="http://schemas.microsoft.com/office/drawing/2014/main" id="{57C4A9E2-7243-4C0F-A047-1F0E81DAC438}"/>
              </a:ext>
            </a:extLst>
          </p:cNvPr>
          <p:cNvSpPr/>
          <p:nvPr userDrawn="1"/>
        </p:nvSpPr>
        <p:spPr>
          <a:xfrm rot="5400000">
            <a:off x="11662440" y="386688"/>
            <a:ext cx="909548" cy="136178"/>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7" name="Rettangolo 16">
            <a:extLst>
              <a:ext uri="{FF2B5EF4-FFF2-40B4-BE49-F238E27FC236}">
                <a16:creationId xmlns:a16="http://schemas.microsoft.com/office/drawing/2014/main" id="{6039B454-DCF3-440C-9FFC-8187E9829A47}"/>
              </a:ext>
            </a:extLst>
          </p:cNvPr>
          <p:cNvSpPr/>
          <p:nvPr userDrawn="1"/>
        </p:nvSpPr>
        <p:spPr>
          <a:xfrm rot="5400000">
            <a:off x="-845517" y="853457"/>
            <a:ext cx="1835152" cy="136178"/>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Rettangolo 10">
            <a:extLst>
              <a:ext uri="{FF2B5EF4-FFF2-40B4-BE49-F238E27FC236}">
                <a16:creationId xmlns:a16="http://schemas.microsoft.com/office/drawing/2014/main" id="{71FCAC7A-F0D7-4D31-8FF3-4399247C717E}"/>
              </a:ext>
            </a:extLst>
          </p:cNvPr>
          <p:cNvSpPr/>
          <p:nvPr userDrawn="1"/>
        </p:nvSpPr>
        <p:spPr>
          <a:xfrm>
            <a:off x="8131175" y="6718567"/>
            <a:ext cx="3921124" cy="136178"/>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 name="Segnaposto testo 4">
            <a:extLst>
              <a:ext uri="{FF2B5EF4-FFF2-40B4-BE49-F238E27FC236}">
                <a16:creationId xmlns:a16="http://schemas.microsoft.com/office/drawing/2014/main" id="{8D9BB412-6D8C-47B7-9215-2C7FC39D2095}"/>
              </a:ext>
            </a:extLst>
          </p:cNvPr>
          <p:cNvSpPr>
            <a:spLocks noGrp="1"/>
          </p:cNvSpPr>
          <p:nvPr>
            <p:ph type="body" sz="quarter" idx="14"/>
          </p:nvPr>
        </p:nvSpPr>
        <p:spPr>
          <a:xfrm>
            <a:off x="8131175" y="6741319"/>
            <a:ext cx="3917949" cy="116681"/>
          </a:xfrm>
        </p:spPr>
        <p:txBody>
          <a:bodyPr anchor="ctr">
            <a:noAutofit/>
          </a:bodyPr>
          <a:lstStyle>
            <a:lvl1pPr marL="0" indent="0" algn="ctr">
              <a:buNone/>
              <a:defRPr sz="800">
                <a:solidFill>
                  <a:schemeClr val="bg1"/>
                </a:solidFill>
              </a:defRPr>
            </a:lvl1pPr>
          </a:lstStyle>
          <a:p>
            <a:pPr lvl="0"/>
            <a:endParaRPr lang="it-IT" dirty="0"/>
          </a:p>
        </p:txBody>
      </p:sp>
      <p:sp>
        <p:nvSpPr>
          <p:cNvPr id="12" name="CasellaDiTesto 11">
            <a:extLst>
              <a:ext uri="{FF2B5EF4-FFF2-40B4-BE49-F238E27FC236}">
                <a16:creationId xmlns:a16="http://schemas.microsoft.com/office/drawing/2014/main" id="{18D68D8F-1F01-352D-8632-7EAD9029693A}"/>
              </a:ext>
            </a:extLst>
          </p:cNvPr>
          <p:cNvSpPr txBox="1"/>
          <p:nvPr userDrawn="1"/>
        </p:nvSpPr>
        <p:spPr>
          <a:xfrm>
            <a:off x="8131175" y="6675354"/>
            <a:ext cx="3917949" cy="230832"/>
          </a:xfrm>
          <a:prstGeom prst="rect">
            <a:avLst/>
          </a:prstGeom>
          <a:noFill/>
        </p:spPr>
        <p:txBody>
          <a:bodyPr wrap="square" rtlCol="0">
            <a:spAutoFit/>
          </a:bodyPr>
          <a:lstStyle/>
          <a:p>
            <a:pPr algn="ctr"/>
            <a:r>
              <a:rPr lang="en-US" sz="900" dirty="0">
                <a:solidFill>
                  <a:schemeClr val="bg1"/>
                </a:solidFill>
                <a:latin typeface="Roboto Condensed Light" panose="02000000000000000000" pitchFamily="2" charset="0"/>
                <a:ea typeface="Roboto Condensed Light" panose="02000000000000000000" pitchFamily="2" charset="0"/>
              </a:rPr>
              <a:t>Guido Borghi - Machine Learning and Data Mining 2023/2024 - DTM</a:t>
            </a:r>
            <a:endParaRPr lang="it-IT" sz="900" dirty="0">
              <a:solidFill>
                <a:schemeClr val="bg1"/>
              </a:solidFill>
              <a:latin typeface="Roboto Condensed Light" panose="02000000000000000000" pitchFamily="2" charset="0"/>
              <a:ea typeface="Roboto Condensed Light" panose="02000000000000000000" pitchFamily="2" charset="0"/>
            </a:endParaRPr>
          </a:p>
        </p:txBody>
      </p:sp>
    </p:spTree>
    <p:extLst>
      <p:ext uri="{BB962C8B-B14F-4D97-AF65-F5344CB8AC3E}">
        <p14:creationId xmlns:p14="http://schemas.microsoft.com/office/powerpoint/2010/main" val="8982188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3330993-1A29-4559-B642-F7560C0F28BB}"/>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70E8472A-5187-470F-BC7B-E628255E25B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9911F352-2193-432A-8F64-FBE7B268A3B3}"/>
              </a:ext>
            </a:extLst>
          </p:cNvPr>
          <p:cNvSpPr>
            <a:spLocks noGrp="1"/>
          </p:cNvSpPr>
          <p:nvPr>
            <p:ph type="dt" sz="half" idx="10"/>
          </p:nvPr>
        </p:nvSpPr>
        <p:spPr>
          <a:xfrm>
            <a:off x="838200" y="6356350"/>
            <a:ext cx="2743200" cy="365125"/>
          </a:xfrm>
          <a:prstGeom prst="rect">
            <a:avLst/>
          </a:prstGeom>
        </p:spPr>
        <p:txBody>
          <a:bodyPr/>
          <a:lstStyle/>
          <a:p>
            <a:fld id="{FBC1D42D-1B06-4E85-80D3-CF238715D62B}" type="datetime1">
              <a:rPr lang="it-IT" smtClean="0"/>
              <a:t>03/05/2024</a:t>
            </a:fld>
            <a:endParaRPr lang="it-IT"/>
          </a:p>
        </p:txBody>
      </p:sp>
      <p:sp>
        <p:nvSpPr>
          <p:cNvPr id="5" name="Segnaposto piè di pagina 4">
            <a:extLst>
              <a:ext uri="{FF2B5EF4-FFF2-40B4-BE49-F238E27FC236}">
                <a16:creationId xmlns:a16="http://schemas.microsoft.com/office/drawing/2014/main" id="{D98170D1-3322-408E-BBB0-2062B55CE00C}"/>
              </a:ext>
            </a:extLst>
          </p:cNvPr>
          <p:cNvSpPr>
            <a:spLocks noGrp="1"/>
          </p:cNvSpPr>
          <p:nvPr>
            <p:ph type="ftr" sz="quarter" idx="11"/>
          </p:nvPr>
        </p:nvSpPr>
        <p:spPr>
          <a:xfrm>
            <a:off x="4038600" y="6356350"/>
            <a:ext cx="4114800" cy="365125"/>
          </a:xfrm>
          <a:prstGeom prst="rect">
            <a:avLst/>
          </a:prstGeom>
        </p:spPr>
        <p:txBody>
          <a:bodyPr/>
          <a:lstStyle/>
          <a:p>
            <a:endParaRPr lang="it-IT"/>
          </a:p>
        </p:txBody>
      </p:sp>
      <p:sp>
        <p:nvSpPr>
          <p:cNvPr id="6" name="Segnaposto numero diapositiva 5">
            <a:extLst>
              <a:ext uri="{FF2B5EF4-FFF2-40B4-BE49-F238E27FC236}">
                <a16:creationId xmlns:a16="http://schemas.microsoft.com/office/drawing/2014/main" id="{2DF6336E-7716-482B-A787-A19964F1C07A}"/>
              </a:ext>
            </a:extLst>
          </p:cNvPr>
          <p:cNvSpPr>
            <a:spLocks noGrp="1"/>
          </p:cNvSpPr>
          <p:nvPr>
            <p:ph type="sldNum" sz="quarter" idx="12"/>
          </p:nvPr>
        </p:nvSpPr>
        <p:spPr/>
        <p:txBody>
          <a:bodyPr/>
          <a:lstStyle/>
          <a:p>
            <a:fld id="{EAB430A7-3CA7-4B68-A358-CDC4EFF6F2FE}" type="slidenum">
              <a:rPr lang="it-IT" smtClean="0"/>
              <a:t>‹#›</a:t>
            </a:fld>
            <a:endParaRPr lang="it-IT"/>
          </a:p>
        </p:txBody>
      </p:sp>
    </p:spTree>
    <p:extLst>
      <p:ext uri="{BB962C8B-B14F-4D97-AF65-F5344CB8AC3E}">
        <p14:creationId xmlns:p14="http://schemas.microsoft.com/office/powerpoint/2010/main" val="2904991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ADC5501-B2FD-4E55-BD1C-7C72614B3C54}"/>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E0337323-C551-46DF-A31D-F2A709FAF9FF}"/>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BEA40F92-E282-482D-9423-D185018E9427}"/>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52A1F9B2-EB30-497E-9A45-D372943EFEEC}"/>
              </a:ext>
            </a:extLst>
          </p:cNvPr>
          <p:cNvSpPr>
            <a:spLocks noGrp="1"/>
          </p:cNvSpPr>
          <p:nvPr>
            <p:ph type="dt" sz="half" idx="10"/>
          </p:nvPr>
        </p:nvSpPr>
        <p:spPr>
          <a:xfrm>
            <a:off x="838200" y="6356350"/>
            <a:ext cx="2743200" cy="365125"/>
          </a:xfrm>
          <a:prstGeom prst="rect">
            <a:avLst/>
          </a:prstGeom>
        </p:spPr>
        <p:txBody>
          <a:bodyPr/>
          <a:lstStyle/>
          <a:p>
            <a:fld id="{99395687-E687-4890-AE02-6729A1F44E47}" type="datetime1">
              <a:rPr lang="it-IT" smtClean="0"/>
              <a:t>03/05/2024</a:t>
            </a:fld>
            <a:endParaRPr lang="it-IT"/>
          </a:p>
        </p:txBody>
      </p:sp>
      <p:sp>
        <p:nvSpPr>
          <p:cNvPr id="6" name="Segnaposto piè di pagina 5">
            <a:extLst>
              <a:ext uri="{FF2B5EF4-FFF2-40B4-BE49-F238E27FC236}">
                <a16:creationId xmlns:a16="http://schemas.microsoft.com/office/drawing/2014/main" id="{63A0A541-E08B-4528-A688-3EB131A97C69}"/>
              </a:ext>
            </a:extLst>
          </p:cNvPr>
          <p:cNvSpPr>
            <a:spLocks noGrp="1"/>
          </p:cNvSpPr>
          <p:nvPr>
            <p:ph type="ftr" sz="quarter" idx="11"/>
          </p:nvPr>
        </p:nvSpPr>
        <p:spPr>
          <a:xfrm>
            <a:off x="4038600" y="6356350"/>
            <a:ext cx="4114800" cy="365125"/>
          </a:xfrm>
          <a:prstGeom prst="rect">
            <a:avLst/>
          </a:prstGeom>
        </p:spPr>
        <p:txBody>
          <a:bodyPr/>
          <a:lstStyle/>
          <a:p>
            <a:endParaRPr lang="it-IT"/>
          </a:p>
        </p:txBody>
      </p:sp>
      <p:sp>
        <p:nvSpPr>
          <p:cNvPr id="7" name="Segnaposto numero diapositiva 6">
            <a:extLst>
              <a:ext uri="{FF2B5EF4-FFF2-40B4-BE49-F238E27FC236}">
                <a16:creationId xmlns:a16="http://schemas.microsoft.com/office/drawing/2014/main" id="{70D0C9EB-8160-4EB2-9007-3C84647A2A4D}"/>
              </a:ext>
            </a:extLst>
          </p:cNvPr>
          <p:cNvSpPr>
            <a:spLocks noGrp="1"/>
          </p:cNvSpPr>
          <p:nvPr>
            <p:ph type="sldNum" sz="quarter" idx="12"/>
          </p:nvPr>
        </p:nvSpPr>
        <p:spPr/>
        <p:txBody>
          <a:bodyPr/>
          <a:lstStyle/>
          <a:p>
            <a:fld id="{EAB430A7-3CA7-4B68-A358-CDC4EFF6F2FE}" type="slidenum">
              <a:rPr lang="it-IT" smtClean="0"/>
              <a:t>‹#›</a:t>
            </a:fld>
            <a:endParaRPr lang="it-IT"/>
          </a:p>
        </p:txBody>
      </p:sp>
    </p:spTree>
    <p:extLst>
      <p:ext uri="{BB962C8B-B14F-4D97-AF65-F5344CB8AC3E}">
        <p14:creationId xmlns:p14="http://schemas.microsoft.com/office/powerpoint/2010/main" val="3465585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39B2DA5-BA74-4C9B-B1CB-C2369D5D99BA}"/>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DF813F6E-DC66-420B-A572-7E0F5565CD4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BD89F1C4-0D46-44F6-9441-D2E01DFD1B13}"/>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98EF2AD6-6A44-44C9-8A25-920D2EE4619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F03BB564-1AFC-43CA-84B2-62160C182557}"/>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58F7579D-467B-4E11-A028-C5EA973C676E}"/>
              </a:ext>
            </a:extLst>
          </p:cNvPr>
          <p:cNvSpPr>
            <a:spLocks noGrp="1"/>
          </p:cNvSpPr>
          <p:nvPr>
            <p:ph type="dt" sz="half" idx="10"/>
          </p:nvPr>
        </p:nvSpPr>
        <p:spPr>
          <a:xfrm>
            <a:off x="838200" y="6356350"/>
            <a:ext cx="2743200" cy="365125"/>
          </a:xfrm>
          <a:prstGeom prst="rect">
            <a:avLst/>
          </a:prstGeom>
        </p:spPr>
        <p:txBody>
          <a:bodyPr/>
          <a:lstStyle/>
          <a:p>
            <a:fld id="{A9220CA2-C6D0-4355-BE5E-79C0FFBD80D8}" type="datetime1">
              <a:rPr lang="it-IT" smtClean="0"/>
              <a:t>03/05/2024</a:t>
            </a:fld>
            <a:endParaRPr lang="it-IT"/>
          </a:p>
        </p:txBody>
      </p:sp>
      <p:sp>
        <p:nvSpPr>
          <p:cNvPr id="8" name="Segnaposto piè di pagina 7">
            <a:extLst>
              <a:ext uri="{FF2B5EF4-FFF2-40B4-BE49-F238E27FC236}">
                <a16:creationId xmlns:a16="http://schemas.microsoft.com/office/drawing/2014/main" id="{711FD0B4-7C5E-4E18-96BE-66D6802F9E66}"/>
              </a:ext>
            </a:extLst>
          </p:cNvPr>
          <p:cNvSpPr>
            <a:spLocks noGrp="1"/>
          </p:cNvSpPr>
          <p:nvPr>
            <p:ph type="ftr" sz="quarter" idx="11"/>
          </p:nvPr>
        </p:nvSpPr>
        <p:spPr>
          <a:xfrm>
            <a:off x="4038600" y="6356350"/>
            <a:ext cx="4114800" cy="365125"/>
          </a:xfrm>
          <a:prstGeom prst="rect">
            <a:avLst/>
          </a:prstGeom>
        </p:spPr>
        <p:txBody>
          <a:bodyPr/>
          <a:lstStyle/>
          <a:p>
            <a:endParaRPr lang="it-IT"/>
          </a:p>
        </p:txBody>
      </p:sp>
      <p:sp>
        <p:nvSpPr>
          <p:cNvPr id="9" name="Segnaposto numero diapositiva 8">
            <a:extLst>
              <a:ext uri="{FF2B5EF4-FFF2-40B4-BE49-F238E27FC236}">
                <a16:creationId xmlns:a16="http://schemas.microsoft.com/office/drawing/2014/main" id="{B1E4F6AC-F0B4-4801-B493-37E6462CFFBB}"/>
              </a:ext>
            </a:extLst>
          </p:cNvPr>
          <p:cNvSpPr>
            <a:spLocks noGrp="1"/>
          </p:cNvSpPr>
          <p:nvPr>
            <p:ph type="sldNum" sz="quarter" idx="12"/>
          </p:nvPr>
        </p:nvSpPr>
        <p:spPr/>
        <p:txBody>
          <a:bodyPr/>
          <a:lstStyle/>
          <a:p>
            <a:fld id="{EAB430A7-3CA7-4B68-A358-CDC4EFF6F2FE}" type="slidenum">
              <a:rPr lang="it-IT" smtClean="0"/>
              <a:t>‹#›</a:t>
            </a:fld>
            <a:endParaRPr lang="it-IT"/>
          </a:p>
        </p:txBody>
      </p:sp>
    </p:spTree>
    <p:extLst>
      <p:ext uri="{BB962C8B-B14F-4D97-AF65-F5344CB8AC3E}">
        <p14:creationId xmlns:p14="http://schemas.microsoft.com/office/powerpoint/2010/main" val="322165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FC93010-6C02-4735-8092-36E2D7575EB9}"/>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73557AFA-1129-4F29-834B-A22853EFC86F}"/>
              </a:ext>
            </a:extLst>
          </p:cNvPr>
          <p:cNvSpPr>
            <a:spLocks noGrp="1"/>
          </p:cNvSpPr>
          <p:nvPr>
            <p:ph type="dt" sz="half" idx="10"/>
          </p:nvPr>
        </p:nvSpPr>
        <p:spPr>
          <a:xfrm>
            <a:off x="838200" y="6356350"/>
            <a:ext cx="2743200" cy="365125"/>
          </a:xfrm>
          <a:prstGeom prst="rect">
            <a:avLst/>
          </a:prstGeom>
        </p:spPr>
        <p:txBody>
          <a:bodyPr/>
          <a:lstStyle/>
          <a:p>
            <a:fld id="{282112A4-6EDD-449A-8626-5133ECBE2389}" type="datetime1">
              <a:rPr lang="it-IT" smtClean="0"/>
              <a:t>03/05/2024</a:t>
            </a:fld>
            <a:endParaRPr lang="it-IT"/>
          </a:p>
        </p:txBody>
      </p:sp>
      <p:sp>
        <p:nvSpPr>
          <p:cNvPr id="4" name="Segnaposto piè di pagina 3">
            <a:extLst>
              <a:ext uri="{FF2B5EF4-FFF2-40B4-BE49-F238E27FC236}">
                <a16:creationId xmlns:a16="http://schemas.microsoft.com/office/drawing/2014/main" id="{43A9FDEF-A59B-401B-AAD5-915276F4E115}"/>
              </a:ext>
            </a:extLst>
          </p:cNvPr>
          <p:cNvSpPr>
            <a:spLocks noGrp="1"/>
          </p:cNvSpPr>
          <p:nvPr>
            <p:ph type="ftr" sz="quarter" idx="11"/>
          </p:nvPr>
        </p:nvSpPr>
        <p:spPr>
          <a:xfrm>
            <a:off x="4038600" y="6356350"/>
            <a:ext cx="4114800" cy="365125"/>
          </a:xfrm>
          <a:prstGeom prst="rect">
            <a:avLst/>
          </a:prstGeom>
        </p:spPr>
        <p:txBody>
          <a:bodyPr/>
          <a:lstStyle/>
          <a:p>
            <a:endParaRPr lang="it-IT"/>
          </a:p>
        </p:txBody>
      </p:sp>
      <p:sp>
        <p:nvSpPr>
          <p:cNvPr id="5" name="Segnaposto numero diapositiva 4">
            <a:extLst>
              <a:ext uri="{FF2B5EF4-FFF2-40B4-BE49-F238E27FC236}">
                <a16:creationId xmlns:a16="http://schemas.microsoft.com/office/drawing/2014/main" id="{5ED1880D-B92B-4F9C-90F2-280FF008CDA2}"/>
              </a:ext>
            </a:extLst>
          </p:cNvPr>
          <p:cNvSpPr>
            <a:spLocks noGrp="1"/>
          </p:cNvSpPr>
          <p:nvPr>
            <p:ph type="sldNum" sz="quarter" idx="12"/>
          </p:nvPr>
        </p:nvSpPr>
        <p:spPr/>
        <p:txBody>
          <a:bodyPr/>
          <a:lstStyle/>
          <a:p>
            <a:fld id="{EAB430A7-3CA7-4B68-A358-CDC4EFF6F2FE}" type="slidenum">
              <a:rPr lang="it-IT" smtClean="0"/>
              <a:t>‹#›</a:t>
            </a:fld>
            <a:endParaRPr lang="it-IT"/>
          </a:p>
        </p:txBody>
      </p:sp>
    </p:spTree>
    <p:extLst>
      <p:ext uri="{BB962C8B-B14F-4D97-AF65-F5344CB8AC3E}">
        <p14:creationId xmlns:p14="http://schemas.microsoft.com/office/powerpoint/2010/main" val="41178552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05A9B646-17C5-4A5C-A79C-68A55D52140A}"/>
              </a:ext>
            </a:extLst>
          </p:cNvPr>
          <p:cNvSpPr>
            <a:spLocks noGrp="1"/>
          </p:cNvSpPr>
          <p:nvPr>
            <p:ph type="dt" sz="half" idx="10"/>
          </p:nvPr>
        </p:nvSpPr>
        <p:spPr>
          <a:xfrm>
            <a:off x="838200" y="6356350"/>
            <a:ext cx="2743200" cy="365125"/>
          </a:xfrm>
          <a:prstGeom prst="rect">
            <a:avLst/>
          </a:prstGeom>
        </p:spPr>
        <p:txBody>
          <a:bodyPr/>
          <a:lstStyle/>
          <a:p>
            <a:fld id="{DE5EAB64-C0E5-47EA-BC9A-5D861A0E9603}" type="datetime1">
              <a:rPr lang="it-IT" smtClean="0"/>
              <a:t>03/05/2024</a:t>
            </a:fld>
            <a:endParaRPr lang="it-IT"/>
          </a:p>
        </p:txBody>
      </p:sp>
      <p:sp>
        <p:nvSpPr>
          <p:cNvPr id="3" name="Segnaposto piè di pagina 2">
            <a:extLst>
              <a:ext uri="{FF2B5EF4-FFF2-40B4-BE49-F238E27FC236}">
                <a16:creationId xmlns:a16="http://schemas.microsoft.com/office/drawing/2014/main" id="{8534B28C-F696-482A-B2EB-B4A5167CF2FA}"/>
              </a:ext>
            </a:extLst>
          </p:cNvPr>
          <p:cNvSpPr>
            <a:spLocks noGrp="1"/>
          </p:cNvSpPr>
          <p:nvPr>
            <p:ph type="ftr" sz="quarter" idx="11"/>
          </p:nvPr>
        </p:nvSpPr>
        <p:spPr>
          <a:xfrm>
            <a:off x="4038600" y="6356350"/>
            <a:ext cx="4114800" cy="365125"/>
          </a:xfrm>
          <a:prstGeom prst="rect">
            <a:avLst/>
          </a:prstGeom>
        </p:spPr>
        <p:txBody>
          <a:bodyPr/>
          <a:lstStyle/>
          <a:p>
            <a:endParaRPr lang="it-IT"/>
          </a:p>
        </p:txBody>
      </p:sp>
      <p:sp>
        <p:nvSpPr>
          <p:cNvPr id="4" name="Segnaposto numero diapositiva 3">
            <a:extLst>
              <a:ext uri="{FF2B5EF4-FFF2-40B4-BE49-F238E27FC236}">
                <a16:creationId xmlns:a16="http://schemas.microsoft.com/office/drawing/2014/main" id="{2D9FBAB0-293F-47CC-826B-E8CC3BA0E18E}"/>
              </a:ext>
            </a:extLst>
          </p:cNvPr>
          <p:cNvSpPr>
            <a:spLocks noGrp="1"/>
          </p:cNvSpPr>
          <p:nvPr>
            <p:ph type="sldNum" sz="quarter" idx="12"/>
          </p:nvPr>
        </p:nvSpPr>
        <p:spPr/>
        <p:txBody>
          <a:bodyPr/>
          <a:lstStyle/>
          <a:p>
            <a:fld id="{EAB430A7-3CA7-4B68-A358-CDC4EFF6F2FE}" type="slidenum">
              <a:rPr lang="it-IT" smtClean="0"/>
              <a:t>‹#›</a:t>
            </a:fld>
            <a:endParaRPr lang="it-IT"/>
          </a:p>
        </p:txBody>
      </p:sp>
    </p:spTree>
    <p:extLst>
      <p:ext uri="{BB962C8B-B14F-4D97-AF65-F5344CB8AC3E}">
        <p14:creationId xmlns:p14="http://schemas.microsoft.com/office/powerpoint/2010/main" val="6577132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B606A25-5C6E-48A3-A6B3-1F1BD303581C}"/>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034CD823-F4AB-4B70-A606-CA3A3F2B48C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CD64D76C-9E3F-43D7-BC7A-FEABFF9159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C55E0C25-BDCF-4E30-AE02-656E86525FC6}"/>
              </a:ext>
            </a:extLst>
          </p:cNvPr>
          <p:cNvSpPr>
            <a:spLocks noGrp="1"/>
          </p:cNvSpPr>
          <p:nvPr>
            <p:ph type="dt" sz="half" idx="10"/>
          </p:nvPr>
        </p:nvSpPr>
        <p:spPr>
          <a:xfrm>
            <a:off x="838200" y="6356350"/>
            <a:ext cx="2743200" cy="365125"/>
          </a:xfrm>
          <a:prstGeom prst="rect">
            <a:avLst/>
          </a:prstGeom>
        </p:spPr>
        <p:txBody>
          <a:bodyPr/>
          <a:lstStyle/>
          <a:p>
            <a:fld id="{FF5AFEB3-97E8-4211-96F4-0B170A485580}" type="datetime1">
              <a:rPr lang="it-IT" smtClean="0"/>
              <a:t>03/05/2024</a:t>
            </a:fld>
            <a:endParaRPr lang="it-IT"/>
          </a:p>
        </p:txBody>
      </p:sp>
      <p:sp>
        <p:nvSpPr>
          <p:cNvPr id="6" name="Segnaposto piè di pagina 5">
            <a:extLst>
              <a:ext uri="{FF2B5EF4-FFF2-40B4-BE49-F238E27FC236}">
                <a16:creationId xmlns:a16="http://schemas.microsoft.com/office/drawing/2014/main" id="{0ABC237E-6A78-45CF-B7EC-44818326DD06}"/>
              </a:ext>
            </a:extLst>
          </p:cNvPr>
          <p:cNvSpPr>
            <a:spLocks noGrp="1"/>
          </p:cNvSpPr>
          <p:nvPr>
            <p:ph type="ftr" sz="quarter" idx="11"/>
          </p:nvPr>
        </p:nvSpPr>
        <p:spPr>
          <a:xfrm>
            <a:off x="4038600" y="6356350"/>
            <a:ext cx="4114800" cy="365125"/>
          </a:xfrm>
          <a:prstGeom prst="rect">
            <a:avLst/>
          </a:prstGeom>
        </p:spPr>
        <p:txBody>
          <a:bodyPr/>
          <a:lstStyle/>
          <a:p>
            <a:endParaRPr lang="it-IT"/>
          </a:p>
        </p:txBody>
      </p:sp>
      <p:sp>
        <p:nvSpPr>
          <p:cNvPr id="7" name="Segnaposto numero diapositiva 6">
            <a:extLst>
              <a:ext uri="{FF2B5EF4-FFF2-40B4-BE49-F238E27FC236}">
                <a16:creationId xmlns:a16="http://schemas.microsoft.com/office/drawing/2014/main" id="{5CDFBD0C-CA5F-48C6-8F23-8467AD6FCD18}"/>
              </a:ext>
            </a:extLst>
          </p:cNvPr>
          <p:cNvSpPr>
            <a:spLocks noGrp="1"/>
          </p:cNvSpPr>
          <p:nvPr>
            <p:ph type="sldNum" sz="quarter" idx="12"/>
          </p:nvPr>
        </p:nvSpPr>
        <p:spPr/>
        <p:txBody>
          <a:bodyPr/>
          <a:lstStyle/>
          <a:p>
            <a:fld id="{EAB430A7-3CA7-4B68-A358-CDC4EFF6F2FE}" type="slidenum">
              <a:rPr lang="it-IT" smtClean="0"/>
              <a:t>‹#›</a:t>
            </a:fld>
            <a:endParaRPr lang="it-IT"/>
          </a:p>
        </p:txBody>
      </p:sp>
    </p:spTree>
    <p:extLst>
      <p:ext uri="{BB962C8B-B14F-4D97-AF65-F5344CB8AC3E}">
        <p14:creationId xmlns:p14="http://schemas.microsoft.com/office/powerpoint/2010/main" val="26182335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C83B05E2-1665-4F53-AE02-146FB4667E7B}"/>
              </a:ext>
            </a:extLst>
          </p:cNvPr>
          <p:cNvSpPr>
            <a:spLocks noGrp="1"/>
          </p:cNvSpPr>
          <p:nvPr>
            <p:ph type="title"/>
          </p:nvPr>
        </p:nvSpPr>
        <p:spPr>
          <a:xfrm>
            <a:off x="232913" y="365126"/>
            <a:ext cx="11662913" cy="687298"/>
          </a:xfrm>
          <a:prstGeom prst="rect">
            <a:avLst/>
          </a:prstGeom>
        </p:spPr>
        <p:txBody>
          <a:bodyPr vert="horz" lIns="91440" tIns="45720" rIns="91440" bIns="45720" rtlCol="0" anchor="ctr">
            <a:normAutofit/>
          </a:bodyPr>
          <a:lstStyle/>
          <a:p>
            <a:r>
              <a:rPr lang="it-IT" dirty="0"/>
              <a:t>Titolo</a:t>
            </a:r>
          </a:p>
        </p:txBody>
      </p:sp>
      <p:sp>
        <p:nvSpPr>
          <p:cNvPr id="3" name="Segnaposto testo 2">
            <a:extLst>
              <a:ext uri="{FF2B5EF4-FFF2-40B4-BE49-F238E27FC236}">
                <a16:creationId xmlns:a16="http://schemas.microsoft.com/office/drawing/2014/main" id="{1B3DD07E-C596-43DB-9E74-746FBD47683D}"/>
              </a:ext>
            </a:extLst>
          </p:cNvPr>
          <p:cNvSpPr>
            <a:spLocks noGrp="1"/>
          </p:cNvSpPr>
          <p:nvPr>
            <p:ph type="body" idx="1"/>
          </p:nvPr>
        </p:nvSpPr>
        <p:spPr>
          <a:xfrm>
            <a:off x="232913" y="1224951"/>
            <a:ext cx="11662913" cy="4952012"/>
          </a:xfrm>
          <a:prstGeom prst="rect">
            <a:avLst/>
          </a:prstGeom>
        </p:spPr>
        <p:txBody>
          <a:bodyPr vert="horz" lIns="91440" tIns="45720" rIns="91440" bIns="45720" rtlCol="0">
            <a:normAutofit/>
          </a:bodyPr>
          <a:lstStyle/>
          <a:p>
            <a:pPr lvl="0"/>
            <a:r>
              <a:rPr lang="it-IT" dirty="0"/>
              <a:t>Fare clic per modificare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p>
        </p:txBody>
      </p:sp>
      <p:sp>
        <p:nvSpPr>
          <p:cNvPr id="6" name="Segnaposto numero diapositiva 5">
            <a:extLst>
              <a:ext uri="{FF2B5EF4-FFF2-40B4-BE49-F238E27FC236}">
                <a16:creationId xmlns:a16="http://schemas.microsoft.com/office/drawing/2014/main" id="{62876ED7-CB52-4042-B87A-FB5AD19E8B3F}"/>
              </a:ext>
            </a:extLst>
          </p:cNvPr>
          <p:cNvSpPr>
            <a:spLocks noGrp="1"/>
          </p:cNvSpPr>
          <p:nvPr>
            <p:ph type="sldNum" sz="quarter" idx="4"/>
          </p:nvPr>
        </p:nvSpPr>
        <p:spPr>
          <a:xfrm>
            <a:off x="11041810" y="6356350"/>
            <a:ext cx="854015"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B430A7-3CA7-4B68-A358-CDC4EFF6F2FE}" type="slidenum">
              <a:rPr lang="it-IT" smtClean="0"/>
              <a:t>‹#›</a:t>
            </a:fld>
            <a:endParaRPr lang="it-IT"/>
          </a:p>
        </p:txBody>
      </p:sp>
    </p:spTree>
    <p:extLst>
      <p:ext uri="{BB962C8B-B14F-4D97-AF65-F5344CB8AC3E}">
        <p14:creationId xmlns:p14="http://schemas.microsoft.com/office/powerpoint/2010/main" val="43045389"/>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Roboto" panose="02000000000000000000" pitchFamily="2" charset="0"/>
          <a:ea typeface="Roboto" panose="02000000000000000000" pitchFamily="2"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Roboto Condensed Light" panose="02000000000000000000" pitchFamily="2" charset="0"/>
          <a:ea typeface="Roboto Condensed Light" panose="02000000000000000000" pitchFamily="2"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Roboto Condensed Light" panose="02000000000000000000" pitchFamily="2" charset="0"/>
          <a:ea typeface="Roboto Condensed Light" panose="02000000000000000000" pitchFamily="2"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Roboto Condensed Light" panose="02000000000000000000" pitchFamily="2" charset="0"/>
          <a:ea typeface="Roboto Condensed Light" panose="02000000000000000000" pitchFamily="2"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Condensed Light" panose="02000000000000000000" pitchFamily="2" charset="0"/>
          <a:ea typeface="Roboto Condensed Light" panose="02000000000000000000" pitchFamily="2"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Condensed Light" panose="02000000000000000000" pitchFamily="2" charset="0"/>
          <a:ea typeface="Roboto Condensed Light"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0.emf"/><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130.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50.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20.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9.png"/><Relationship Id="rId1" Type="http://schemas.openxmlformats.org/officeDocument/2006/relationships/slideLayout" Target="../slideLayouts/slideLayout3.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slides/_rels/slide7.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hyperlink" Target="https://en.wikipedia.org/wiki/Coefficient_of_determination" TargetMode="External"/><Relationship Id="rId2" Type="http://schemas.openxmlformats.org/officeDocument/2006/relationships/image" Target="../media/image11.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0DB06FB-1F22-4270-A3CB-BD61F1B02500}"/>
              </a:ext>
            </a:extLst>
          </p:cNvPr>
          <p:cNvSpPr>
            <a:spLocks noGrp="1"/>
          </p:cNvSpPr>
          <p:nvPr>
            <p:ph type="ctrTitle"/>
          </p:nvPr>
        </p:nvSpPr>
        <p:spPr/>
        <p:txBody>
          <a:bodyPr/>
          <a:lstStyle/>
          <a:p>
            <a:r>
              <a:rPr lang="it-IT" dirty="0"/>
              <a:t>4</a:t>
            </a:r>
            <a:br>
              <a:rPr lang="it-IT" dirty="0"/>
            </a:br>
            <a:r>
              <a:rPr lang="it-IT" dirty="0" err="1"/>
              <a:t>Metrics</a:t>
            </a:r>
            <a:endParaRPr lang="it-IT" dirty="0"/>
          </a:p>
        </p:txBody>
      </p:sp>
      <p:sp>
        <p:nvSpPr>
          <p:cNvPr id="3" name="Sottotitolo 2">
            <a:extLst>
              <a:ext uri="{FF2B5EF4-FFF2-40B4-BE49-F238E27FC236}">
                <a16:creationId xmlns:a16="http://schemas.microsoft.com/office/drawing/2014/main" id="{7D7F9F73-7AB5-405B-8928-6BC0957E766D}"/>
              </a:ext>
            </a:extLst>
          </p:cNvPr>
          <p:cNvSpPr>
            <a:spLocks noGrp="1"/>
          </p:cNvSpPr>
          <p:nvPr>
            <p:ph type="subTitle" idx="1"/>
          </p:nvPr>
        </p:nvSpPr>
        <p:spPr/>
        <p:txBody>
          <a:bodyPr/>
          <a:lstStyle/>
          <a:p>
            <a:r>
              <a:rPr lang="it-IT"/>
              <a:t>Guido Borghi, PhD</a:t>
            </a:r>
          </a:p>
          <a:p>
            <a:r>
              <a:rPr lang="it-IT" sz="1800"/>
              <a:t>guido.borghi@unibo.it</a:t>
            </a:r>
            <a:endParaRPr lang="it-IT" sz="1800" dirty="0"/>
          </a:p>
        </p:txBody>
      </p:sp>
      <p:pic>
        <p:nvPicPr>
          <p:cNvPr id="1026" name="Picture 2" descr="Logo University of Bologna - for Zaky">
            <a:extLst>
              <a:ext uri="{FF2B5EF4-FFF2-40B4-BE49-F238E27FC236}">
                <a16:creationId xmlns:a16="http://schemas.microsoft.com/office/drawing/2014/main" id="{516FCB5D-009A-44E2-9FE9-24437230F1C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4325" y="5725675"/>
            <a:ext cx="4733359" cy="97595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2A68B0A9-3521-45A4-BDBE-FBCD78EF8E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44769" y="5708140"/>
            <a:ext cx="2852720" cy="10025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80491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contenuto 1">
            <a:extLst>
              <a:ext uri="{FF2B5EF4-FFF2-40B4-BE49-F238E27FC236}">
                <a16:creationId xmlns:a16="http://schemas.microsoft.com/office/drawing/2014/main" id="{A3ECC08E-E752-4E78-81E0-9C4BF81CD87E}"/>
              </a:ext>
            </a:extLst>
          </p:cNvPr>
          <p:cNvSpPr>
            <a:spLocks noGrp="1"/>
          </p:cNvSpPr>
          <p:nvPr>
            <p:ph idx="1"/>
          </p:nvPr>
        </p:nvSpPr>
        <p:spPr/>
        <p:txBody>
          <a:bodyPr/>
          <a:lstStyle/>
          <a:p>
            <a:r>
              <a:rPr lang="en-US" dirty="0"/>
              <a:t>Let's imagine we have a series of predicted values ​​and their relative GT values</a:t>
            </a:r>
            <a:endParaRPr lang="it-IT" dirty="0"/>
          </a:p>
        </p:txBody>
      </p:sp>
      <p:graphicFrame>
        <p:nvGraphicFramePr>
          <p:cNvPr id="7" name="Tabella 7">
            <a:extLst>
              <a:ext uri="{FF2B5EF4-FFF2-40B4-BE49-F238E27FC236}">
                <a16:creationId xmlns:a16="http://schemas.microsoft.com/office/drawing/2014/main" id="{ACA04971-45CB-4445-ACCB-ADAE62536943}"/>
              </a:ext>
            </a:extLst>
          </p:cNvPr>
          <p:cNvGraphicFramePr>
            <a:graphicFrameLocks noGrp="1"/>
          </p:cNvGraphicFramePr>
          <p:nvPr>
            <p:ph sz="quarter" idx="13"/>
            <p:extLst>
              <p:ext uri="{D42A27DB-BD31-4B8C-83A1-F6EECF244321}">
                <p14:modId xmlns:p14="http://schemas.microsoft.com/office/powerpoint/2010/main" val="2732868071"/>
              </p:ext>
            </p:extLst>
          </p:nvPr>
        </p:nvGraphicFramePr>
        <p:xfrm>
          <a:off x="1768443" y="1945640"/>
          <a:ext cx="2988284" cy="4348480"/>
        </p:xfrm>
        <a:graphic>
          <a:graphicData uri="http://schemas.openxmlformats.org/drawingml/2006/table">
            <a:tbl>
              <a:tblPr firstRow="1" bandRow="1">
                <a:tableStyleId>{5C22544A-7EE6-4342-B048-85BDC9FD1C3A}</a:tableStyleId>
              </a:tblPr>
              <a:tblGrid>
                <a:gridCol w="1494142">
                  <a:extLst>
                    <a:ext uri="{9D8B030D-6E8A-4147-A177-3AD203B41FA5}">
                      <a16:colId xmlns:a16="http://schemas.microsoft.com/office/drawing/2014/main" val="4164828625"/>
                    </a:ext>
                  </a:extLst>
                </a:gridCol>
                <a:gridCol w="1494142">
                  <a:extLst>
                    <a:ext uri="{9D8B030D-6E8A-4147-A177-3AD203B41FA5}">
                      <a16:colId xmlns:a16="http://schemas.microsoft.com/office/drawing/2014/main" val="4239512236"/>
                    </a:ext>
                  </a:extLst>
                </a:gridCol>
              </a:tblGrid>
              <a:tr h="370840">
                <a:tc>
                  <a:txBody>
                    <a:bodyPr/>
                    <a:lstStyle/>
                    <a:p>
                      <a:pPr algn="ctr"/>
                      <a:r>
                        <a:rPr lang="it-IT" dirty="0" err="1">
                          <a:latin typeface="Roboto Condensed Light" panose="02000000000000000000" pitchFamily="2" charset="0"/>
                          <a:ea typeface="Roboto Condensed Light" panose="02000000000000000000" pitchFamily="2" charset="0"/>
                        </a:rPr>
                        <a:t>Predicted</a:t>
                      </a:r>
                      <a:r>
                        <a:rPr lang="it-IT" dirty="0">
                          <a:latin typeface="Roboto Condensed Light" panose="02000000000000000000" pitchFamily="2" charset="0"/>
                          <a:ea typeface="Roboto Condensed Light" panose="02000000000000000000" pitchFamily="2" charset="0"/>
                        </a:rPr>
                        <a:t> </a:t>
                      </a:r>
                      <a:r>
                        <a:rPr lang="it-IT" dirty="0" err="1">
                          <a:latin typeface="Roboto Condensed Light" panose="02000000000000000000" pitchFamily="2" charset="0"/>
                          <a:ea typeface="Roboto Condensed Light" panose="02000000000000000000" pitchFamily="2" charset="0"/>
                        </a:rPr>
                        <a:t>values</a:t>
                      </a:r>
                      <a:endParaRPr lang="it-IT" dirty="0">
                        <a:latin typeface="Roboto Condensed Light" panose="02000000000000000000" pitchFamily="2" charset="0"/>
                        <a:ea typeface="Roboto Condensed Light" panose="02000000000000000000" pitchFamily="2" charset="0"/>
                      </a:endParaRPr>
                    </a:p>
                  </a:txBody>
                  <a:tcPr anchor="ctr"/>
                </a:tc>
                <a:tc>
                  <a:txBody>
                    <a:bodyPr/>
                    <a:lstStyle/>
                    <a:p>
                      <a:pPr algn="ctr"/>
                      <a:r>
                        <a:rPr lang="it-IT" dirty="0">
                          <a:latin typeface="Roboto Condensed Light" panose="02000000000000000000" pitchFamily="2" charset="0"/>
                          <a:ea typeface="Roboto Condensed Light" panose="02000000000000000000" pitchFamily="2" charset="0"/>
                        </a:rPr>
                        <a:t> GT</a:t>
                      </a:r>
                    </a:p>
                  </a:txBody>
                  <a:tcPr anchor="ctr"/>
                </a:tc>
                <a:extLst>
                  <a:ext uri="{0D108BD9-81ED-4DB2-BD59-A6C34878D82A}">
                    <a16:rowId xmlns:a16="http://schemas.microsoft.com/office/drawing/2014/main" val="1009536917"/>
                  </a:ext>
                </a:extLst>
              </a:tr>
              <a:tr h="370840">
                <a:tc>
                  <a:txBody>
                    <a:bodyPr/>
                    <a:lstStyle/>
                    <a:p>
                      <a:pPr algn="ctr"/>
                      <a:r>
                        <a:rPr lang="it-IT" dirty="0">
                          <a:latin typeface="Roboto Condensed Light" panose="02000000000000000000" pitchFamily="2" charset="0"/>
                          <a:ea typeface="Roboto Condensed Light" panose="02000000000000000000" pitchFamily="2" charset="0"/>
                        </a:rPr>
                        <a:t>14</a:t>
                      </a:r>
                    </a:p>
                  </a:txBody>
                  <a:tcPr anchor="ctr"/>
                </a:tc>
                <a:tc>
                  <a:txBody>
                    <a:bodyPr/>
                    <a:lstStyle/>
                    <a:p>
                      <a:pPr algn="ctr"/>
                      <a:r>
                        <a:rPr lang="it-IT" dirty="0">
                          <a:latin typeface="Roboto Condensed Light" panose="02000000000000000000" pitchFamily="2" charset="0"/>
                          <a:ea typeface="Roboto Condensed Light" panose="02000000000000000000" pitchFamily="2" charset="0"/>
                        </a:rPr>
                        <a:t>12</a:t>
                      </a:r>
                    </a:p>
                  </a:txBody>
                  <a:tcPr anchor="ctr"/>
                </a:tc>
                <a:extLst>
                  <a:ext uri="{0D108BD9-81ED-4DB2-BD59-A6C34878D82A}">
                    <a16:rowId xmlns:a16="http://schemas.microsoft.com/office/drawing/2014/main" val="2701010195"/>
                  </a:ext>
                </a:extLst>
              </a:tr>
              <a:tr h="370840">
                <a:tc>
                  <a:txBody>
                    <a:bodyPr/>
                    <a:lstStyle/>
                    <a:p>
                      <a:pPr algn="ctr"/>
                      <a:r>
                        <a:rPr lang="it-IT" dirty="0">
                          <a:latin typeface="Roboto Condensed Light" panose="02000000000000000000" pitchFamily="2" charset="0"/>
                          <a:ea typeface="Roboto Condensed Light" panose="02000000000000000000" pitchFamily="2" charset="0"/>
                        </a:rPr>
                        <a:t>15</a:t>
                      </a:r>
                    </a:p>
                  </a:txBody>
                  <a:tcPr anchor="ctr"/>
                </a:tc>
                <a:tc>
                  <a:txBody>
                    <a:bodyPr/>
                    <a:lstStyle/>
                    <a:p>
                      <a:pPr algn="ctr"/>
                      <a:r>
                        <a:rPr lang="it-IT" dirty="0">
                          <a:latin typeface="Roboto Condensed Light" panose="02000000000000000000" pitchFamily="2" charset="0"/>
                          <a:ea typeface="Roboto Condensed Light" panose="02000000000000000000" pitchFamily="2" charset="0"/>
                        </a:rPr>
                        <a:t>15</a:t>
                      </a:r>
                    </a:p>
                  </a:txBody>
                  <a:tcPr anchor="ctr"/>
                </a:tc>
                <a:extLst>
                  <a:ext uri="{0D108BD9-81ED-4DB2-BD59-A6C34878D82A}">
                    <a16:rowId xmlns:a16="http://schemas.microsoft.com/office/drawing/2014/main" val="2270483837"/>
                  </a:ext>
                </a:extLst>
              </a:tr>
              <a:tr h="370840">
                <a:tc>
                  <a:txBody>
                    <a:bodyPr/>
                    <a:lstStyle/>
                    <a:p>
                      <a:pPr algn="ctr"/>
                      <a:r>
                        <a:rPr lang="it-IT" dirty="0">
                          <a:latin typeface="Roboto Condensed Light" panose="02000000000000000000" pitchFamily="2" charset="0"/>
                          <a:ea typeface="Roboto Condensed Light" panose="02000000000000000000" pitchFamily="2" charset="0"/>
                        </a:rPr>
                        <a:t>18</a:t>
                      </a:r>
                    </a:p>
                  </a:txBody>
                  <a:tcPr anchor="ctr"/>
                </a:tc>
                <a:tc>
                  <a:txBody>
                    <a:bodyPr/>
                    <a:lstStyle/>
                    <a:p>
                      <a:pPr algn="ctr"/>
                      <a:r>
                        <a:rPr lang="it-IT" dirty="0">
                          <a:latin typeface="Roboto Condensed Light" panose="02000000000000000000" pitchFamily="2" charset="0"/>
                          <a:ea typeface="Roboto Condensed Light" panose="02000000000000000000" pitchFamily="2" charset="0"/>
                        </a:rPr>
                        <a:t>20</a:t>
                      </a:r>
                    </a:p>
                  </a:txBody>
                  <a:tcPr anchor="ctr"/>
                </a:tc>
                <a:extLst>
                  <a:ext uri="{0D108BD9-81ED-4DB2-BD59-A6C34878D82A}">
                    <a16:rowId xmlns:a16="http://schemas.microsoft.com/office/drawing/2014/main" val="2473309752"/>
                  </a:ext>
                </a:extLst>
              </a:tr>
              <a:tr h="370840">
                <a:tc>
                  <a:txBody>
                    <a:bodyPr/>
                    <a:lstStyle/>
                    <a:p>
                      <a:pPr algn="ctr"/>
                      <a:r>
                        <a:rPr lang="it-IT" dirty="0">
                          <a:latin typeface="Roboto Condensed Light" panose="02000000000000000000" pitchFamily="2" charset="0"/>
                          <a:ea typeface="Roboto Condensed Light" panose="02000000000000000000" pitchFamily="2" charset="0"/>
                        </a:rPr>
                        <a:t>19</a:t>
                      </a:r>
                    </a:p>
                  </a:txBody>
                  <a:tcPr anchor="ctr"/>
                </a:tc>
                <a:tc>
                  <a:txBody>
                    <a:bodyPr/>
                    <a:lstStyle/>
                    <a:p>
                      <a:pPr algn="ctr"/>
                      <a:r>
                        <a:rPr lang="it-IT" dirty="0">
                          <a:latin typeface="Roboto Condensed Light" panose="02000000000000000000" pitchFamily="2" charset="0"/>
                          <a:ea typeface="Roboto Condensed Light" panose="02000000000000000000" pitchFamily="2" charset="0"/>
                        </a:rPr>
                        <a:t>16</a:t>
                      </a:r>
                    </a:p>
                  </a:txBody>
                  <a:tcPr anchor="ctr"/>
                </a:tc>
                <a:extLst>
                  <a:ext uri="{0D108BD9-81ED-4DB2-BD59-A6C34878D82A}">
                    <a16:rowId xmlns:a16="http://schemas.microsoft.com/office/drawing/2014/main" val="674610599"/>
                  </a:ext>
                </a:extLst>
              </a:tr>
              <a:tr h="370840">
                <a:tc>
                  <a:txBody>
                    <a:bodyPr/>
                    <a:lstStyle/>
                    <a:p>
                      <a:pPr algn="ctr"/>
                      <a:r>
                        <a:rPr lang="it-IT" dirty="0">
                          <a:latin typeface="Roboto Condensed Light" panose="02000000000000000000" pitchFamily="2" charset="0"/>
                          <a:ea typeface="Roboto Condensed Light" panose="02000000000000000000" pitchFamily="2" charset="0"/>
                        </a:rPr>
                        <a:t>25</a:t>
                      </a:r>
                    </a:p>
                  </a:txBody>
                  <a:tcPr anchor="ctr"/>
                </a:tc>
                <a:tc>
                  <a:txBody>
                    <a:bodyPr/>
                    <a:lstStyle/>
                    <a:p>
                      <a:pPr algn="ctr"/>
                      <a:r>
                        <a:rPr lang="it-IT" dirty="0">
                          <a:latin typeface="Roboto Condensed Light" panose="02000000000000000000" pitchFamily="2" charset="0"/>
                          <a:ea typeface="Roboto Condensed Light" panose="02000000000000000000" pitchFamily="2" charset="0"/>
                        </a:rPr>
                        <a:t>20</a:t>
                      </a:r>
                    </a:p>
                  </a:txBody>
                  <a:tcPr anchor="ctr"/>
                </a:tc>
                <a:extLst>
                  <a:ext uri="{0D108BD9-81ED-4DB2-BD59-A6C34878D82A}">
                    <a16:rowId xmlns:a16="http://schemas.microsoft.com/office/drawing/2014/main" val="3481339553"/>
                  </a:ext>
                </a:extLst>
              </a:tr>
              <a:tr h="370840">
                <a:tc>
                  <a:txBody>
                    <a:bodyPr/>
                    <a:lstStyle/>
                    <a:p>
                      <a:pPr algn="ctr"/>
                      <a:r>
                        <a:rPr lang="it-IT" dirty="0">
                          <a:latin typeface="Roboto Condensed Light" panose="02000000000000000000" pitchFamily="2" charset="0"/>
                          <a:ea typeface="Roboto Condensed Light" panose="02000000000000000000" pitchFamily="2" charset="0"/>
                        </a:rPr>
                        <a:t>18</a:t>
                      </a:r>
                    </a:p>
                  </a:txBody>
                  <a:tcPr anchor="ctr"/>
                </a:tc>
                <a:tc>
                  <a:txBody>
                    <a:bodyPr/>
                    <a:lstStyle/>
                    <a:p>
                      <a:pPr algn="ctr"/>
                      <a:r>
                        <a:rPr lang="it-IT" dirty="0">
                          <a:latin typeface="Roboto Condensed Light" panose="02000000000000000000" pitchFamily="2" charset="0"/>
                          <a:ea typeface="Roboto Condensed Light" panose="02000000000000000000" pitchFamily="2" charset="0"/>
                        </a:rPr>
                        <a:t>19</a:t>
                      </a:r>
                    </a:p>
                  </a:txBody>
                  <a:tcPr anchor="ctr"/>
                </a:tc>
                <a:extLst>
                  <a:ext uri="{0D108BD9-81ED-4DB2-BD59-A6C34878D82A}">
                    <a16:rowId xmlns:a16="http://schemas.microsoft.com/office/drawing/2014/main" val="3326435535"/>
                  </a:ext>
                </a:extLst>
              </a:tr>
              <a:tr h="370840">
                <a:tc>
                  <a:txBody>
                    <a:bodyPr/>
                    <a:lstStyle/>
                    <a:p>
                      <a:pPr algn="ctr"/>
                      <a:r>
                        <a:rPr lang="it-IT" dirty="0">
                          <a:latin typeface="Roboto Condensed Light" panose="02000000000000000000" pitchFamily="2" charset="0"/>
                          <a:ea typeface="Roboto Condensed Light" panose="02000000000000000000" pitchFamily="2" charset="0"/>
                        </a:rPr>
                        <a:t>12</a:t>
                      </a:r>
                    </a:p>
                  </a:txBody>
                  <a:tcPr anchor="ctr"/>
                </a:tc>
                <a:tc>
                  <a:txBody>
                    <a:bodyPr/>
                    <a:lstStyle/>
                    <a:p>
                      <a:pPr algn="ctr"/>
                      <a:r>
                        <a:rPr lang="it-IT" dirty="0">
                          <a:latin typeface="Roboto Condensed Light" panose="02000000000000000000" pitchFamily="2" charset="0"/>
                          <a:ea typeface="Roboto Condensed Light" panose="02000000000000000000" pitchFamily="2" charset="0"/>
                        </a:rPr>
                        <a:t>16</a:t>
                      </a:r>
                    </a:p>
                  </a:txBody>
                  <a:tcPr anchor="ctr"/>
                </a:tc>
                <a:extLst>
                  <a:ext uri="{0D108BD9-81ED-4DB2-BD59-A6C34878D82A}">
                    <a16:rowId xmlns:a16="http://schemas.microsoft.com/office/drawing/2014/main" val="4230054762"/>
                  </a:ext>
                </a:extLst>
              </a:tr>
              <a:tr h="370840">
                <a:tc>
                  <a:txBody>
                    <a:bodyPr/>
                    <a:lstStyle/>
                    <a:p>
                      <a:pPr algn="ctr"/>
                      <a:r>
                        <a:rPr lang="it-IT" dirty="0">
                          <a:latin typeface="Roboto Condensed Light" panose="02000000000000000000" pitchFamily="2" charset="0"/>
                          <a:ea typeface="Roboto Condensed Light" panose="02000000000000000000" pitchFamily="2" charset="0"/>
                        </a:rPr>
                        <a:t>12</a:t>
                      </a:r>
                    </a:p>
                  </a:txBody>
                  <a:tcPr anchor="ctr"/>
                </a:tc>
                <a:tc>
                  <a:txBody>
                    <a:bodyPr/>
                    <a:lstStyle/>
                    <a:p>
                      <a:pPr algn="ctr"/>
                      <a:r>
                        <a:rPr lang="it-IT" dirty="0">
                          <a:latin typeface="Roboto Condensed Light" panose="02000000000000000000" pitchFamily="2" charset="0"/>
                          <a:ea typeface="Roboto Condensed Light" panose="02000000000000000000" pitchFamily="2" charset="0"/>
                        </a:rPr>
                        <a:t>20</a:t>
                      </a:r>
                    </a:p>
                  </a:txBody>
                  <a:tcPr anchor="ctr"/>
                </a:tc>
                <a:extLst>
                  <a:ext uri="{0D108BD9-81ED-4DB2-BD59-A6C34878D82A}">
                    <a16:rowId xmlns:a16="http://schemas.microsoft.com/office/drawing/2014/main" val="3395791884"/>
                  </a:ext>
                </a:extLst>
              </a:tr>
              <a:tr h="370840">
                <a:tc>
                  <a:txBody>
                    <a:bodyPr/>
                    <a:lstStyle/>
                    <a:p>
                      <a:pPr algn="ctr"/>
                      <a:r>
                        <a:rPr lang="it-IT" dirty="0">
                          <a:latin typeface="Roboto Condensed Light" panose="02000000000000000000" pitchFamily="2" charset="0"/>
                          <a:ea typeface="Roboto Condensed Light" panose="02000000000000000000" pitchFamily="2" charset="0"/>
                        </a:rPr>
                        <a:t>15</a:t>
                      </a:r>
                    </a:p>
                  </a:txBody>
                  <a:tcPr anchor="ctr"/>
                </a:tc>
                <a:tc>
                  <a:txBody>
                    <a:bodyPr/>
                    <a:lstStyle/>
                    <a:p>
                      <a:pPr algn="ctr"/>
                      <a:r>
                        <a:rPr lang="it-IT" dirty="0">
                          <a:latin typeface="Roboto Condensed Light" panose="02000000000000000000" pitchFamily="2" charset="0"/>
                          <a:ea typeface="Roboto Condensed Light" panose="02000000000000000000" pitchFamily="2" charset="0"/>
                        </a:rPr>
                        <a:t>16</a:t>
                      </a:r>
                    </a:p>
                  </a:txBody>
                  <a:tcPr anchor="ctr"/>
                </a:tc>
                <a:extLst>
                  <a:ext uri="{0D108BD9-81ED-4DB2-BD59-A6C34878D82A}">
                    <a16:rowId xmlns:a16="http://schemas.microsoft.com/office/drawing/2014/main" val="1630627723"/>
                  </a:ext>
                </a:extLst>
              </a:tr>
              <a:tr h="370840">
                <a:tc>
                  <a:txBody>
                    <a:bodyPr/>
                    <a:lstStyle/>
                    <a:p>
                      <a:pPr algn="ctr"/>
                      <a:r>
                        <a:rPr lang="it-IT" dirty="0">
                          <a:latin typeface="Roboto Condensed Light" panose="02000000000000000000" pitchFamily="2" charset="0"/>
                          <a:ea typeface="Roboto Condensed Light" panose="02000000000000000000" pitchFamily="2" charset="0"/>
                        </a:rPr>
                        <a:t>22</a:t>
                      </a:r>
                    </a:p>
                  </a:txBody>
                  <a:tcPr anchor="ctr"/>
                </a:tc>
                <a:tc>
                  <a:txBody>
                    <a:bodyPr/>
                    <a:lstStyle/>
                    <a:p>
                      <a:pPr algn="ctr"/>
                      <a:r>
                        <a:rPr lang="it-IT" dirty="0">
                          <a:latin typeface="Roboto Condensed Light" panose="02000000000000000000" pitchFamily="2" charset="0"/>
                          <a:ea typeface="Roboto Condensed Light" panose="02000000000000000000" pitchFamily="2" charset="0"/>
                        </a:rPr>
                        <a:t>16</a:t>
                      </a:r>
                    </a:p>
                  </a:txBody>
                  <a:tcPr anchor="ctr"/>
                </a:tc>
                <a:extLst>
                  <a:ext uri="{0D108BD9-81ED-4DB2-BD59-A6C34878D82A}">
                    <a16:rowId xmlns:a16="http://schemas.microsoft.com/office/drawing/2014/main" val="1786829031"/>
                  </a:ext>
                </a:extLst>
              </a:tr>
            </a:tbl>
          </a:graphicData>
        </a:graphic>
      </p:graphicFrame>
      <p:sp>
        <p:nvSpPr>
          <p:cNvPr id="4" name="Titolo 3">
            <a:extLst>
              <a:ext uri="{FF2B5EF4-FFF2-40B4-BE49-F238E27FC236}">
                <a16:creationId xmlns:a16="http://schemas.microsoft.com/office/drawing/2014/main" id="{BF35C6F3-094C-4D73-A869-7F2BDB099899}"/>
              </a:ext>
            </a:extLst>
          </p:cNvPr>
          <p:cNvSpPr>
            <a:spLocks noGrp="1"/>
          </p:cNvSpPr>
          <p:nvPr>
            <p:ph type="title"/>
          </p:nvPr>
        </p:nvSpPr>
        <p:spPr/>
        <p:txBody>
          <a:bodyPr/>
          <a:lstStyle/>
          <a:p>
            <a:r>
              <a:rPr lang="it-IT" dirty="0" err="1"/>
              <a:t>Example</a:t>
            </a:r>
            <a:r>
              <a:rPr lang="it-IT" dirty="0"/>
              <a:t> of </a:t>
            </a:r>
            <a:r>
              <a:rPr lang="it-IT" dirty="0" err="1"/>
              <a:t>Regression</a:t>
            </a:r>
            <a:endParaRPr lang="it-IT" dirty="0"/>
          </a:p>
        </p:txBody>
      </p:sp>
      <p:sp>
        <p:nvSpPr>
          <p:cNvPr id="5" name="Segnaposto numero diapositiva 4">
            <a:extLst>
              <a:ext uri="{FF2B5EF4-FFF2-40B4-BE49-F238E27FC236}">
                <a16:creationId xmlns:a16="http://schemas.microsoft.com/office/drawing/2014/main" id="{B800C2D6-CA14-437A-A459-F6D11A59A909}"/>
              </a:ext>
            </a:extLst>
          </p:cNvPr>
          <p:cNvSpPr>
            <a:spLocks noGrp="1"/>
          </p:cNvSpPr>
          <p:nvPr>
            <p:ph type="sldNum" sz="quarter" idx="12"/>
          </p:nvPr>
        </p:nvSpPr>
        <p:spPr/>
        <p:txBody>
          <a:bodyPr/>
          <a:lstStyle/>
          <a:p>
            <a:fld id="{EAB430A7-3CA7-4B68-A358-CDC4EFF6F2FE}" type="slidenum">
              <a:rPr lang="it-IT" smtClean="0"/>
              <a:pPr/>
              <a:t>10</a:t>
            </a:fld>
            <a:endParaRPr lang="it-IT" dirty="0"/>
          </a:p>
        </p:txBody>
      </p:sp>
      <p:sp>
        <p:nvSpPr>
          <p:cNvPr id="6" name="Segnaposto testo 5">
            <a:extLst>
              <a:ext uri="{FF2B5EF4-FFF2-40B4-BE49-F238E27FC236}">
                <a16:creationId xmlns:a16="http://schemas.microsoft.com/office/drawing/2014/main" id="{0C8C90AD-88FC-43F6-A285-80D27F1366BB}"/>
              </a:ext>
            </a:extLst>
          </p:cNvPr>
          <p:cNvSpPr>
            <a:spLocks noGrp="1"/>
          </p:cNvSpPr>
          <p:nvPr>
            <p:ph type="body" sz="quarter" idx="14"/>
          </p:nvPr>
        </p:nvSpPr>
        <p:spPr/>
        <p:txBody>
          <a:bodyPr/>
          <a:lstStyle/>
          <a:p>
            <a:endParaRPr lang="it-IT"/>
          </a:p>
        </p:txBody>
      </p:sp>
      <mc:AlternateContent xmlns:mc="http://schemas.openxmlformats.org/markup-compatibility/2006" xmlns:a14="http://schemas.microsoft.com/office/drawing/2010/main">
        <mc:Choice Requires="a14">
          <p:sp>
            <p:nvSpPr>
              <p:cNvPr id="8" name="CasellaDiTesto 7">
                <a:extLst>
                  <a:ext uri="{FF2B5EF4-FFF2-40B4-BE49-F238E27FC236}">
                    <a16:creationId xmlns:a16="http://schemas.microsoft.com/office/drawing/2014/main" id="{B360370B-B857-47CC-846A-E5B2FC2B0626}"/>
                  </a:ext>
                </a:extLst>
              </p:cNvPr>
              <p:cNvSpPr txBox="1"/>
              <p:nvPr/>
            </p:nvSpPr>
            <p:spPr>
              <a:xfrm>
                <a:off x="5490043" y="1763289"/>
                <a:ext cx="5778321" cy="4708981"/>
              </a:xfrm>
              <a:prstGeom prst="rect">
                <a:avLst/>
              </a:prstGeom>
              <a:noFill/>
            </p:spPr>
            <p:txBody>
              <a:bodyPr wrap="square" rtlCol="0">
                <a:spAutoFit/>
              </a:bodyPr>
              <a:lstStyle/>
              <a:p>
                <a:pPr marL="285750" indent="-285750">
                  <a:buFont typeface="Arial" panose="020B0604020202020204" pitchFamily="34" charset="0"/>
                  <a:buChar char="•"/>
                </a:pPr>
                <a:r>
                  <a:rPr lang="en-US" sz="2000" dirty="0">
                    <a:latin typeface="Roboto Condensed Light" panose="02000000000000000000" pitchFamily="2" charset="0"/>
                    <a:ea typeface="Roboto Condensed Light" panose="02000000000000000000" pitchFamily="2" charset="0"/>
                  </a:rPr>
                  <a:t>We are in the case of the regression, for which the values ​​of GT (our labels) are integer values.</a:t>
                </a:r>
              </a:p>
              <a:p>
                <a:pPr marL="285750" indent="-285750">
                  <a:buFont typeface="Arial" panose="020B0604020202020204" pitchFamily="34" charset="0"/>
                  <a:buChar char="•"/>
                </a:pPr>
                <a:r>
                  <a:rPr lang="it-IT" sz="2000" dirty="0" err="1">
                    <a:latin typeface="Roboto Condensed Light" panose="02000000000000000000" pitchFamily="2" charset="0"/>
                    <a:ea typeface="Roboto Condensed Light" panose="02000000000000000000" pitchFamily="2" charset="0"/>
                  </a:rPr>
                  <a:t>We</a:t>
                </a:r>
                <a:r>
                  <a:rPr lang="it-IT" sz="2000" dirty="0">
                    <a:latin typeface="Roboto Condensed Light" panose="02000000000000000000" pitchFamily="2" charset="0"/>
                    <a:ea typeface="Roboto Condensed Light" panose="02000000000000000000" pitchFamily="2" charset="0"/>
                  </a:rPr>
                  <a:t> can compute:</a:t>
                </a:r>
              </a:p>
              <a:p>
                <a:pPr marL="742950" lvl="1" indent="-285750">
                  <a:buFont typeface="Arial" panose="020B0604020202020204" pitchFamily="34" charset="0"/>
                  <a:buChar char="•"/>
                </a:pPr>
                <a:r>
                  <a:rPr lang="it-IT" sz="2000" dirty="0">
                    <a:latin typeface="Roboto Condensed Light" panose="02000000000000000000" pitchFamily="2" charset="0"/>
                    <a:ea typeface="Roboto Condensed Light" panose="02000000000000000000" pitchFamily="2" charset="0"/>
                  </a:rPr>
                  <a:t>MSE = ((14 - 12)</a:t>
                </a:r>
                <a:r>
                  <a:rPr lang="it-IT" sz="2000" baseline="30000" dirty="0">
                    <a:latin typeface="Roboto Condensed Light" panose="02000000000000000000" pitchFamily="2" charset="0"/>
                    <a:ea typeface="Roboto Condensed Light" panose="02000000000000000000" pitchFamily="2" charset="0"/>
                  </a:rPr>
                  <a:t>2 </a:t>
                </a:r>
                <a:r>
                  <a:rPr lang="it-IT" sz="2000" dirty="0">
                    <a:latin typeface="Roboto Condensed Light" panose="02000000000000000000" pitchFamily="2" charset="0"/>
                    <a:ea typeface="Roboto Condensed Light" panose="02000000000000000000" pitchFamily="2" charset="0"/>
                  </a:rPr>
                  <a:t>+ (15 - 15)</a:t>
                </a:r>
                <a:r>
                  <a:rPr lang="it-IT" sz="2000" baseline="30000" dirty="0">
                    <a:latin typeface="Roboto Condensed Light" panose="02000000000000000000" pitchFamily="2" charset="0"/>
                    <a:ea typeface="Roboto Condensed Light" panose="02000000000000000000" pitchFamily="2" charset="0"/>
                  </a:rPr>
                  <a:t>2 </a:t>
                </a:r>
                <a:r>
                  <a:rPr lang="it-IT" sz="2000" dirty="0">
                    <a:latin typeface="Roboto Condensed Light" panose="02000000000000000000" pitchFamily="2" charset="0"/>
                    <a:ea typeface="Roboto Condensed Light" panose="02000000000000000000" pitchFamily="2" charset="0"/>
                  </a:rPr>
                  <a:t>+ (18 -20)</a:t>
                </a:r>
                <a:r>
                  <a:rPr lang="it-IT" sz="2000" baseline="30000" dirty="0">
                    <a:latin typeface="Roboto Condensed Light" panose="02000000000000000000" pitchFamily="2" charset="0"/>
                    <a:ea typeface="Roboto Condensed Light" panose="02000000000000000000" pitchFamily="2" charset="0"/>
                  </a:rPr>
                  <a:t>2 </a:t>
                </a:r>
                <a:r>
                  <a:rPr lang="it-IT" sz="2000" dirty="0">
                    <a:latin typeface="Roboto Condensed Light" panose="02000000000000000000" pitchFamily="2" charset="0"/>
                    <a:ea typeface="Roboto Condensed Light" panose="02000000000000000000" pitchFamily="2" charset="0"/>
                  </a:rPr>
                  <a:t>+ </a:t>
                </a:r>
                <a:br>
                  <a:rPr lang="it-IT" sz="2000" dirty="0">
                    <a:latin typeface="Roboto Condensed Light" panose="02000000000000000000" pitchFamily="2" charset="0"/>
                    <a:ea typeface="Roboto Condensed Light" panose="02000000000000000000" pitchFamily="2" charset="0"/>
                  </a:rPr>
                </a:br>
                <a:r>
                  <a:rPr lang="it-IT" sz="2000" dirty="0">
                    <a:latin typeface="Roboto Condensed Light" panose="02000000000000000000" pitchFamily="2" charset="0"/>
                    <a:ea typeface="Roboto Condensed Light" panose="02000000000000000000" pitchFamily="2" charset="0"/>
                  </a:rPr>
                  <a:t>(19 - 16)</a:t>
                </a:r>
                <a:r>
                  <a:rPr lang="it-IT" sz="2000" baseline="30000" dirty="0">
                    <a:latin typeface="Roboto Condensed Light" panose="02000000000000000000" pitchFamily="2" charset="0"/>
                    <a:ea typeface="Roboto Condensed Light" panose="02000000000000000000" pitchFamily="2" charset="0"/>
                  </a:rPr>
                  <a:t>2 </a:t>
                </a:r>
                <a:r>
                  <a:rPr lang="it-IT" sz="2000" dirty="0">
                    <a:latin typeface="Roboto Condensed Light" panose="02000000000000000000" pitchFamily="2" charset="0"/>
                    <a:ea typeface="Roboto Condensed Light" panose="02000000000000000000" pitchFamily="2" charset="0"/>
                  </a:rPr>
                  <a:t>+ (25 - 20)</a:t>
                </a:r>
                <a:r>
                  <a:rPr lang="it-IT" sz="2000" baseline="30000" dirty="0">
                    <a:latin typeface="Roboto Condensed Light" panose="02000000000000000000" pitchFamily="2" charset="0"/>
                    <a:ea typeface="Roboto Condensed Light" panose="02000000000000000000" pitchFamily="2" charset="0"/>
                  </a:rPr>
                  <a:t>2 </a:t>
                </a:r>
                <a:r>
                  <a:rPr lang="it-IT" sz="2000" dirty="0">
                    <a:latin typeface="Roboto Condensed Light" panose="02000000000000000000" pitchFamily="2" charset="0"/>
                    <a:ea typeface="Roboto Condensed Light" panose="02000000000000000000" pitchFamily="2" charset="0"/>
                  </a:rPr>
                  <a:t>+ (18 - 19)</a:t>
                </a:r>
                <a:r>
                  <a:rPr lang="it-IT" sz="2000" baseline="30000" dirty="0">
                    <a:latin typeface="Roboto Condensed Light" panose="02000000000000000000" pitchFamily="2" charset="0"/>
                    <a:ea typeface="Roboto Condensed Light" panose="02000000000000000000" pitchFamily="2" charset="0"/>
                  </a:rPr>
                  <a:t>2 </a:t>
                </a:r>
                <a:r>
                  <a:rPr lang="it-IT" sz="2000" dirty="0">
                    <a:latin typeface="Roboto Condensed Light" panose="02000000000000000000" pitchFamily="2" charset="0"/>
                    <a:ea typeface="Roboto Condensed Light" panose="02000000000000000000" pitchFamily="2" charset="0"/>
                  </a:rPr>
                  <a:t>+ (12 - 16)</a:t>
                </a:r>
                <a:r>
                  <a:rPr lang="it-IT" sz="2000" baseline="30000" dirty="0">
                    <a:latin typeface="Roboto Condensed Light" panose="02000000000000000000" pitchFamily="2" charset="0"/>
                    <a:ea typeface="Roboto Condensed Light" panose="02000000000000000000" pitchFamily="2" charset="0"/>
                  </a:rPr>
                  <a:t>2 </a:t>
                </a:r>
                <a:r>
                  <a:rPr lang="it-IT" sz="2000" dirty="0">
                    <a:latin typeface="Roboto Condensed Light" panose="02000000000000000000" pitchFamily="2" charset="0"/>
                    <a:ea typeface="Roboto Condensed Light" panose="02000000000000000000" pitchFamily="2" charset="0"/>
                  </a:rPr>
                  <a:t>+ </a:t>
                </a:r>
                <a:br>
                  <a:rPr lang="it-IT" sz="2000" dirty="0">
                    <a:latin typeface="Roboto Condensed Light" panose="02000000000000000000" pitchFamily="2" charset="0"/>
                    <a:ea typeface="Roboto Condensed Light" panose="02000000000000000000" pitchFamily="2" charset="0"/>
                  </a:rPr>
                </a:br>
                <a:r>
                  <a:rPr lang="it-IT" sz="2000" dirty="0">
                    <a:latin typeface="Roboto Condensed Light" panose="02000000000000000000" pitchFamily="2" charset="0"/>
                    <a:ea typeface="Roboto Condensed Light" panose="02000000000000000000" pitchFamily="2" charset="0"/>
                  </a:rPr>
                  <a:t>(12 - 20)</a:t>
                </a:r>
                <a:r>
                  <a:rPr lang="it-IT" sz="2000" baseline="30000" dirty="0">
                    <a:latin typeface="Roboto Condensed Light" panose="02000000000000000000" pitchFamily="2" charset="0"/>
                    <a:ea typeface="Roboto Condensed Light" panose="02000000000000000000" pitchFamily="2" charset="0"/>
                  </a:rPr>
                  <a:t>2 </a:t>
                </a:r>
                <a:r>
                  <a:rPr lang="it-IT" sz="2000" dirty="0">
                    <a:latin typeface="Roboto Condensed Light" panose="02000000000000000000" pitchFamily="2" charset="0"/>
                    <a:ea typeface="Roboto Condensed Light" panose="02000000000000000000" pitchFamily="2" charset="0"/>
                  </a:rPr>
                  <a:t>+ (15 - 16)</a:t>
                </a:r>
                <a:r>
                  <a:rPr lang="it-IT" sz="2000" baseline="30000" dirty="0">
                    <a:latin typeface="Roboto Condensed Light" panose="02000000000000000000" pitchFamily="2" charset="0"/>
                    <a:ea typeface="Roboto Condensed Light" panose="02000000000000000000" pitchFamily="2" charset="0"/>
                  </a:rPr>
                  <a:t>2 </a:t>
                </a:r>
                <a:r>
                  <a:rPr lang="it-IT" sz="2000" dirty="0">
                    <a:latin typeface="Roboto Condensed Light" panose="02000000000000000000" pitchFamily="2" charset="0"/>
                    <a:ea typeface="Roboto Condensed Light" panose="02000000000000000000" pitchFamily="2" charset="0"/>
                  </a:rPr>
                  <a:t>+ (22 - 16)</a:t>
                </a:r>
                <a:r>
                  <a:rPr lang="it-IT" sz="2000" baseline="30000" dirty="0">
                    <a:latin typeface="Roboto Condensed Light" panose="02000000000000000000" pitchFamily="2" charset="0"/>
                    <a:ea typeface="Roboto Condensed Light" panose="02000000000000000000" pitchFamily="2" charset="0"/>
                  </a:rPr>
                  <a:t>2</a:t>
                </a:r>
                <a:r>
                  <a:rPr lang="it-IT" sz="2000" dirty="0">
                    <a:latin typeface="Roboto Condensed Light" panose="02000000000000000000" pitchFamily="2" charset="0"/>
                    <a:ea typeface="Roboto Condensed Light" panose="02000000000000000000" pitchFamily="2" charset="0"/>
                  </a:rPr>
                  <a:t>) / 10 = </a:t>
                </a:r>
                <a:r>
                  <a:rPr lang="it-IT" sz="2000" b="1" dirty="0">
                    <a:latin typeface="Roboto Condensed Light" panose="02000000000000000000" pitchFamily="2" charset="0"/>
                    <a:ea typeface="Roboto Condensed Light" panose="02000000000000000000" pitchFamily="2" charset="0"/>
                  </a:rPr>
                  <a:t>16</a:t>
                </a:r>
              </a:p>
              <a:p>
                <a:pPr marL="742950" lvl="1" indent="-285750">
                  <a:buFont typeface="Arial" panose="020B0604020202020204" pitchFamily="34" charset="0"/>
                  <a:buChar char="•"/>
                </a:pPr>
                <a:r>
                  <a:rPr lang="it-IT" sz="2000" dirty="0">
                    <a:latin typeface="Roboto Condensed Light" panose="02000000000000000000" pitchFamily="2" charset="0"/>
                    <a:ea typeface="Roboto Condensed Light" panose="02000000000000000000" pitchFamily="2" charset="0"/>
                  </a:rPr>
                  <a:t>RMSE = 16</a:t>
                </a:r>
                <a:r>
                  <a:rPr lang="it-IT" sz="2000" baseline="30000" dirty="0">
                    <a:latin typeface="Roboto Condensed Light" panose="02000000000000000000" pitchFamily="2" charset="0"/>
                    <a:ea typeface="Roboto Condensed Light" panose="02000000000000000000" pitchFamily="2" charset="0"/>
                  </a:rPr>
                  <a:t>1/2</a:t>
                </a:r>
                <a:r>
                  <a:rPr lang="it-IT" sz="2000" dirty="0">
                    <a:latin typeface="Roboto Condensed Light" panose="02000000000000000000" pitchFamily="2" charset="0"/>
                    <a:ea typeface="Roboto Condensed Light" panose="02000000000000000000" pitchFamily="2" charset="0"/>
                  </a:rPr>
                  <a:t> = </a:t>
                </a:r>
                <a:r>
                  <a:rPr lang="it-IT" sz="2000" b="1" dirty="0">
                    <a:latin typeface="Roboto Condensed Light" panose="02000000000000000000" pitchFamily="2" charset="0"/>
                    <a:ea typeface="Roboto Condensed Light" panose="02000000000000000000" pitchFamily="2" charset="0"/>
                  </a:rPr>
                  <a:t>4</a:t>
                </a:r>
              </a:p>
              <a:p>
                <a:pPr marL="742950" lvl="1" indent="-285750">
                  <a:buFont typeface="Arial" panose="020B0604020202020204" pitchFamily="34" charset="0"/>
                  <a:buChar char="•"/>
                </a:pPr>
                <a:r>
                  <a:rPr lang="it-IT" sz="2000" dirty="0">
                    <a:latin typeface="Roboto Condensed Light" panose="02000000000000000000" pitchFamily="2" charset="0"/>
                    <a:ea typeface="Roboto Condensed Light" panose="02000000000000000000" pitchFamily="2" charset="0"/>
                  </a:rPr>
                  <a:t>MAE = (|14 – 12|</a:t>
                </a:r>
                <a:r>
                  <a:rPr lang="it-IT" sz="2000" baseline="30000" dirty="0">
                    <a:latin typeface="Roboto Condensed Light" panose="02000000000000000000" pitchFamily="2" charset="0"/>
                    <a:ea typeface="Roboto Condensed Light" panose="02000000000000000000" pitchFamily="2" charset="0"/>
                  </a:rPr>
                  <a:t> </a:t>
                </a:r>
                <a:r>
                  <a:rPr lang="it-IT" sz="2000" dirty="0">
                    <a:latin typeface="Roboto Condensed Light" panose="02000000000000000000" pitchFamily="2" charset="0"/>
                    <a:ea typeface="Roboto Condensed Light" panose="02000000000000000000" pitchFamily="2" charset="0"/>
                  </a:rPr>
                  <a:t>+ |15 – 15|</a:t>
                </a:r>
                <a:r>
                  <a:rPr lang="it-IT" sz="2000" baseline="30000" dirty="0">
                    <a:latin typeface="Roboto Condensed Light" panose="02000000000000000000" pitchFamily="2" charset="0"/>
                    <a:ea typeface="Roboto Condensed Light" panose="02000000000000000000" pitchFamily="2" charset="0"/>
                  </a:rPr>
                  <a:t> </a:t>
                </a:r>
                <a:r>
                  <a:rPr lang="it-IT" sz="2000" dirty="0">
                    <a:latin typeface="Roboto Condensed Light" panose="02000000000000000000" pitchFamily="2" charset="0"/>
                    <a:ea typeface="Roboto Condensed Light" panose="02000000000000000000" pitchFamily="2" charset="0"/>
                  </a:rPr>
                  <a:t>+ |18 -20|</a:t>
                </a:r>
                <a:r>
                  <a:rPr lang="it-IT" sz="2000" baseline="30000" dirty="0">
                    <a:latin typeface="Roboto Condensed Light" panose="02000000000000000000" pitchFamily="2" charset="0"/>
                    <a:ea typeface="Roboto Condensed Light" panose="02000000000000000000" pitchFamily="2" charset="0"/>
                  </a:rPr>
                  <a:t> </a:t>
                </a:r>
                <a:r>
                  <a:rPr lang="it-IT" sz="2000" dirty="0">
                    <a:latin typeface="Roboto Condensed Light" panose="02000000000000000000" pitchFamily="2" charset="0"/>
                    <a:ea typeface="Roboto Condensed Light" panose="02000000000000000000" pitchFamily="2" charset="0"/>
                  </a:rPr>
                  <a:t>+ </a:t>
                </a:r>
                <a:br>
                  <a:rPr lang="it-IT" sz="2000" dirty="0">
                    <a:latin typeface="Roboto Condensed Light" panose="02000000000000000000" pitchFamily="2" charset="0"/>
                    <a:ea typeface="Roboto Condensed Light" panose="02000000000000000000" pitchFamily="2" charset="0"/>
                  </a:rPr>
                </a:br>
                <a:r>
                  <a:rPr lang="it-IT" sz="2000" dirty="0">
                    <a:latin typeface="Roboto Condensed Light" panose="02000000000000000000" pitchFamily="2" charset="0"/>
                    <a:ea typeface="Roboto Condensed Light" panose="02000000000000000000" pitchFamily="2" charset="0"/>
                  </a:rPr>
                  <a:t>|19 – 16|</a:t>
                </a:r>
                <a:r>
                  <a:rPr lang="it-IT" sz="2000" baseline="30000" dirty="0">
                    <a:latin typeface="Roboto Condensed Light" panose="02000000000000000000" pitchFamily="2" charset="0"/>
                    <a:ea typeface="Roboto Condensed Light" panose="02000000000000000000" pitchFamily="2" charset="0"/>
                  </a:rPr>
                  <a:t> </a:t>
                </a:r>
                <a:r>
                  <a:rPr lang="it-IT" sz="2000" dirty="0">
                    <a:latin typeface="Roboto Condensed Light" panose="02000000000000000000" pitchFamily="2" charset="0"/>
                    <a:ea typeface="Roboto Condensed Light" panose="02000000000000000000" pitchFamily="2" charset="0"/>
                  </a:rPr>
                  <a:t>+ |25 – 20|</a:t>
                </a:r>
                <a:r>
                  <a:rPr lang="it-IT" sz="2000" baseline="30000" dirty="0">
                    <a:latin typeface="Roboto Condensed Light" panose="02000000000000000000" pitchFamily="2" charset="0"/>
                    <a:ea typeface="Roboto Condensed Light" panose="02000000000000000000" pitchFamily="2" charset="0"/>
                  </a:rPr>
                  <a:t> </a:t>
                </a:r>
                <a:r>
                  <a:rPr lang="it-IT" sz="2000" dirty="0">
                    <a:latin typeface="Roboto Condensed Light" panose="02000000000000000000" pitchFamily="2" charset="0"/>
                    <a:ea typeface="Roboto Condensed Light" panose="02000000000000000000" pitchFamily="2" charset="0"/>
                  </a:rPr>
                  <a:t>+ |18 – 19|</a:t>
                </a:r>
                <a:r>
                  <a:rPr lang="it-IT" sz="2000" baseline="30000" dirty="0">
                    <a:latin typeface="Roboto Condensed Light" panose="02000000000000000000" pitchFamily="2" charset="0"/>
                    <a:ea typeface="Roboto Condensed Light" panose="02000000000000000000" pitchFamily="2" charset="0"/>
                  </a:rPr>
                  <a:t> </a:t>
                </a:r>
                <a:r>
                  <a:rPr lang="it-IT" sz="2000" dirty="0">
                    <a:latin typeface="Roboto Condensed Light" panose="02000000000000000000" pitchFamily="2" charset="0"/>
                    <a:ea typeface="Roboto Condensed Light" panose="02000000000000000000" pitchFamily="2" charset="0"/>
                  </a:rPr>
                  <a:t>+ |12 – 16|</a:t>
                </a:r>
                <a:r>
                  <a:rPr lang="it-IT" sz="2000" baseline="30000" dirty="0">
                    <a:latin typeface="Roboto Condensed Light" panose="02000000000000000000" pitchFamily="2" charset="0"/>
                    <a:ea typeface="Roboto Condensed Light" panose="02000000000000000000" pitchFamily="2" charset="0"/>
                  </a:rPr>
                  <a:t> </a:t>
                </a:r>
                <a:r>
                  <a:rPr lang="it-IT" sz="2000" dirty="0">
                    <a:latin typeface="Roboto Condensed Light" panose="02000000000000000000" pitchFamily="2" charset="0"/>
                    <a:ea typeface="Roboto Condensed Light" panose="02000000000000000000" pitchFamily="2" charset="0"/>
                  </a:rPr>
                  <a:t>+ </a:t>
                </a:r>
                <a:br>
                  <a:rPr lang="it-IT" sz="2000" dirty="0">
                    <a:latin typeface="Roboto Condensed Light" panose="02000000000000000000" pitchFamily="2" charset="0"/>
                    <a:ea typeface="Roboto Condensed Light" panose="02000000000000000000" pitchFamily="2" charset="0"/>
                  </a:rPr>
                </a:br>
                <a:r>
                  <a:rPr lang="it-IT" sz="2000" dirty="0">
                    <a:latin typeface="Roboto Condensed Light" panose="02000000000000000000" pitchFamily="2" charset="0"/>
                    <a:ea typeface="Roboto Condensed Light" panose="02000000000000000000" pitchFamily="2" charset="0"/>
                  </a:rPr>
                  <a:t>|12 – 20|</a:t>
                </a:r>
                <a:r>
                  <a:rPr lang="it-IT" sz="2000" baseline="30000" dirty="0">
                    <a:latin typeface="Roboto Condensed Light" panose="02000000000000000000" pitchFamily="2" charset="0"/>
                    <a:ea typeface="Roboto Condensed Light" panose="02000000000000000000" pitchFamily="2" charset="0"/>
                  </a:rPr>
                  <a:t> </a:t>
                </a:r>
                <a:r>
                  <a:rPr lang="it-IT" sz="2000" dirty="0">
                    <a:latin typeface="Roboto Condensed Light" panose="02000000000000000000" pitchFamily="2" charset="0"/>
                    <a:ea typeface="Roboto Condensed Light" panose="02000000000000000000" pitchFamily="2" charset="0"/>
                  </a:rPr>
                  <a:t>+ |15 – 16|</a:t>
                </a:r>
                <a:r>
                  <a:rPr lang="it-IT" sz="2000" baseline="30000" dirty="0">
                    <a:latin typeface="Roboto Condensed Light" panose="02000000000000000000" pitchFamily="2" charset="0"/>
                    <a:ea typeface="Roboto Condensed Light" panose="02000000000000000000" pitchFamily="2" charset="0"/>
                  </a:rPr>
                  <a:t> </a:t>
                </a:r>
                <a:r>
                  <a:rPr lang="it-IT" sz="2000" dirty="0">
                    <a:latin typeface="Roboto Condensed Light" panose="02000000000000000000" pitchFamily="2" charset="0"/>
                    <a:ea typeface="Roboto Condensed Light" panose="02000000000000000000" pitchFamily="2" charset="0"/>
                  </a:rPr>
                  <a:t>+ |22 – 16|) / 10 = </a:t>
                </a:r>
                <a:r>
                  <a:rPr lang="it-IT" sz="2000" b="1" dirty="0">
                    <a:latin typeface="Roboto Condensed Light" panose="02000000000000000000" pitchFamily="2" charset="0"/>
                    <a:ea typeface="Roboto Condensed Light" panose="02000000000000000000" pitchFamily="2" charset="0"/>
                  </a:rPr>
                  <a:t>3.2</a:t>
                </a:r>
              </a:p>
              <a:p>
                <a:pPr marL="742950" lvl="1" indent="-285750">
                  <a:buFont typeface="Arial" panose="020B0604020202020204" pitchFamily="34" charset="0"/>
                  <a:buChar char="•"/>
                </a:pPr>
                <a14:m>
                  <m:oMath xmlns:m="http://schemas.openxmlformats.org/officeDocument/2006/math">
                    <m:sSup>
                      <m:sSupPr>
                        <m:ctrlPr>
                          <a:rPr lang="it-IT" sz="2000" i="1" smtClean="0">
                            <a:latin typeface="Cambria Math" panose="02040503050406030204" pitchFamily="18" charset="0"/>
                          </a:rPr>
                        </m:ctrlPr>
                      </m:sSupPr>
                      <m:e>
                        <m:r>
                          <a:rPr lang="it-IT" sz="2000" b="0" i="1" smtClean="0">
                            <a:latin typeface="Cambria Math" panose="02040503050406030204" pitchFamily="18" charset="0"/>
                          </a:rPr>
                          <m:t>𝑅</m:t>
                        </m:r>
                      </m:e>
                      <m:sup>
                        <m:r>
                          <a:rPr lang="it-IT" sz="2000" b="0" i="1" smtClean="0">
                            <a:latin typeface="Cambria Math" panose="02040503050406030204" pitchFamily="18" charset="0"/>
                          </a:rPr>
                          <m:t>2</m:t>
                        </m:r>
                      </m:sup>
                    </m:sSup>
                  </m:oMath>
                </a14:m>
                <a:r>
                  <a:rPr lang="it-IT" sz="2000" b="1" dirty="0">
                    <a:latin typeface="Roboto Condensed Light" panose="02000000000000000000" pitchFamily="2" charset="0"/>
                    <a:ea typeface="Roboto Condensed Light" panose="02000000000000000000" pitchFamily="2" charset="0"/>
                  </a:rPr>
                  <a:t> </a:t>
                </a:r>
                <a:r>
                  <a:rPr lang="it-IT" sz="2000" dirty="0">
                    <a:latin typeface="Roboto Condensed Light" panose="02000000000000000000" pitchFamily="2" charset="0"/>
                    <a:ea typeface="Roboto Condensed Light" panose="02000000000000000000" pitchFamily="2" charset="0"/>
                  </a:rPr>
                  <a:t>= 1 – (160/186) = 1 – 0.86 = </a:t>
                </a:r>
                <a:r>
                  <a:rPr lang="it-IT" sz="2000" b="1" dirty="0">
                    <a:latin typeface="Roboto Condensed Light" panose="02000000000000000000" pitchFamily="2" charset="0"/>
                    <a:ea typeface="Roboto Condensed Light" panose="02000000000000000000" pitchFamily="2" charset="0"/>
                  </a:rPr>
                  <a:t>0.14</a:t>
                </a:r>
              </a:p>
              <a:p>
                <a:pPr marL="285750" indent="-285750">
                  <a:buFont typeface="Arial" panose="020B0604020202020204" pitchFamily="34" charset="0"/>
                  <a:buChar char="•"/>
                </a:pPr>
                <a:endParaRPr lang="en-US" sz="2000" dirty="0">
                  <a:latin typeface="Roboto Condensed Light" panose="02000000000000000000" pitchFamily="2" charset="0"/>
                  <a:ea typeface="Roboto Condensed Light" panose="02000000000000000000" pitchFamily="2" charset="0"/>
                </a:endParaRPr>
              </a:p>
              <a:p>
                <a:pPr marL="285750" indent="-285750">
                  <a:buFont typeface="Arial" panose="020B0604020202020204" pitchFamily="34" charset="0"/>
                  <a:buChar char="•"/>
                </a:pPr>
                <a:r>
                  <a:rPr lang="en-US" sz="2000" dirty="0">
                    <a:latin typeface="Roboto Condensed Light" panose="02000000000000000000" pitchFamily="2" charset="0"/>
                    <a:ea typeface="Roboto Condensed Light" panose="02000000000000000000" pitchFamily="2" charset="0"/>
                  </a:rPr>
                  <a:t>The root of the mean of the square of the differences, being the mean of the deviation, is easier to understand w.r.t MSE and MAE.</a:t>
                </a:r>
                <a:endParaRPr lang="it-IT" sz="2000" dirty="0">
                  <a:latin typeface="Roboto Condensed Light" panose="02000000000000000000" pitchFamily="2" charset="0"/>
                  <a:ea typeface="Roboto Condensed Light" panose="02000000000000000000" pitchFamily="2" charset="0"/>
                </a:endParaRPr>
              </a:p>
            </p:txBody>
          </p:sp>
        </mc:Choice>
        <mc:Fallback xmlns="">
          <p:sp>
            <p:nvSpPr>
              <p:cNvPr id="8" name="CasellaDiTesto 7">
                <a:extLst>
                  <a:ext uri="{FF2B5EF4-FFF2-40B4-BE49-F238E27FC236}">
                    <a16:creationId xmlns:a16="http://schemas.microsoft.com/office/drawing/2014/main" id="{B360370B-B857-47CC-846A-E5B2FC2B0626}"/>
                  </a:ext>
                </a:extLst>
              </p:cNvPr>
              <p:cNvSpPr txBox="1">
                <a:spLocks noRot="1" noChangeAspect="1" noMove="1" noResize="1" noEditPoints="1" noAdjustHandles="1" noChangeArrowheads="1" noChangeShapeType="1" noTextEdit="1"/>
              </p:cNvSpPr>
              <p:nvPr/>
            </p:nvSpPr>
            <p:spPr>
              <a:xfrm>
                <a:off x="5490043" y="1763289"/>
                <a:ext cx="5778321" cy="4708981"/>
              </a:xfrm>
              <a:prstGeom prst="rect">
                <a:avLst/>
              </a:prstGeom>
              <a:blipFill>
                <a:blip r:embed="rId2"/>
                <a:stretch>
                  <a:fillRect l="-950" t="-517" r="-1162" b="-1423"/>
                </a:stretch>
              </a:blipFill>
            </p:spPr>
            <p:txBody>
              <a:bodyPr/>
              <a:lstStyle/>
              <a:p>
                <a:r>
                  <a:rPr lang="it-IT">
                    <a:noFill/>
                  </a:rPr>
                  <a:t> </a:t>
                </a:r>
              </a:p>
            </p:txBody>
          </p:sp>
        </mc:Fallback>
      </mc:AlternateContent>
    </p:spTree>
    <p:extLst>
      <p:ext uri="{BB962C8B-B14F-4D97-AF65-F5344CB8AC3E}">
        <p14:creationId xmlns:p14="http://schemas.microsoft.com/office/powerpoint/2010/main" val="28842966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Segnaposto contenuto 1">
            <a:extLst>
              <a:ext uri="{FF2B5EF4-FFF2-40B4-BE49-F238E27FC236}">
                <a16:creationId xmlns:a16="http://schemas.microsoft.com/office/drawing/2014/main" id="{F4AA1510-B9C3-4B4A-90C3-1CC350293258}"/>
              </a:ext>
            </a:extLst>
          </p:cNvPr>
          <p:cNvSpPr>
            <a:spLocks noGrp="1"/>
          </p:cNvSpPr>
          <p:nvPr>
            <p:ph idx="1"/>
          </p:nvPr>
        </p:nvSpPr>
        <p:spPr>
          <a:xfrm>
            <a:off x="232913" y="1020672"/>
            <a:ext cx="7331669" cy="5156291"/>
          </a:xfrm>
        </p:spPr>
        <p:txBody>
          <a:bodyPr>
            <a:normAutofit/>
          </a:bodyPr>
          <a:lstStyle/>
          <a:p>
            <a:r>
              <a:rPr lang="en-US" dirty="0"/>
              <a:t>For the </a:t>
            </a:r>
            <a:r>
              <a:rPr lang="en-US" b="1" dirty="0"/>
              <a:t>Object Detection </a:t>
            </a:r>
            <a:r>
              <a:rPr lang="en-US" dirty="0"/>
              <a:t>problem: for each present object it determines the probability of belonging to the most probable class and the corresponding bounding box.</a:t>
            </a:r>
          </a:p>
          <a:p>
            <a:r>
              <a:rPr lang="en-US" dirty="0"/>
              <a:t>Possible different types of errors including object not found, wrong class, wrong or inaccurate bounding box.</a:t>
            </a:r>
          </a:p>
          <a:p>
            <a:r>
              <a:rPr lang="en-US" dirty="0"/>
              <a:t>How to quantify everything with a scalar to make systems comparable?</a:t>
            </a:r>
          </a:p>
          <a:p>
            <a:pPr lvl="1"/>
            <a:r>
              <a:rPr lang="it-IT" i="1" dirty="0" err="1"/>
              <a:t>Average</a:t>
            </a:r>
            <a:r>
              <a:rPr lang="it-IT" i="1" dirty="0"/>
              <a:t> Precision</a:t>
            </a:r>
            <a:r>
              <a:rPr lang="it-IT" dirty="0"/>
              <a:t> (AP) </a:t>
            </a:r>
            <a:r>
              <a:rPr lang="en-US" dirty="0"/>
              <a:t>it is a sort of AUC calculated on a Recall / Precision graph for objects of a single class on the whole database.</a:t>
            </a:r>
            <a:endParaRPr lang="it-IT" dirty="0"/>
          </a:p>
          <a:p>
            <a:pPr lvl="1"/>
            <a:r>
              <a:rPr lang="it-IT" i="1" dirty="0"/>
              <a:t>Medium </a:t>
            </a:r>
            <a:r>
              <a:rPr lang="it-IT" i="1" dirty="0" err="1"/>
              <a:t>Average</a:t>
            </a:r>
            <a:r>
              <a:rPr lang="it-IT" i="1" dirty="0"/>
              <a:t> Precision </a:t>
            </a:r>
            <a:r>
              <a:rPr lang="it-IT" dirty="0"/>
              <a:t>(</a:t>
            </a:r>
            <a:r>
              <a:rPr lang="it-IT" dirty="0" err="1"/>
              <a:t>mAP</a:t>
            </a:r>
            <a:r>
              <a:rPr lang="it-IT" dirty="0"/>
              <a:t>) </a:t>
            </a:r>
            <a:r>
              <a:rPr lang="en-US" dirty="0"/>
              <a:t>is the average of AP over all classes</a:t>
            </a:r>
          </a:p>
          <a:p>
            <a:pPr lvl="1"/>
            <a:r>
              <a:rPr lang="en-US" dirty="0"/>
              <a:t>To calculate TP, FP (with a certain confidence) we consider a correct prediction when the class is right and </a:t>
            </a:r>
            <a:r>
              <a:rPr lang="en-US" i="1" dirty="0"/>
              <a:t>the Intersection over Union </a:t>
            </a:r>
            <a:r>
              <a:rPr lang="en-US" dirty="0"/>
              <a:t>(</a:t>
            </a:r>
            <a:r>
              <a:rPr lang="en-US" dirty="0" err="1"/>
              <a:t>IoU</a:t>
            </a:r>
            <a:r>
              <a:rPr lang="en-US" dirty="0"/>
              <a:t>) of the two bounding boxes.</a:t>
            </a:r>
            <a:endParaRPr lang="it-IT" dirty="0"/>
          </a:p>
        </p:txBody>
      </p:sp>
      <p:sp>
        <p:nvSpPr>
          <p:cNvPr id="3" name="Segnaposto contenuto 2">
            <a:extLst>
              <a:ext uri="{FF2B5EF4-FFF2-40B4-BE49-F238E27FC236}">
                <a16:creationId xmlns:a16="http://schemas.microsoft.com/office/drawing/2014/main" id="{365D947B-83FF-4088-9386-A235C9A6311B}"/>
              </a:ext>
            </a:extLst>
          </p:cNvPr>
          <p:cNvSpPr>
            <a:spLocks noGrp="1"/>
          </p:cNvSpPr>
          <p:nvPr>
            <p:ph sz="quarter" idx="13"/>
          </p:nvPr>
        </p:nvSpPr>
        <p:spPr/>
        <p:txBody>
          <a:bodyPr/>
          <a:lstStyle/>
          <a:p>
            <a:endParaRPr lang="it-IT"/>
          </a:p>
        </p:txBody>
      </p:sp>
      <p:sp>
        <p:nvSpPr>
          <p:cNvPr id="4" name="Titolo 3">
            <a:extLst>
              <a:ext uri="{FF2B5EF4-FFF2-40B4-BE49-F238E27FC236}">
                <a16:creationId xmlns:a16="http://schemas.microsoft.com/office/drawing/2014/main" id="{0C899223-C8CD-45CE-9912-D182879B9EBB}"/>
              </a:ext>
            </a:extLst>
          </p:cNvPr>
          <p:cNvSpPr>
            <a:spLocks noGrp="1"/>
          </p:cNvSpPr>
          <p:nvPr>
            <p:ph type="title"/>
          </p:nvPr>
        </p:nvSpPr>
        <p:spPr/>
        <p:txBody>
          <a:bodyPr/>
          <a:lstStyle/>
          <a:p>
            <a:r>
              <a:rPr lang="it-IT" dirty="0"/>
              <a:t>System performance</a:t>
            </a:r>
          </a:p>
        </p:txBody>
      </p:sp>
      <p:sp>
        <p:nvSpPr>
          <p:cNvPr id="5" name="Segnaposto numero diapositiva 4">
            <a:extLst>
              <a:ext uri="{FF2B5EF4-FFF2-40B4-BE49-F238E27FC236}">
                <a16:creationId xmlns:a16="http://schemas.microsoft.com/office/drawing/2014/main" id="{0EE302D6-633A-4553-B9F7-E8521E8BEEA8}"/>
              </a:ext>
            </a:extLst>
          </p:cNvPr>
          <p:cNvSpPr>
            <a:spLocks noGrp="1"/>
          </p:cNvSpPr>
          <p:nvPr>
            <p:ph type="sldNum" sz="quarter" idx="12"/>
          </p:nvPr>
        </p:nvSpPr>
        <p:spPr/>
        <p:txBody>
          <a:bodyPr/>
          <a:lstStyle/>
          <a:p>
            <a:fld id="{EAB430A7-3CA7-4B68-A358-CDC4EFF6F2FE}" type="slidenum">
              <a:rPr lang="it-IT" smtClean="0"/>
              <a:pPr/>
              <a:t>11</a:t>
            </a:fld>
            <a:endParaRPr lang="it-IT" dirty="0"/>
          </a:p>
        </p:txBody>
      </p:sp>
      <p:sp>
        <p:nvSpPr>
          <p:cNvPr id="6" name="Segnaposto testo 5">
            <a:extLst>
              <a:ext uri="{FF2B5EF4-FFF2-40B4-BE49-F238E27FC236}">
                <a16:creationId xmlns:a16="http://schemas.microsoft.com/office/drawing/2014/main" id="{FF217590-2740-4810-920B-6F723E4BC37F}"/>
              </a:ext>
            </a:extLst>
          </p:cNvPr>
          <p:cNvSpPr>
            <a:spLocks noGrp="1"/>
          </p:cNvSpPr>
          <p:nvPr>
            <p:ph type="body" sz="quarter" idx="14"/>
          </p:nvPr>
        </p:nvSpPr>
        <p:spPr/>
        <p:txBody>
          <a:bodyPr/>
          <a:lstStyle/>
          <a:p>
            <a:endParaRPr lang="it-IT"/>
          </a:p>
        </p:txBody>
      </p:sp>
      <p:pic>
        <p:nvPicPr>
          <p:cNvPr id="8" name="Immagine 7">
            <a:extLst>
              <a:ext uri="{FF2B5EF4-FFF2-40B4-BE49-F238E27FC236}">
                <a16:creationId xmlns:a16="http://schemas.microsoft.com/office/drawing/2014/main" id="{12C589E8-FAF2-4611-B516-18E942481474}"/>
              </a:ext>
            </a:extLst>
          </p:cNvPr>
          <p:cNvPicPr>
            <a:picLocks noChangeAspect="1"/>
          </p:cNvPicPr>
          <p:nvPr/>
        </p:nvPicPr>
        <p:blipFill>
          <a:blip r:embed="rId2"/>
          <a:stretch>
            <a:fillRect/>
          </a:stretch>
        </p:blipFill>
        <p:spPr>
          <a:xfrm>
            <a:off x="7564582" y="1020672"/>
            <a:ext cx="4323400" cy="3154914"/>
          </a:xfrm>
          <a:prstGeom prst="rect">
            <a:avLst/>
          </a:prstGeom>
        </p:spPr>
      </p:pic>
      <p:pic>
        <p:nvPicPr>
          <p:cNvPr id="1026" name="Picture 2" descr="Intersection over Union for Object Detection | Baeldung on Computer Science">
            <a:extLst>
              <a:ext uri="{FF2B5EF4-FFF2-40B4-BE49-F238E27FC236}">
                <a16:creationId xmlns:a16="http://schemas.microsoft.com/office/drawing/2014/main" id="{8207AC8F-C199-13DE-262A-FBD583082B6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80174" y="4306278"/>
            <a:ext cx="3576191" cy="18257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62302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938B439-027F-ADEC-0117-9CBBAA83ADEC}"/>
              </a:ext>
            </a:extLst>
          </p:cNvPr>
          <p:cNvSpPr>
            <a:spLocks noGrp="1"/>
          </p:cNvSpPr>
          <p:nvPr>
            <p:ph type="ctrTitle"/>
          </p:nvPr>
        </p:nvSpPr>
        <p:spPr>
          <a:xfrm>
            <a:off x="212522" y="753473"/>
            <a:ext cx="6478424" cy="3201115"/>
          </a:xfrm>
        </p:spPr>
        <p:txBody>
          <a:bodyPr/>
          <a:lstStyle/>
          <a:p>
            <a:r>
              <a:rPr lang="it-IT" dirty="0"/>
              <a:t>4.2</a:t>
            </a:r>
            <a:br>
              <a:rPr lang="it-IT" dirty="0"/>
            </a:br>
            <a:r>
              <a:rPr lang="it-IT" dirty="0"/>
              <a:t>Advanced </a:t>
            </a:r>
            <a:r>
              <a:rPr lang="it-IT" dirty="0" err="1"/>
              <a:t>Metrics</a:t>
            </a:r>
            <a:endParaRPr lang="it-IT" dirty="0"/>
          </a:p>
        </p:txBody>
      </p:sp>
      <p:sp>
        <p:nvSpPr>
          <p:cNvPr id="3" name="Sottotitolo 2">
            <a:extLst>
              <a:ext uri="{FF2B5EF4-FFF2-40B4-BE49-F238E27FC236}">
                <a16:creationId xmlns:a16="http://schemas.microsoft.com/office/drawing/2014/main" id="{7E779FF8-FE70-3296-9CA8-F9845BA5CB00}"/>
              </a:ext>
            </a:extLst>
          </p:cNvPr>
          <p:cNvSpPr>
            <a:spLocks noGrp="1"/>
          </p:cNvSpPr>
          <p:nvPr>
            <p:ph type="subTitle" idx="1"/>
          </p:nvPr>
        </p:nvSpPr>
        <p:spPr/>
        <p:txBody>
          <a:bodyPr/>
          <a:lstStyle/>
          <a:p>
            <a:r>
              <a:rPr lang="it-IT" dirty="0"/>
              <a:t>For </a:t>
            </a:r>
            <a:r>
              <a:rPr lang="it-IT" dirty="0" err="1"/>
              <a:t>Classification</a:t>
            </a:r>
            <a:endParaRPr lang="it-IT" dirty="0"/>
          </a:p>
        </p:txBody>
      </p:sp>
      <p:sp>
        <p:nvSpPr>
          <p:cNvPr id="4" name="Segnaposto numero diapositiva 3">
            <a:extLst>
              <a:ext uri="{FF2B5EF4-FFF2-40B4-BE49-F238E27FC236}">
                <a16:creationId xmlns:a16="http://schemas.microsoft.com/office/drawing/2014/main" id="{D82D2593-E8C2-E00A-6B5E-B70BCE5ACEFD}"/>
              </a:ext>
            </a:extLst>
          </p:cNvPr>
          <p:cNvSpPr>
            <a:spLocks noGrp="1"/>
          </p:cNvSpPr>
          <p:nvPr>
            <p:ph type="sldNum" sz="quarter" idx="12"/>
          </p:nvPr>
        </p:nvSpPr>
        <p:spPr/>
        <p:txBody>
          <a:bodyPr/>
          <a:lstStyle/>
          <a:p>
            <a:fld id="{EAB430A7-3CA7-4B68-A358-CDC4EFF6F2FE}" type="slidenum">
              <a:rPr lang="it-IT" smtClean="0"/>
              <a:t>12</a:t>
            </a:fld>
            <a:endParaRPr lang="it-IT"/>
          </a:p>
        </p:txBody>
      </p:sp>
    </p:spTree>
    <p:extLst>
      <p:ext uri="{BB962C8B-B14F-4D97-AF65-F5344CB8AC3E}">
        <p14:creationId xmlns:p14="http://schemas.microsoft.com/office/powerpoint/2010/main" val="17682473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contenuto 1">
            <a:extLst>
              <a:ext uri="{FF2B5EF4-FFF2-40B4-BE49-F238E27FC236}">
                <a16:creationId xmlns:a16="http://schemas.microsoft.com/office/drawing/2014/main" id="{F4319D6C-46A8-4122-B41B-4BCF751991D5}"/>
              </a:ext>
            </a:extLst>
          </p:cNvPr>
          <p:cNvSpPr>
            <a:spLocks noGrp="1"/>
          </p:cNvSpPr>
          <p:nvPr>
            <p:ph idx="1"/>
          </p:nvPr>
        </p:nvSpPr>
        <p:spPr/>
        <p:txBody>
          <a:bodyPr>
            <a:normAutofit/>
          </a:bodyPr>
          <a:lstStyle/>
          <a:p>
            <a:r>
              <a:rPr lang="it-IT" dirty="0"/>
              <a:t>Given a </a:t>
            </a:r>
            <a:r>
              <a:rPr lang="it-IT" dirty="0" err="1"/>
              <a:t>binary</a:t>
            </a:r>
            <a:r>
              <a:rPr lang="it-IT" dirty="0"/>
              <a:t> </a:t>
            </a:r>
            <a:r>
              <a:rPr lang="it-IT" dirty="0" err="1"/>
              <a:t>classification</a:t>
            </a:r>
            <a:r>
              <a:rPr lang="it-IT" dirty="0"/>
              <a:t> and T = P (positive) + N (negative) patterns to be </a:t>
            </a:r>
            <a:r>
              <a:rPr lang="it-IT" dirty="0" err="1"/>
              <a:t>classified</a:t>
            </a:r>
            <a:r>
              <a:rPr lang="it-IT" dirty="0"/>
              <a:t>, </a:t>
            </a:r>
            <a:r>
              <a:rPr lang="it-IT" dirty="0" err="1"/>
              <a:t>we</a:t>
            </a:r>
            <a:r>
              <a:rPr lang="it-IT" dirty="0"/>
              <a:t> can </a:t>
            </a:r>
            <a:r>
              <a:rPr lang="it-IT" dirty="0" err="1"/>
              <a:t>define</a:t>
            </a:r>
            <a:r>
              <a:rPr lang="it-IT" dirty="0"/>
              <a:t>:</a:t>
            </a:r>
          </a:p>
          <a:p>
            <a:pPr lvl="1">
              <a:lnSpc>
                <a:spcPct val="160000"/>
              </a:lnSpc>
            </a:pPr>
            <a:r>
              <a:rPr lang="it-IT" b="1" dirty="0"/>
              <a:t>True Positive </a:t>
            </a:r>
            <a:r>
              <a:rPr lang="it-IT" dirty="0"/>
              <a:t>(TP): </a:t>
            </a:r>
            <a:r>
              <a:rPr lang="en-US" dirty="0"/>
              <a:t>a positive pattern is correctly assigned to the positives</a:t>
            </a:r>
          </a:p>
          <a:p>
            <a:pPr lvl="1">
              <a:lnSpc>
                <a:spcPct val="160000"/>
              </a:lnSpc>
            </a:pPr>
            <a:r>
              <a:rPr lang="it-IT" b="1" dirty="0"/>
              <a:t>True Negative </a:t>
            </a:r>
            <a:r>
              <a:rPr lang="it-IT" dirty="0"/>
              <a:t>(TN): </a:t>
            </a:r>
            <a:r>
              <a:rPr lang="en-US" dirty="0"/>
              <a:t>a negative pattern is correctly assigned to the negatives</a:t>
            </a:r>
          </a:p>
          <a:p>
            <a:pPr lvl="1">
              <a:lnSpc>
                <a:spcPct val="160000"/>
              </a:lnSpc>
            </a:pPr>
            <a:r>
              <a:rPr lang="it-IT" b="1" dirty="0"/>
              <a:t>False Positive </a:t>
            </a:r>
            <a:r>
              <a:rPr lang="it-IT" dirty="0"/>
              <a:t>(FP): </a:t>
            </a:r>
            <a:r>
              <a:rPr lang="en-US" dirty="0"/>
              <a:t>a negative pattern is incorrectly assigned to positives</a:t>
            </a:r>
            <a:endParaRPr lang="it-IT" dirty="0"/>
          </a:p>
          <a:p>
            <a:pPr lvl="1">
              <a:lnSpc>
                <a:spcPct val="160000"/>
              </a:lnSpc>
            </a:pPr>
            <a:r>
              <a:rPr lang="it-IT" b="1" dirty="0"/>
              <a:t>False Negative </a:t>
            </a:r>
            <a:r>
              <a:rPr lang="it-IT" dirty="0"/>
              <a:t>(FN): </a:t>
            </a:r>
            <a:r>
              <a:rPr lang="en-US" dirty="0"/>
              <a:t>a positive pattern is incorrectly assigned to the negatives</a:t>
            </a:r>
            <a:endParaRPr lang="it-IT" dirty="0"/>
          </a:p>
          <a:p>
            <a:endParaRPr lang="it-IT" dirty="0"/>
          </a:p>
        </p:txBody>
      </p:sp>
      <p:sp>
        <p:nvSpPr>
          <p:cNvPr id="3" name="Segnaposto contenuto 2">
            <a:extLst>
              <a:ext uri="{FF2B5EF4-FFF2-40B4-BE49-F238E27FC236}">
                <a16:creationId xmlns:a16="http://schemas.microsoft.com/office/drawing/2014/main" id="{2FA83870-7CB0-495F-9DF1-4DD28165C026}"/>
              </a:ext>
            </a:extLst>
          </p:cNvPr>
          <p:cNvSpPr>
            <a:spLocks noGrp="1"/>
          </p:cNvSpPr>
          <p:nvPr>
            <p:ph sz="quarter" idx="13"/>
          </p:nvPr>
        </p:nvSpPr>
        <p:spPr/>
        <p:txBody>
          <a:bodyPr/>
          <a:lstStyle/>
          <a:p>
            <a:endParaRPr lang="it-IT"/>
          </a:p>
        </p:txBody>
      </p:sp>
      <p:sp>
        <p:nvSpPr>
          <p:cNvPr id="4" name="Titolo 3">
            <a:extLst>
              <a:ext uri="{FF2B5EF4-FFF2-40B4-BE49-F238E27FC236}">
                <a16:creationId xmlns:a16="http://schemas.microsoft.com/office/drawing/2014/main" id="{16DD5ACD-5214-4388-A644-769FB6131B16}"/>
              </a:ext>
            </a:extLst>
          </p:cNvPr>
          <p:cNvSpPr>
            <a:spLocks noGrp="1"/>
          </p:cNvSpPr>
          <p:nvPr>
            <p:ph type="title"/>
          </p:nvPr>
        </p:nvSpPr>
        <p:spPr/>
        <p:txBody>
          <a:bodyPr/>
          <a:lstStyle/>
          <a:p>
            <a:r>
              <a:rPr lang="it-IT" dirty="0"/>
              <a:t>Performance </a:t>
            </a:r>
            <a:r>
              <a:rPr lang="it-IT" dirty="0" err="1"/>
              <a:t>Assessment</a:t>
            </a:r>
            <a:endParaRPr lang="it-IT" dirty="0"/>
          </a:p>
        </p:txBody>
      </p:sp>
      <p:sp>
        <p:nvSpPr>
          <p:cNvPr id="5" name="Segnaposto numero diapositiva 4">
            <a:extLst>
              <a:ext uri="{FF2B5EF4-FFF2-40B4-BE49-F238E27FC236}">
                <a16:creationId xmlns:a16="http://schemas.microsoft.com/office/drawing/2014/main" id="{08C47515-50C3-4A6B-89A4-B3DFBACB5542}"/>
              </a:ext>
            </a:extLst>
          </p:cNvPr>
          <p:cNvSpPr>
            <a:spLocks noGrp="1"/>
          </p:cNvSpPr>
          <p:nvPr>
            <p:ph type="sldNum" sz="quarter" idx="12"/>
          </p:nvPr>
        </p:nvSpPr>
        <p:spPr/>
        <p:txBody>
          <a:bodyPr/>
          <a:lstStyle/>
          <a:p>
            <a:fld id="{EAB430A7-3CA7-4B68-A358-CDC4EFF6F2FE}" type="slidenum">
              <a:rPr lang="it-IT" smtClean="0"/>
              <a:pPr/>
              <a:t>13</a:t>
            </a:fld>
            <a:endParaRPr lang="it-IT" dirty="0"/>
          </a:p>
        </p:txBody>
      </p:sp>
      <p:sp>
        <p:nvSpPr>
          <p:cNvPr id="6" name="Segnaposto testo 5">
            <a:extLst>
              <a:ext uri="{FF2B5EF4-FFF2-40B4-BE49-F238E27FC236}">
                <a16:creationId xmlns:a16="http://schemas.microsoft.com/office/drawing/2014/main" id="{A11ED376-C64D-41DC-A217-7D99DEF6CEAD}"/>
              </a:ext>
            </a:extLst>
          </p:cNvPr>
          <p:cNvSpPr>
            <a:spLocks noGrp="1"/>
          </p:cNvSpPr>
          <p:nvPr>
            <p:ph type="body" sz="quarter" idx="14"/>
          </p:nvPr>
        </p:nvSpPr>
        <p:spPr/>
        <p:txBody>
          <a:bodyPr/>
          <a:lstStyle/>
          <a:p>
            <a:endParaRPr lang="it-IT"/>
          </a:p>
        </p:txBody>
      </p:sp>
      <p:pic>
        <p:nvPicPr>
          <p:cNvPr id="8" name="Immagine 7">
            <a:extLst>
              <a:ext uri="{FF2B5EF4-FFF2-40B4-BE49-F238E27FC236}">
                <a16:creationId xmlns:a16="http://schemas.microsoft.com/office/drawing/2014/main" id="{C7BFD728-C35E-747A-C2FA-B6207A88747D}"/>
              </a:ext>
            </a:extLst>
          </p:cNvPr>
          <p:cNvPicPr>
            <a:picLocks noChangeAspect="1"/>
          </p:cNvPicPr>
          <p:nvPr/>
        </p:nvPicPr>
        <p:blipFill>
          <a:blip r:embed="rId2"/>
          <a:stretch>
            <a:fillRect/>
          </a:stretch>
        </p:blipFill>
        <p:spPr>
          <a:xfrm>
            <a:off x="3194500" y="4289544"/>
            <a:ext cx="5208054" cy="1691019"/>
          </a:xfrm>
          <a:prstGeom prst="rect">
            <a:avLst/>
          </a:prstGeom>
        </p:spPr>
      </p:pic>
    </p:spTree>
    <p:extLst>
      <p:ext uri="{BB962C8B-B14F-4D97-AF65-F5344CB8AC3E}">
        <p14:creationId xmlns:p14="http://schemas.microsoft.com/office/powerpoint/2010/main" val="39754445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Segnaposto contenuto 1">
                <a:extLst>
                  <a:ext uri="{FF2B5EF4-FFF2-40B4-BE49-F238E27FC236}">
                    <a16:creationId xmlns:a16="http://schemas.microsoft.com/office/drawing/2014/main" id="{8FD36E98-ECFB-4387-BF23-2A8F6619C442}"/>
                  </a:ext>
                </a:extLst>
              </p:cNvPr>
              <p:cNvSpPr>
                <a:spLocks noGrp="1"/>
              </p:cNvSpPr>
              <p:nvPr>
                <p:ph idx="1"/>
              </p:nvPr>
            </p:nvSpPr>
            <p:spPr/>
            <p:txBody>
              <a:bodyPr/>
              <a:lstStyle/>
              <a:p>
                <a:r>
                  <a:rPr lang="it-IT" dirty="0"/>
                  <a:t>Given </a:t>
                </a:r>
                <a:r>
                  <a:rPr lang="it-IT" dirty="0" err="1"/>
                  <a:t>these</a:t>
                </a:r>
                <a:r>
                  <a:rPr lang="it-IT" dirty="0"/>
                  <a:t> </a:t>
                </a:r>
                <a:r>
                  <a:rPr lang="it-IT" dirty="0" err="1"/>
                  <a:t>definitions</a:t>
                </a:r>
                <a:r>
                  <a:rPr lang="it-IT" dirty="0"/>
                  <a:t>, </a:t>
                </a:r>
                <a:r>
                  <a:rPr lang="it-IT" dirty="0" err="1"/>
                  <a:t>we</a:t>
                </a:r>
                <a:r>
                  <a:rPr lang="it-IT" dirty="0"/>
                  <a:t> can </a:t>
                </a:r>
                <a:r>
                  <a:rPr lang="it-IT" dirty="0" err="1"/>
                  <a:t>define</a:t>
                </a:r>
                <a:r>
                  <a:rPr lang="it-IT" dirty="0"/>
                  <a:t> the following </a:t>
                </a:r>
                <a:r>
                  <a:rPr lang="it-IT" dirty="0" err="1"/>
                  <a:t>metrics</a:t>
                </a:r>
                <a:r>
                  <a:rPr lang="it-IT" dirty="0"/>
                  <a:t>:</a:t>
                </a:r>
              </a:p>
              <a:p>
                <a:pPr lvl="1">
                  <a:lnSpc>
                    <a:spcPct val="150000"/>
                  </a:lnSpc>
                </a:pPr>
                <a:r>
                  <a:rPr lang="it-IT" dirty="0"/>
                  <a:t>TPR (True Positive Rate) → </a:t>
                </a:r>
                <a14:m>
                  <m:oMath xmlns:m="http://schemas.openxmlformats.org/officeDocument/2006/math">
                    <m:r>
                      <a:rPr lang="it-IT" b="0" i="1" smtClean="0">
                        <a:latin typeface="Cambria Math" panose="02040503050406030204" pitchFamily="18" charset="0"/>
                      </a:rPr>
                      <m:t>𝑇𝑃𝑅</m:t>
                    </m:r>
                    <m:r>
                      <a:rPr lang="it-IT" b="0" i="1" smtClean="0">
                        <a:latin typeface="Cambria Math" panose="02040503050406030204" pitchFamily="18" charset="0"/>
                      </a:rPr>
                      <m:t>=</m:t>
                    </m:r>
                    <m:f>
                      <m:fPr>
                        <m:ctrlPr>
                          <a:rPr lang="it-IT" b="0" i="1" smtClean="0">
                            <a:latin typeface="Cambria Math" panose="02040503050406030204" pitchFamily="18" charset="0"/>
                          </a:rPr>
                        </m:ctrlPr>
                      </m:fPr>
                      <m:num>
                        <m:r>
                          <a:rPr lang="it-IT" b="0" i="1" smtClean="0">
                            <a:latin typeface="Cambria Math" panose="02040503050406030204" pitchFamily="18" charset="0"/>
                          </a:rPr>
                          <m:t>𝑇𝑃</m:t>
                        </m:r>
                      </m:num>
                      <m:den>
                        <m:r>
                          <a:rPr lang="it-IT" b="0" i="1" smtClean="0">
                            <a:latin typeface="Cambria Math" panose="02040503050406030204" pitchFamily="18" charset="0"/>
                          </a:rPr>
                          <m:t>𝑃</m:t>
                        </m:r>
                      </m:den>
                    </m:f>
                  </m:oMath>
                </a14:m>
                <a:endParaRPr lang="it-IT" dirty="0"/>
              </a:p>
              <a:p>
                <a:pPr lvl="1">
                  <a:lnSpc>
                    <a:spcPct val="150000"/>
                  </a:lnSpc>
                </a:pPr>
                <a:r>
                  <a:rPr lang="it-IT" dirty="0"/>
                  <a:t>TNR (True Negative Rate) → </a:t>
                </a:r>
                <a14:m>
                  <m:oMath xmlns:m="http://schemas.openxmlformats.org/officeDocument/2006/math">
                    <m:r>
                      <a:rPr lang="it-IT" b="0" i="1" smtClean="0">
                        <a:latin typeface="Cambria Math" panose="02040503050406030204" pitchFamily="18" charset="0"/>
                      </a:rPr>
                      <m:t>𝑇𝑁𝑅</m:t>
                    </m:r>
                    <m:r>
                      <a:rPr lang="it-IT" b="0" i="1" smtClean="0">
                        <a:latin typeface="Cambria Math" panose="02040503050406030204" pitchFamily="18" charset="0"/>
                      </a:rPr>
                      <m:t>=</m:t>
                    </m:r>
                    <m:f>
                      <m:fPr>
                        <m:ctrlPr>
                          <a:rPr lang="it-IT" b="0" i="1" smtClean="0">
                            <a:latin typeface="Cambria Math" panose="02040503050406030204" pitchFamily="18" charset="0"/>
                          </a:rPr>
                        </m:ctrlPr>
                      </m:fPr>
                      <m:num>
                        <m:r>
                          <a:rPr lang="it-IT" b="0" i="1" smtClean="0">
                            <a:latin typeface="Cambria Math" panose="02040503050406030204" pitchFamily="18" charset="0"/>
                          </a:rPr>
                          <m:t>𝑇𝑁</m:t>
                        </m:r>
                      </m:num>
                      <m:den>
                        <m:r>
                          <a:rPr lang="it-IT" b="0" i="1" smtClean="0">
                            <a:latin typeface="Cambria Math" panose="02040503050406030204" pitchFamily="18" charset="0"/>
                          </a:rPr>
                          <m:t>𝑁</m:t>
                        </m:r>
                      </m:den>
                    </m:f>
                  </m:oMath>
                </a14:m>
                <a:endParaRPr lang="it-IT" dirty="0"/>
              </a:p>
              <a:p>
                <a:pPr lvl="1">
                  <a:lnSpc>
                    <a:spcPct val="150000"/>
                  </a:lnSpc>
                </a:pPr>
                <a:r>
                  <a:rPr lang="it-IT" dirty="0"/>
                  <a:t>FPR (False Positive Rate) → </a:t>
                </a:r>
                <a14:m>
                  <m:oMath xmlns:m="http://schemas.openxmlformats.org/officeDocument/2006/math">
                    <m:r>
                      <a:rPr lang="it-IT" b="0" i="1" smtClean="0">
                        <a:latin typeface="Cambria Math" panose="02040503050406030204" pitchFamily="18" charset="0"/>
                      </a:rPr>
                      <m:t>𝐹𝑃𝑅</m:t>
                    </m:r>
                    <m:r>
                      <a:rPr lang="it-IT" b="0" i="1" smtClean="0">
                        <a:latin typeface="Cambria Math" panose="02040503050406030204" pitchFamily="18" charset="0"/>
                      </a:rPr>
                      <m:t>=</m:t>
                    </m:r>
                    <m:f>
                      <m:fPr>
                        <m:ctrlPr>
                          <a:rPr lang="it-IT" b="0" i="1" smtClean="0">
                            <a:latin typeface="Cambria Math" panose="02040503050406030204" pitchFamily="18" charset="0"/>
                          </a:rPr>
                        </m:ctrlPr>
                      </m:fPr>
                      <m:num>
                        <m:r>
                          <a:rPr lang="it-IT" b="0" i="1" smtClean="0">
                            <a:latin typeface="Cambria Math" panose="02040503050406030204" pitchFamily="18" charset="0"/>
                          </a:rPr>
                          <m:t>𝐹𝑃</m:t>
                        </m:r>
                      </m:num>
                      <m:den>
                        <m:r>
                          <a:rPr lang="it-IT" b="0" i="1" smtClean="0">
                            <a:latin typeface="Cambria Math" panose="02040503050406030204" pitchFamily="18" charset="0"/>
                          </a:rPr>
                          <m:t>𝑃</m:t>
                        </m:r>
                      </m:den>
                    </m:f>
                  </m:oMath>
                </a14:m>
                <a:endParaRPr lang="it-IT" dirty="0"/>
              </a:p>
              <a:p>
                <a:pPr lvl="1">
                  <a:lnSpc>
                    <a:spcPct val="150000"/>
                  </a:lnSpc>
                </a:pPr>
                <a:r>
                  <a:rPr lang="it-IT" dirty="0"/>
                  <a:t>FNR (False Negative Rate) → </a:t>
                </a:r>
                <a14:m>
                  <m:oMath xmlns:m="http://schemas.openxmlformats.org/officeDocument/2006/math">
                    <m:r>
                      <a:rPr lang="it-IT" b="0" i="1" smtClean="0">
                        <a:latin typeface="Cambria Math" panose="02040503050406030204" pitchFamily="18" charset="0"/>
                      </a:rPr>
                      <m:t>𝐹𝑁𝑅</m:t>
                    </m:r>
                    <m:r>
                      <a:rPr lang="it-IT" b="0" i="1" smtClean="0">
                        <a:latin typeface="Cambria Math" panose="02040503050406030204" pitchFamily="18" charset="0"/>
                      </a:rPr>
                      <m:t>=</m:t>
                    </m:r>
                    <m:f>
                      <m:fPr>
                        <m:ctrlPr>
                          <a:rPr lang="it-IT" b="0" i="1" smtClean="0">
                            <a:latin typeface="Cambria Math" panose="02040503050406030204" pitchFamily="18" charset="0"/>
                          </a:rPr>
                        </m:ctrlPr>
                      </m:fPr>
                      <m:num>
                        <m:r>
                          <a:rPr lang="it-IT" b="0" i="1" smtClean="0">
                            <a:latin typeface="Cambria Math" panose="02040503050406030204" pitchFamily="18" charset="0"/>
                          </a:rPr>
                          <m:t>𝑇𝑁</m:t>
                        </m:r>
                      </m:num>
                      <m:den>
                        <m:r>
                          <a:rPr lang="it-IT" b="0" i="1" smtClean="0">
                            <a:latin typeface="Cambria Math" panose="02040503050406030204" pitchFamily="18" charset="0"/>
                          </a:rPr>
                          <m:t>𝑁</m:t>
                        </m:r>
                      </m:den>
                    </m:f>
                  </m:oMath>
                </a14:m>
                <a:endParaRPr lang="it-IT" dirty="0"/>
              </a:p>
              <a:p>
                <a:endParaRPr lang="it-IT" sz="900" dirty="0"/>
              </a:p>
              <a:p>
                <a:r>
                  <a:rPr lang="en-US" dirty="0"/>
                  <a:t>With this notation, the classification accuracy can be written as:</a:t>
                </a:r>
                <a:r>
                  <a:rPr lang="it-IT" dirty="0"/>
                  <a:t> </a:t>
                </a:r>
              </a:p>
              <a:p>
                <a:endParaRPr lang="it-IT" sz="900" dirty="0"/>
              </a:p>
              <a:p>
                <a:pPr marL="0" indent="0">
                  <a:buNone/>
                </a:pPr>
                <a14:m>
                  <m:oMathPara xmlns:m="http://schemas.openxmlformats.org/officeDocument/2006/math">
                    <m:oMathParaPr>
                      <m:jc m:val="centerGroup"/>
                    </m:oMathParaPr>
                    <m:oMath xmlns:m="http://schemas.openxmlformats.org/officeDocument/2006/math">
                      <m:r>
                        <a:rPr lang="it-IT" sz="2000" b="0" i="1" smtClean="0">
                          <a:latin typeface="Cambria Math" panose="02040503050406030204" pitchFamily="18" charset="0"/>
                        </a:rPr>
                        <m:t>𝐴𝑐𝑐𝑢𝑟𝑎𝑐𝑦</m:t>
                      </m:r>
                      <m:r>
                        <a:rPr lang="it-IT" sz="2000" b="0" i="1" smtClean="0">
                          <a:latin typeface="Cambria Math" panose="02040503050406030204" pitchFamily="18" charset="0"/>
                        </a:rPr>
                        <m:t>= </m:t>
                      </m:r>
                      <m:f>
                        <m:fPr>
                          <m:ctrlPr>
                            <a:rPr lang="it-IT" sz="2000" b="0" i="1" smtClean="0">
                              <a:latin typeface="Cambria Math" panose="02040503050406030204" pitchFamily="18" charset="0"/>
                            </a:rPr>
                          </m:ctrlPr>
                        </m:fPr>
                        <m:num>
                          <m:r>
                            <a:rPr lang="it-IT" sz="2000" b="0" i="1" smtClean="0">
                              <a:latin typeface="Cambria Math" panose="02040503050406030204" pitchFamily="18" charset="0"/>
                            </a:rPr>
                            <m:t>𝑇𝑃</m:t>
                          </m:r>
                          <m:r>
                            <a:rPr lang="it-IT" sz="2000" b="0" i="1" smtClean="0">
                              <a:latin typeface="Cambria Math" panose="02040503050406030204" pitchFamily="18" charset="0"/>
                            </a:rPr>
                            <m:t>+</m:t>
                          </m:r>
                          <m:r>
                            <a:rPr lang="it-IT" sz="2000" b="0" i="1" smtClean="0">
                              <a:latin typeface="Cambria Math" panose="02040503050406030204" pitchFamily="18" charset="0"/>
                            </a:rPr>
                            <m:t>𝑇𝑁</m:t>
                          </m:r>
                        </m:num>
                        <m:den>
                          <m:r>
                            <a:rPr lang="it-IT" sz="2000" b="0" i="1" smtClean="0">
                              <a:latin typeface="Cambria Math" panose="02040503050406030204" pitchFamily="18" charset="0"/>
                            </a:rPr>
                            <m:t>𝑇</m:t>
                          </m:r>
                          <m:r>
                            <a:rPr lang="it-IT" sz="2000" b="0" i="1" smtClean="0">
                              <a:latin typeface="Cambria Math" panose="02040503050406030204" pitchFamily="18" charset="0"/>
                            </a:rPr>
                            <m:t>=</m:t>
                          </m:r>
                          <m:r>
                            <a:rPr lang="it-IT" sz="2000" b="0" i="1" smtClean="0">
                              <a:latin typeface="Cambria Math" panose="02040503050406030204" pitchFamily="18" charset="0"/>
                            </a:rPr>
                            <m:t>𝑃</m:t>
                          </m:r>
                          <m:r>
                            <a:rPr lang="it-IT" sz="2000" b="0" i="1" smtClean="0">
                              <a:latin typeface="Cambria Math" panose="02040503050406030204" pitchFamily="18" charset="0"/>
                            </a:rPr>
                            <m:t>+</m:t>
                          </m:r>
                          <m:r>
                            <a:rPr lang="it-IT" sz="2000" b="0" i="1" smtClean="0">
                              <a:latin typeface="Cambria Math" panose="02040503050406030204" pitchFamily="18" charset="0"/>
                            </a:rPr>
                            <m:t>𝑁</m:t>
                          </m:r>
                        </m:den>
                      </m:f>
                    </m:oMath>
                  </m:oMathPara>
                </a14:m>
                <a:endParaRPr lang="it-IT" dirty="0"/>
              </a:p>
              <a:p>
                <a:endParaRPr lang="it-IT" dirty="0"/>
              </a:p>
            </p:txBody>
          </p:sp>
        </mc:Choice>
        <mc:Fallback xmlns="">
          <p:sp>
            <p:nvSpPr>
              <p:cNvPr id="2" name="Segnaposto contenuto 1">
                <a:extLst>
                  <a:ext uri="{FF2B5EF4-FFF2-40B4-BE49-F238E27FC236}">
                    <a16:creationId xmlns:a16="http://schemas.microsoft.com/office/drawing/2014/main" id="{8FD36E98-ECFB-4387-BF23-2A8F6619C442}"/>
                  </a:ext>
                </a:extLst>
              </p:cNvPr>
              <p:cNvSpPr>
                <a:spLocks noGrp="1" noRot="1" noChangeAspect="1" noMove="1" noResize="1" noEditPoints="1" noAdjustHandles="1" noChangeArrowheads="1" noChangeShapeType="1" noTextEdit="1"/>
              </p:cNvSpPr>
              <p:nvPr>
                <p:ph idx="1"/>
              </p:nvPr>
            </p:nvSpPr>
            <p:spPr>
              <a:blipFill>
                <a:blip r:embed="rId2"/>
                <a:stretch>
                  <a:fillRect l="-680" t="-1537"/>
                </a:stretch>
              </a:blipFill>
            </p:spPr>
            <p:txBody>
              <a:bodyPr/>
              <a:lstStyle/>
              <a:p>
                <a:r>
                  <a:rPr lang="it-IT">
                    <a:noFill/>
                  </a:rPr>
                  <a:t> </a:t>
                </a:r>
              </a:p>
            </p:txBody>
          </p:sp>
        </mc:Fallback>
      </mc:AlternateContent>
      <p:sp>
        <p:nvSpPr>
          <p:cNvPr id="3" name="Segnaposto contenuto 2">
            <a:extLst>
              <a:ext uri="{FF2B5EF4-FFF2-40B4-BE49-F238E27FC236}">
                <a16:creationId xmlns:a16="http://schemas.microsoft.com/office/drawing/2014/main" id="{8656EC06-B732-462D-9F64-3E32D999C402}"/>
              </a:ext>
            </a:extLst>
          </p:cNvPr>
          <p:cNvSpPr>
            <a:spLocks noGrp="1"/>
          </p:cNvSpPr>
          <p:nvPr>
            <p:ph sz="quarter" idx="13"/>
          </p:nvPr>
        </p:nvSpPr>
        <p:spPr/>
        <p:txBody>
          <a:bodyPr/>
          <a:lstStyle/>
          <a:p>
            <a:endParaRPr lang="it-IT"/>
          </a:p>
        </p:txBody>
      </p:sp>
      <p:sp>
        <p:nvSpPr>
          <p:cNvPr id="4" name="Titolo 3">
            <a:extLst>
              <a:ext uri="{FF2B5EF4-FFF2-40B4-BE49-F238E27FC236}">
                <a16:creationId xmlns:a16="http://schemas.microsoft.com/office/drawing/2014/main" id="{2C30BB09-01A6-47A4-A915-E44EC221A4B0}"/>
              </a:ext>
            </a:extLst>
          </p:cNvPr>
          <p:cNvSpPr>
            <a:spLocks noGrp="1"/>
          </p:cNvSpPr>
          <p:nvPr>
            <p:ph type="title"/>
          </p:nvPr>
        </p:nvSpPr>
        <p:spPr/>
        <p:txBody>
          <a:bodyPr/>
          <a:lstStyle/>
          <a:p>
            <a:r>
              <a:rPr lang="it-IT" dirty="0"/>
              <a:t>Performance </a:t>
            </a:r>
            <a:r>
              <a:rPr lang="it-IT" dirty="0" err="1"/>
              <a:t>Assessment</a:t>
            </a:r>
            <a:endParaRPr lang="it-IT" dirty="0"/>
          </a:p>
        </p:txBody>
      </p:sp>
      <p:sp>
        <p:nvSpPr>
          <p:cNvPr id="5" name="Segnaposto numero diapositiva 4">
            <a:extLst>
              <a:ext uri="{FF2B5EF4-FFF2-40B4-BE49-F238E27FC236}">
                <a16:creationId xmlns:a16="http://schemas.microsoft.com/office/drawing/2014/main" id="{01CCF497-C1C5-444D-80FC-D834599D428E}"/>
              </a:ext>
            </a:extLst>
          </p:cNvPr>
          <p:cNvSpPr>
            <a:spLocks noGrp="1"/>
          </p:cNvSpPr>
          <p:nvPr>
            <p:ph type="sldNum" sz="quarter" idx="12"/>
          </p:nvPr>
        </p:nvSpPr>
        <p:spPr/>
        <p:txBody>
          <a:bodyPr/>
          <a:lstStyle/>
          <a:p>
            <a:fld id="{EAB430A7-3CA7-4B68-A358-CDC4EFF6F2FE}" type="slidenum">
              <a:rPr lang="it-IT" smtClean="0"/>
              <a:pPr/>
              <a:t>14</a:t>
            </a:fld>
            <a:endParaRPr lang="it-IT" dirty="0"/>
          </a:p>
        </p:txBody>
      </p:sp>
      <p:sp>
        <p:nvSpPr>
          <p:cNvPr id="6" name="Segnaposto testo 5">
            <a:extLst>
              <a:ext uri="{FF2B5EF4-FFF2-40B4-BE49-F238E27FC236}">
                <a16:creationId xmlns:a16="http://schemas.microsoft.com/office/drawing/2014/main" id="{BC6CD8BD-E183-4647-9898-A2770498AE31}"/>
              </a:ext>
            </a:extLst>
          </p:cNvPr>
          <p:cNvSpPr>
            <a:spLocks noGrp="1"/>
          </p:cNvSpPr>
          <p:nvPr>
            <p:ph type="body" sz="quarter" idx="14"/>
          </p:nvPr>
        </p:nvSpPr>
        <p:spPr/>
        <p:txBody>
          <a:bodyPr/>
          <a:lstStyle/>
          <a:p>
            <a:endParaRPr lang="it-IT"/>
          </a:p>
        </p:txBody>
      </p:sp>
    </p:spTree>
    <p:extLst>
      <p:ext uri="{BB962C8B-B14F-4D97-AF65-F5344CB8AC3E}">
        <p14:creationId xmlns:p14="http://schemas.microsoft.com/office/powerpoint/2010/main" val="36541851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Segnaposto contenuto 1">
                <a:extLst>
                  <a:ext uri="{FF2B5EF4-FFF2-40B4-BE49-F238E27FC236}">
                    <a16:creationId xmlns:a16="http://schemas.microsoft.com/office/drawing/2014/main" id="{B82FB76E-B42F-4B0C-AC43-E0F054AE2CD3}"/>
                  </a:ext>
                </a:extLst>
              </p:cNvPr>
              <p:cNvSpPr>
                <a:spLocks noGrp="1"/>
              </p:cNvSpPr>
              <p:nvPr>
                <p:ph idx="1"/>
              </p:nvPr>
            </p:nvSpPr>
            <p:spPr>
              <a:xfrm>
                <a:off x="232914" y="1020672"/>
                <a:ext cx="8680178" cy="5156291"/>
              </a:xfrm>
            </p:spPr>
            <p:txBody>
              <a:bodyPr>
                <a:normAutofit/>
              </a:bodyPr>
              <a:lstStyle/>
              <a:p>
                <a:r>
                  <a:rPr lang="it-IT" dirty="0"/>
                  <a:t>Precision and Recall </a:t>
                </a:r>
                <a:r>
                  <a:rPr lang="it-IT" dirty="0" err="1"/>
                  <a:t>metrics</a:t>
                </a:r>
                <a:endParaRPr lang="it-IT" dirty="0"/>
              </a:p>
              <a:p>
                <a:pPr lvl="1"/>
                <a:endParaRPr lang="it-IT" sz="900" b="1" dirty="0"/>
              </a:p>
              <a:p>
                <a:pPr lvl="1"/>
                <a:r>
                  <a:rPr lang="it-IT" b="1" dirty="0"/>
                  <a:t>Precision</a:t>
                </a:r>
                <a:r>
                  <a:rPr lang="it-IT" dirty="0"/>
                  <a:t>: </a:t>
                </a:r>
                <a:r>
                  <a:rPr lang="en-US" dirty="0"/>
                  <a:t>indicates how </a:t>
                </a:r>
                <a:r>
                  <a:rPr lang="en-US" b="1" dirty="0"/>
                  <a:t>accurate</a:t>
                </a:r>
                <a:r>
                  <a:rPr lang="en-US" dirty="0"/>
                  <a:t> the system is</a:t>
                </a:r>
              </a:p>
              <a:p>
                <a:pPr lvl="2"/>
                <a:r>
                  <a:rPr lang="en-US" dirty="0"/>
                  <a:t>What percentage of selected items is relevant?</a:t>
                </a:r>
              </a:p>
              <a:p>
                <a:pPr lvl="1"/>
                <a:endParaRPr lang="it-IT" sz="900" b="0" i="1" dirty="0">
                  <a:latin typeface="Cambria Math" panose="02040503050406030204" pitchFamily="18" charset="0"/>
                </a:endParaRPr>
              </a:p>
              <a:p>
                <a:pPr marL="457200" lvl="1" indent="0">
                  <a:buNone/>
                </a:pPr>
                <a14:m>
                  <m:oMathPara xmlns:m="http://schemas.openxmlformats.org/officeDocument/2006/math">
                    <m:oMathParaPr>
                      <m:jc m:val="centerGroup"/>
                    </m:oMathParaPr>
                    <m:oMath xmlns:m="http://schemas.openxmlformats.org/officeDocument/2006/math">
                      <m:r>
                        <a:rPr lang="it-IT" sz="1800" b="0" i="1" smtClean="0">
                          <a:latin typeface="Cambria Math" panose="02040503050406030204" pitchFamily="18" charset="0"/>
                        </a:rPr>
                        <m:t>𝑃𝑟𝑒𝑐𝑖𝑠𝑖𝑜𝑛</m:t>
                      </m:r>
                      <m:r>
                        <a:rPr lang="it-IT" sz="1800" b="0" i="1" smtClean="0">
                          <a:latin typeface="Cambria Math" panose="02040503050406030204" pitchFamily="18" charset="0"/>
                        </a:rPr>
                        <m:t>= </m:t>
                      </m:r>
                      <m:f>
                        <m:fPr>
                          <m:ctrlPr>
                            <a:rPr lang="it-IT" sz="1800" b="0" i="1" smtClean="0">
                              <a:latin typeface="Cambria Math" panose="02040503050406030204" pitchFamily="18" charset="0"/>
                            </a:rPr>
                          </m:ctrlPr>
                        </m:fPr>
                        <m:num>
                          <m:r>
                            <a:rPr lang="it-IT" sz="1800" b="0" i="1" smtClean="0">
                              <a:latin typeface="Cambria Math" panose="02040503050406030204" pitchFamily="18" charset="0"/>
                            </a:rPr>
                            <m:t>𝑇𝑃</m:t>
                          </m:r>
                        </m:num>
                        <m:den>
                          <m:r>
                            <a:rPr lang="it-IT" sz="1800" b="0" i="1" smtClean="0">
                              <a:latin typeface="Cambria Math" panose="02040503050406030204" pitchFamily="18" charset="0"/>
                            </a:rPr>
                            <m:t>𝑇𝑃</m:t>
                          </m:r>
                          <m:r>
                            <a:rPr lang="it-IT" sz="1800" b="0" i="1" smtClean="0">
                              <a:latin typeface="Cambria Math" panose="02040503050406030204" pitchFamily="18" charset="0"/>
                            </a:rPr>
                            <m:t>+</m:t>
                          </m:r>
                          <m:r>
                            <a:rPr lang="it-IT" sz="1800" b="0" i="1" smtClean="0">
                              <a:latin typeface="Cambria Math" panose="02040503050406030204" pitchFamily="18" charset="0"/>
                            </a:rPr>
                            <m:t>𝐹𝑃</m:t>
                          </m:r>
                        </m:den>
                      </m:f>
                    </m:oMath>
                  </m:oMathPara>
                </a14:m>
                <a:endParaRPr lang="it-IT" dirty="0"/>
              </a:p>
              <a:p>
                <a:pPr lvl="2"/>
                <a:endParaRPr lang="it-IT" dirty="0"/>
              </a:p>
              <a:p>
                <a:pPr lvl="1"/>
                <a:r>
                  <a:rPr lang="it-IT" b="1" dirty="0"/>
                  <a:t>Recall</a:t>
                </a:r>
                <a:r>
                  <a:rPr lang="it-IT" dirty="0"/>
                  <a:t>: </a:t>
                </a:r>
                <a:r>
                  <a:rPr lang="en-US" dirty="0"/>
                  <a:t>indicates how </a:t>
                </a:r>
                <a:r>
                  <a:rPr lang="en-US" b="1" dirty="0"/>
                  <a:t>selective</a:t>
                </a:r>
                <a:r>
                  <a:rPr lang="en-US" dirty="0"/>
                  <a:t> the system is</a:t>
                </a:r>
              </a:p>
              <a:p>
                <a:pPr lvl="2"/>
                <a:r>
                  <a:rPr lang="en-US" dirty="0"/>
                  <a:t>Of all relevant elements, how many have been selected?</a:t>
                </a:r>
              </a:p>
              <a:p>
                <a:pPr lvl="2"/>
                <a:endParaRPr lang="it-IT" sz="900" b="0" i="1" dirty="0">
                  <a:latin typeface="Cambria Math" panose="02040503050406030204" pitchFamily="18" charset="0"/>
                </a:endParaRPr>
              </a:p>
              <a:p>
                <a:pPr marL="457200" lvl="1" indent="0">
                  <a:buNone/>
                </a:pPr>
                <a14:m>
                  <m:oMathPara xmlns:m="http://schemas.openxmlformats.org/officeDocument/2006/math">
                    <m:oMathParaPr>
                      <m:jc m:val="centerGroup"/>
                    </m:oMathParaPr>
                    <m:oMath xmlns:m="http://schemas.openxmlformats.org/officeDocument/2006/math">
                      <m:r>
                        <a:rPr lang="it-IT" sz="1800" b="0" i="1" smtClean="0">
                          <a:latin typeface="Cambria Math" panose="02040503050406030204" pitchFamily="18" charset="0"/>
                        </a:rPr>
                        <m:t>𝑅𝑒𝑐𝑎𝑙𝑙</m:t>
                      </m:r>
                      <m:r>
                        <a:rPr lang="it-IT" sz="1800" b="0" i="1" smtClean="0">
                          <a:latin typeface="Cambria Math" panose="02040503050406030204" pitchFamily="18" charset="0"/>
                        </a:rPr>
                        <m:t>= </m:t>
                      </m:r>
                      <m:f>
                        <m:fPr>
                          <m:ctrlPr>
                            <a:rPr lang="it-IT" sz="1800" b="0" i="1" smtClean="0">
                              <a:latin typeface="Cambria Math" panose="02040503050406030204" pitchFamily="18" charset="0"/>
                            </a:rPr>
                          </m:ctrlPr>
                        </m:fPr>
                        <m:num>
                          <m:r>
                            <a:rPr lang="it-IT" sz="1800" b="0" i="1" smtClean="0">
                              <a:latin typeface="Cambria Math" panose="02040503050406030204" pitchFamily="18" charset="0"/>
                            </a:rPr>
                            <m:t>𝑇𝑃</m:t>
                          </m:r>
                        </m:num>
                        <m:den>
                          <m:r>
                            <a:rPr lang="it-IT" sz="1800" b="0" i="1" smtClean="0">
                              <a:latin typeface="Cambria Math" panose="02040503050406030204" pitchFamily="18" charset="0"/>
                            </a:rPr>
                            <m:t>𝑇𝑃</m:t>
                          </m:r>
                          <m:r>
                            <a:rPr lang="it-IT" sz="1800" b="0" i="1" smtClean="0">
                              <a:latin typeface="Cambria Math" panose="02040503050406030204" pitchFamily="18" charset="0"/>
                            </a:rPr>
                            <m:t>+</m:t>
                          </m:r>
                          <m:r>
                            <a:rPr lang="it-IT" sz="1800" b="0" i="1" smtClean="0">
                              <a:latin typeface="Cambria Math" panose="02040503050406030204" pitchFamily="18" charset="0"/>
                            </a:rPr>
                            <m:t>𝐹𝑁</m:t>
                          </m:r>
                        </m:den>
                      </m:f>
                      <m:r>
                        <a:rPr lang="it-IT" sz="1800" b="0" i="1" smtClean="0">
                          <a:latin typeface="Cambria Math" panose="02040503050406030204" pitchFamily="18" charset="0"/>
                        </a:rPr>
                        <m:t>=</m:t>
                      </m:r>
                      <m:f>
                        <m:fPr>
                          <m:ctrlPr>
                            <a:rPr lang="it-IT" sz="1800" b="0" i="1" smtClean="0">
                              <a:latin typeface="Cambria Math" panose="02040503050406030204" pitchFamily="18" charset="0"/>
                            </a:rPr>
                          </m:ctrlPr>
                        </m:fPr>
                        <m:num>
                          <m:r>
                            <a:rPr lang="it-IT" sz="1800" b="0" i="1" smtClean="0">
                              <a:latin typeface="Cambria Math" panose="02040503050406030204" pitchFamily="18" charset="0"/>
                            </a:rPr>
                            <m:t>𝑇𝑃</m:t>
                          </m:r>
                        </m:num>
                        <m:den>
                          <m:r>
                            <a:rPr lang="it-IT" sz="1800" b="0" i="1" smtClean="0">
                              <a:latin typeface="Cambria Math" panose="02040503050406030204" pitchFamily="18" charset="0"/>
                            </a:rPr>
                            <m:t>𝑃</m:t>
                          </m:r>
                        </m:den>
                      </m:f>
                      <m:r>
                        <a:rPr lang="it-IT" sz="1800" b="0" i="1" smtClean="0">
                          <a:latin typeface="Cambria Math" panose="02040503050406030204" pitchFamily="18" charset="0"/>
                        </a:rPr>
                        <m:t>=</m:t>
                      </m:r>
                      <m:r>
                        <a:rPr lang="it-IT" sz="1800" b="0" i="1" smtClean="0">
                          <a:latin typeface="Cambria Math" panose="02040503050406030204" pitchFamily="18" charset="0"/>
                        </a:rPr>
                        <m:t>𝑇𝑃𝑅</m:t>
                      </m:r>
                    </m:oMath>
                  </m:oMathPara>
                </a14:m>
                <a:endParaRPr lang="it-IT" sz="1800" dirty="0"/>
              </a:p>
              <a:p>
                <a:pPr lvl="2"/>
                <a:endParaRPr lang="it-IT" dirty="0"/>
              </a:p>
              <a:p>
                <a:r>
                  <a:rPr lang="en-US" dirty="0"/>
                  <a:t>Recall and precision also often depend on a </a:t>
                </a:r>
                <a:r>
                  <a:rPr lang="en-US" i="1" dirty="0"/>
                  <a:t>threshold</a:t>
                </a:r>
              </a:p>
            </p:txBody>
          </p:sp>
        </mc:Choice>
        <mc:Fallback xmlns="">
          <p:sp>
            <p:nvSpPr>
              <p:cNvPr id="2" name="Segnaposto contenuto 1">
                <a:extLst>
                  <a:ext uri="{FF2B5EF4-FFF2-40B4-BE49-F238E27FC236}">
                    <a16:creationId xmlns:a16="http://schemas.microsoft.com/office/drawing/2014/main" id="{B82FB76E-B42F-4B0C-AC43-E0F054AE2CD3}"/>
                  </a:ext>
                </a:extLst>
              </p:cNvPr>
              <p:cNvSpPr>
                <a:spLocks noGrp="1" noRot="1" noChangeAspect="1" noMove="1" noResize="1" noEditPoints="1" noAdjustHandles="1" noChangeArrowheads="1" noChangeShapeType="1" noTextEdit="1"/>
              </p:cNvSpPr>
              <p:nvPr>
                <p:ph idx="1"/>
              </p:nvPr>
            </p:nvSpPr>
            <p:spPr>
              <a:xfrm>
                <a:off x="232914" y="1020672"/>
                <a:ext cx="8680178" cy="5156291"/>
              </a:xfrm>
              <a:blipFill>
                <a:blip r:embed="rId2"/>
                <a:stretch>
                  <a:fillRect l="-913" t="-1537"/>
                </a:stretch>
              </a:blipFill>
            </p:spPr>
            <p:txBody>
              <a:bodyPr/>
              <a:lstStyle/>
              <a:p>
                <a:r>
                  <a:rPr lang="it-IT">
                    <a:noFill/>
                  </a:rPr>
                  <a:t> </a:t>
                </a:r>
              </a:p>
            </p:txBody>
          </p:sp>
        </mc:Fallback>
      </mc:AlternateContent>
      <p:sp>
        <p:nvSpPr>
          <p:cNvPr id="3" name="Segnaposto contenuto 2">
            <a:extLst>
              <a:ext uri="{FF2B5EF4-FFF2-40B4-BE49-F238E27FC236}">
                <a16:creationId xmlns:a16="http://schemas.microsoft.com/office/drawing/2014/main" id="{133B2E22-4CF6-4000-82A6-80AF00218EE2}"/>
              </a:ext>
            </a:extLst>
          </p:cNvPr>
          <p:cNvSpPr>
            <a:spLocks noGrp="1"/>
          </p:cNvSpPr>
          <p:nvPr>
            <p:ph sz="quarter" idx="13"/>
          </p:nvPr>
        </p:nvSpPr>
        <p:spPr/>
        <p:txBody>
          <a:bodyPr/>
          <a:lstStyle/>
          <a:p>
            <a:endParaRPr lang="it-IT"/>
          </a:p>
        </p:txBody>
      </p:sp>
      <p:sp>
        <p:nvSpPr>
          <p:cNvPr id="4" name="Titolo 3">
            <a:extLst>
              <a:ext uri="{FF2B5EF4-FFF2-40B4-BE49-F238E27FC236}">
                <a16:creationId xmlns:a16="http://schemas.microsoft.com/office/drawing/2014/main" id="{FF7D2998-CDF6-4A95-8869-35EF429F4475}"/>
              </a:ext>
            </a:extLst>
          </p:cNvPr>
          <p:cNvSpPr>
            <a:spLocks noGrp="1"/>
          </p:cNvSpPr>
          <p:nvPr>
            <p:ph type="title"/>
          </p:nvPr>
        </p:nvSpPr>
        <p:spPr/>
        <p:txBody>
          <a:bodyPr/>
          <a:lstStyle/>
          <a:p>
            <a:r>
              <a:rPr lang="it-IT" dirty="0"/>
              <a:t>Performance </a:t>
            </a:r>
            <a:r>
              <a:rPr lang="it-IT" dirty="0" err="1"/>
              <a:t>Assessment</a:t>
            </a:r>
            <a:endParaRPr lang="it-IT" dirty="0"/>
          </a:p>
        </p:txBody>
      </p:sp>
      <p:sp>
        <p:nvSpPr>
          <p:cNvPr id="5" name="Segnaposto numero diapositiva 4">
            <a:extLst>
              <a:ext uri="{FF2B5EF4-FFF2-40B4-BE49-F238E27FC236}">
                <a16:creationId xmlns:a16="http://schemas.microsoft.com/office/drawing/2014/main" id="{7C6A08B3-7B01-4C3B-AC22-2355F12F09D3}"/>
              </a:ext>
            </a:extLst>
          </p:cNvPr>
          <p:cNvSpPr>
            <a:spLocks noGrp="1"/>
          </p:cNvSpPr>
          <p:nvPr>
            <p:ph type="sldNum" sz="quarter" idx="12"/>
          </p:nvPr>
        </p:nvSpPr>
        <p:spPr/>
        <p:txBody>
          <a:bodyPr/>
          <a:lstStyle/>
          <a:p>
            <a:fld id="{EAB430A7-3CA7-4B68-A358-CDC4EFF6F2FE}" type="slidenum">
              <a:rPr lang="it-IT" smtClean="0"/>
              <a:pPr/>
              <a:t>15</a:t>
            </a:fld>
            <a:endParaRPr lang="it-IT" dirty="0"/>
          </a:p>
        </p:txBody>
      </p:sp>
      <p:sp>
        <p:nvSpPr>
          <p:cNvPr id="6" name="Segnaposto testo 5">
            <a:extLst>
              <a:ext uri="{FF2B5EF4-FFF2-40B4-BE49-F238E27FC236}">
                <a16:creationId xmlns:a16="http://schemas.microsoft.com/office/drawing/2014/main" id="{0EADFD09-B4A4-4EC8-B1DB-3C98FAA5A968}"/>
              </a:ext>
            </a:extLst>
          </p:cNvPr>
          <p:cNvSpPr>
            <a:spLocks noGrp="1"/>
          </p:cNvSpPr>
          <p:nvPr>
            <p:ph type="body" sz="quarter" idx="14"/>
          </p:nvPr>
        </p:nvSpPr>
        <p:spPr/>
        <p:txBody>
          <a:bodyPr/>
          <a:lstStyle/>
          <a:p>
            <a:endParaRPr lang="it-IT"/>
          </a:p>
        </p:txBody>
      </p:sp>
      <p:pic>
        <p:nvPicPr>
          <p:cNvPr id="8" name="Immagine 7">
            <a:extLst>
              <a:ext uri="{FF2B5EF4-FFF2-40B4-BE49-F238E27FC236}">
                <a16:creationId xmlns:a16="http://schemas.microsoft.com/office/drawing/2014/main" id="{B467BE76-8286-4BF4-85D2-FF21F2B8D2AD}"/>
              </a:ext>
            </a:extLst>
          </p:cNvPr>
          <p:cNvPicPr>
            <a:picLocks noChangeAspect="1"/>
          </p:cNvPicPr>
          <p:nvPr/>
        </p:nvPicPr>
        <p:blipFill>
          <a:blip r:embed="rId3"/>
          <a:stretch>
            <a:fillRect/>
          </a:stretch>
        </p:blipFill>
        <p:spPr>
          <a:xfrm>
            <a:off x="8886775" y="825932"/>
            <a:ext cx="3009051" cy="5436809"/>
          </a:xfrm>
          <a:prstGeom prst="rect">
            <a:avLst/>
          </a:prstGeom>
        </p:spPr>
      </p:pic>
    </p:spTree>
    <p:extLst>
      <p:ext uri="{BB962C8B-B14F-4D97-AF65-F5344CB8AC3E}">
        <p14:creationId xmlns:p14="http://schemas.microsoft.com/office/powerpoint/2010/main" val="25068628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Segnaposto contenuto 1">
                <a:extLst>
                  <a:ext uri="{FF2B5EF4-FFF2-40B4-BE49-F238E27FC236}">
                    <a16:creationId xmlns:a16="http://schemas.microsoft.com/office/drawing/2014/main" id="{752A940A-551B-6522-7206-E620BE8D483C}"/>
                  </a:ext>
                </a:extLst>
              </p:cNvPr>
              <p:cNvSpPr>
                <a:spLocks noGrp="1"/>
              </p:cNvSpPr>
              <p:nvPr>
                <p:ph idx="1"/>
              </p:nvPr>
            </p:nvSpPr>
            <p:spPr/>
            <p:txBody>
              <a:bodyPr/>
              <a:lstStyle/>
              <a:p>
                <a:r>
                  <a:rPr lang="it-IT" dirty="0"/>
                  <a:t>It </a:t>
                </a:r>
                <a:r>
                  <a:rPr lang="it-IT" dirty="0" err="1"/>
                  <a:t>is</a:t>
                </a:r>
                <a:r>
                  <a:rPr lang="it-IT" dirty="0"/>
                  <a:t> </a:t>
                </a:r>
                <a:r>
                  <a:rPr lang="it-IT" dirty="0" err="1"/>
                  <a:t>possible</a:t>
                </a:r>
                <a:r>
                  <a:rPr lang="it-IT" dirty="0"/>
                  <a:t> to </a:t>
                </a:r>
                <a:r>
                  <a:rPr lang="it-IT" b="1" dirty="0"/>
                  <a:t>combine </a:t>
                </a:r>
                <a:r>
                  <a:rPr lang="it-IT" b="1" dirty="0" err="1"/>
                  <a:t>precision</a:t>
                </a:r>
                <a:r>
                  <a:rPr lang="it-IT" b="1" dirty="0"/>
                  <a:t> and recall </a:t>
                </a:r>
                <a:r>
                  <a:rPr lang="it-IT" dirty="0"/>
                  <a:t>(F-</a:t>
                </a:r>
                <a:r>
                  <a:rPr lang="it-IT" dirty="0" err="1"/>
                  <a:t>measure</a:t>
                </a:r>
                <a:r>
                  <a:rPr lang="it-IT" dirty="0"/>
                  <a:t>):</a:t>
                </a:r>
              </a:p>
              <a:p>
                <a:endParaRPr lang="it-IT" sz="900" dirty="0"/>
              </a:p>
              <a:p>
                <a:pPr marL="0" indent="0">
                  <a:buNone/>
                </a:pPr>
                <a14:m>
                  <m:oMathPara xmlns:m="http://schemas.openxmlformats.org/officeDocument/2006/math">
                    <m:oMathParaPr>
                      <m:jc m:val="centerGroup"/>
                    </m:oMathParaPr>
                    <m:oMath xmlns:m="http://schemas.openxmlformats.org/officeDocument/2006/math">
                      <m:sSub>
                        <m:sSubPr>
                          <m:ctrlPr>
                            <a:rPr lang="it-IT" sz="2000" i="1" smtClean="0">
                              <a:latin typeface="Cambria Math" panose="02040503050406030204" pitchFamily="18" charset="0"/>
                            </a:rPr>
                          </m:ctrlPr>
                        </m:sSubPr>
                        <m:e>
                          <m:r>
                            <a:rPr lang="it-IT" sz="2000" b="0" i="1" smtClean="0">
                              <a:latin typeface="Cambria Math" panose="02040503050406030204" pitchFamily="18" charset="0"/>
                            </a:rPr>
                            <m:t>𝐹</m:t>
                          </m:r>
                        </m:e>
                        <m:sub>
                          <m:r>
                            <a:rPr lang="it-IT" sz="2000" i="1" smtClean="0">
                              <a:latin typeface="Cambria Math" panose="02040503050406030204" pitchFamily="18" charset="0"/>
                              <a:ea typeface="Cambria Math" panose="02040503050406030204" pitchFamily="18" charset="0"/>
                            </a:rPr>
                            <m:t>𝛽</m:t>
                          </m:r>
                        </m:sub>
                      </m:sSub>
                      <m:r>
                        <a:rPr lang="it-IT" sz="2000" b="0" i="1" smtClean="0">
                          <a:latin typeface="Cambria Math" panose="02040503050406030204" pitchFamily="18" charset="0"/>
                        </a:rPr>
                        <m:t>=(1+</m:t>
                      </m:r>
                      <m:sSup>
                        <m:sSupPr>
                          <m:ctrlPr>
                            <a:rPr lang="it-IT" sz="2000" b="0" i="1" smtClean="0">
                              <a:latin typeface="Cambria Math" panose="02040503050406030204" pitchFamily="18" charset="0"/>
                            </a:rPr>
                          </m:ctrlPr>
                        </m:sSupPr>
                        <m:e>
                          <m:r>
                            <a:rPr lang="it-IT" sz="2000" b="0" i="1" smtClean="0">
                              <a:latin typeface="Cambria Math" panose="02040503050406030204" pitchFamily="18" charset="0"/>
                              <a:ea typeface="Cambria Math" panose="02040503050406030204" pitchFamily="18" charset="0"/>
                            </a:rPr>
                            <m:t>𝛽</m:t>
                          </m:r>
                        </m:e>
                        <m:sup>
                          <m:r>
                            <a:rPr lang="it-IT" sz="2000" b="0" i="1" smtClean="0">
                              <a:latin typeface="Cambria Math" panose="02040503050406030204" pitchFamily="18" charset="0"/>
                            </a:rPr>
                            <m:t>2</m:t>
                          </m:r>
                        </m:sup>
                      </m:sSup>
                      <m:r>
                        <a:rPr lang="it-IT" sz="2000" b="0" i="1" smtClean="0">
                          <a:latin typeface="Cambria Math" panose="02040503050406030204" pitchFamily="18" charset="0"/>
                        </a:rPr>
                        <m:t>)</m:t>
                      </m:r>
                      <m:f>
                        <m:fPr>
                          <m:ctrlPr>
                            <a:rPr lang="it-IT" sz="2000" b="0" i="1" smtClean="0">
                              <a:latin typeface="Cambria Math" panose="02040503050406030204" pitchFamily="18" charset="0"/>
                            </a:rPr>
                          </m:ctrlPr>
                        </m:fPr>
                        <m:num>
                          <m:r>
                            <a:rPr lang="it-IT" sz="2000" b="0" i="1" smtClean="0">
                              <a:latin typeface="Cambria Math" panose="02040503050406030204" pitchFamily="18" charset="0"/>
                            </a:rPr>
                            <m:t>𝑝𝑟𝑒𝑐𝑖𝑠𝑖𝑜𝑛</m:t>
                          </m:r>
                          <m:r>
                            <a:rPr lang="it-IT" sz="2000" b="0" i="1" smtClean="0">
                              <a:latin typeface="Cambria Math" panose="02040503050406030204" pitchFamily="18" charset="0"/>
                            </a:rPr>
                            <m:t> ∙ </m:t>
                          </m:r>
                          <m:r>
                            <a:rPr lang="it-IT" sz="2000" b="0" i="1" smtClean="0">
                              <a:latin typeface="Cambria Math" panose="02040503050406030204" pitchFamily="18" charset="0"/>
                              <a:ea typeface="Cambria Math" panose="02040503050406030204" pitchFamily="18" charset="0"/>
                            </a:rPr>
                            <m:t>𝑟𝑒𝑐𝑎𝑙𝑙</m:t>
                          </m:r>
                        </m:num>
                        <m:den>
                          <m:sSup>
                            <m:sSupPr>
                              <m:ctrlPr>
                                <a:rPr lang="it-IT" sz="2000" b="0" i="1" smtClean="0">
                                  <a:latin typeface="Cambria Math" panose="02040503050406030204" pitchFamily="18" charset="0"/>
                                </a:rPr>
                              </m:ctrlPr>
                            </m:sSupPr>
                            <m:e>
                              <m:r>
                                <a:rPr lang="it-IT" sz="2000" b="0" i="1" smtClean="0">
                                  <a:latin typeface="Cambria Math" panose="02040503050406030204" pitchFamily="18" charset="0"/>
                                  <a:ea typeface="Cambria Math" panose="02040503050406030204" pitchFamily="18" charset="0"/>
                                </a:rPr>
                                <m:t>𝛽</m:t>
                              </m:r>
                            </m:e>
                            <m:sup>
                              <m:r>
                                <a:rPr lang="it-IT" sz="2000" b="0" i="1" smtClean="0">
                                  <a:latin typeface="Cambria Math" panose="02040503050406030204" pitchFamily="18" charset="0"/>
                                </a:rPr>
                                <m:t>2</m:t>
                              </m:r>
                            </m:sup>
                          </m:sSup>
                          <m:r>
                            <a:rPr lang="it-IT" sz="2000" b="0" i="1" smtClean="0">
                              <a:latin typeface="Cambria Math" panose="02040503050406030204" pitchFamily="18" charset="0"/>
                              <a:ea typeface="Cambria Math" panose="02040503050406030204" pitchFamily="18" charset="0"/>
                            </a:rPr>
                            <m:t>∙</m:t>
                          </m:r>
                          <m:r>
                            <a:rPr lang="it-IT" sz="2000" b="0" i="1" smtClean="0">
                              <a:latin typeface="Cambria Math" panose="02040503050406030204" pitchFamily="18" charset="0"/>
                            </a:rPr>
                            <m:t>𝑝𝑟𝑒𝑐𝑖𝑠𝑖𝑜𝑛</m:t>
                          </m:r>
                          <m:r>
                            <a:rPr lang="it-IT" sz="2000" b="0" i="1" smtClean="0">
                              <a:latin typeface="Cambria Math" panose="02040503050406030204" pitchFamily="18" charset="0"/>
                            </a:rPr>
                            <m:t> + </m:t>
                          </m:r>
                          <m:r>
                            <a:rPr lang="it-IT" sz="2000" b="0" i="1" smtClean="0">
                              <a:latin typeface="Cambria Math" panose="02040503050406030204" pitchFamily="18" charset="0"/>
                            </a:rPr>
                            <m:t>𝑟𝑒𝑐𝑎𝑙𝑙</m:t>
                          </m:r>
                        </m:den>
                      </m:f>
                    </m:oMath>
                  </m:oMathPara>
                </a14:m>
                <a:endParaRPr lang="it-IT" dirty="0"/>
              </a:p>
              <a:p>
                <a:endParaRPr lang="it-IT" dirty="0"/>
              </a:p>
              <a:p>
                <a:r>
                  <a:rPr lang="it-IT" dirty="0" err="1"/>
                  <a:t>Usually</a:t>
                </a:r>
                <a:r>
                  <a:rPr lang="it-IT" dirty="0"/>
                  <a:t>, </a:t>
                </a:r>
                <a14:m>
                  <m:oMath xmlns:m="http://schemas.openxmlformats.org/officeDocument/2006/math">
                    <m:r>
                      <a:rPr lang="it-IT" i="1" smtClean="0">
                        <a:latin typeface="Cambria Math" panose="02040503050406030204" pitchFamily="18" charset="0"/>
                        <a:ea typeface="Cambria Math" panose="02040503050406030204" pitchFamily="18" charset="0"/>
                      </a:rPr>
                      <m:t>𝛽</m:t>
                    </m:r>
                    <m:r>
                      <a:rPr lang="it-IT" b="0" i="1" smtClean="0">
                        <a:latin typeface="Cambria Math" panose="02040503050406030204" pitchFamily="18" charset="0"/>
                        <a:ea typeface="Cambria Math" panose="02040503050406030204" pitchFamily="18" charset="0"/>
                      </a:rPr>
                      <m:t>=1</m:t>
                    </m:r>
                  </m:oMath>
                </a14:m>
                <a:r>
                  <a:rPr lang="it-IT" dirty="0"/>
                  <a:t> </a:t>
                </a:r>
                <a:r>
                  <a:rPr lang="it-IT" dirty="0" err="1"/>
                  <a:t>then</a:t>
                </a:r>
                <a:r>
                  <a:rPr lang="it-IT" dirty="0"/>
                  <a:t> </a:t>
                </a:r>
                <a:r>
                  <a:rPr lang="it-IT" dirty="0" err="1"/>
                  <a:t>we</a:t>
                </a:r>
                <a:r>
                  <a:rPr lang="it-IT" dirty="0"/>
                  <a:t> can </a:t>
                </a:r>
                <a:r>
                  <a:rPr lang="it-IT" dirty="0" err="1"/>
                  <a:t>define</a:t>
                </a:r>
                <a:r>
                  <a:rPr lang="it-IT" dirty="0"/>
                  <a:t> the F1-score:</a:t>
                </a:r>
              </a:p>
              <a:p>
                <a:endParaRPr lang="it-IT" sz="900" dirty="0"/>
              </a:p>
              <a:p>
                <a:pPr marL="0" indent="0">
                  <a:buNone/>
                </a:pPr>
                <a14:m>
                  <m:oMathPara xmlns:m="http://schemas.openxmlformats.org/officeDocument/2006/math">
                    <m:oMathParaPr>
                      <m:jc m:val="centerGroup"/>
                    </m:oMathParaPr>
                    <m:oMath xmlns:m="http://schemas.openxmlformats.org/officeDocument/2006/math">
                      <m:sSub>
                        <m:sSubPr>
                          <m:ctrlPr>
                            <a:rPr lang="it-IT" sz="2000" i="1" smtClean="0">
                              <a:latin typeface="Cambria Math" panose="02040503050406030204" pitchFamily="18" charset="0"/>
                            </a:rPr>
                          </m:ctrlPr>
                        </m:sSubPr>
                        <m:e>
                          <m:r>
                            <a:rPr lang="it-IT" sz="2000" b="0" i="1" smtClean="0">
                              <a:latin typeface="Cambria Math" panose="02040503050406030204" pitchFamily="18" charset="0"/>
                            </a:rPr>
                            <m:t>𝐹</m:t>
                          </m:r>
                        </m:e>
                        <m:sub>
                          <m:r>
                            <a:rPr lang="it-IT" sz="2000" b="0" i="1" smtClean="0">
                              <a:latin typeface="Cambria Math" panose="02040503050406030204" pitchFamily="18" charset="0"/>
                            </a:rPr>
                            <m:t>1</m:t>
                          </m:r>
                        </m:sub>
                      </m:sSub>
                      <m:r>
                        <a:rPr lang="it-IT" sz="2000" b="0" i="1" smtClean="0">
                          <a:latin typeface="Cambria Math" panose="02040503050406030204" pitchFamily="18" charset="0"/>
                        </a:rPr>
                        <m:t>=2</m:t>
                      </m:r>
                      <m:r>
                        <a:rPr lang="it-IT" sz="2000" b="0" i="1" smtClean="0">
                          <a:latin typeface="Cambria Math" panose="02040503050406030204" pitchFamily="18" charset="0"/>
                          <a:ea typeface="Cambria Math" panose="02040503050406030204" pitchFamily="18" charset="0"/>
                        </a:rPr>
                        <m:t>∙</m:t>
                      </m:r>
                      <m:f>
                        <m:fPr>
                          <m:ctrlPr>
                            <a:rPr lang="it-IT" sz="2000" b="0" i="1" smtClean="0">
                              <a:latin typeface="Cambria Math" panose="02040503050406030204" pitchFamily="18" charset="0"/>
                            </a:rPr>
                          </m:ctrlPr>
                        </m:fPr>
                        <m:num>
                          <m:r>
                            <a:rPr lang="it-IT" sz="2000" b="0" i="1" smtClean="0">
                              <a:latin typeface="Cambria Math" panose="02040503050406030204" pitchFamily="18" charset="0"/>
                            </a:rPr>
                            <m:t>𝑝𝑟𝑒𝑐𝑖𝑠𝑖𝑜𝑛</m:t>
                          </m:r>
                          <m:r>
                            <a:rPr lang="it-IT" sz="2000" b="0" i="1" smtClean="0">
                              <a:latin typeface="Cambria Math" panose="02040503050406030204" pitchFamily="18" charset="0"/>
                            </a:rPr>
                            <m:t> ∙ </m:t>
                          </m:r>
                          <m:r>
                            <a:rPr lang="it-IT" sz="2000" b="0" i="1" smtClean="0">
                              <a:latin typeface="Cambria Math" panose="02040503050406030204" pitchFamily="18" charset="0"/>
                              <a:ea typeface="Cambria Math" panose="02040503050406030204" pitchFamily="18" charset="0"/>
                            </a:rPr>
                            <m:t>𝑟𝑒𝑐𝑎𝑙𝑙</m:t>
                          </m:r>
                        </m:num>
                        <m:den>
                          <m:r>
                            <a:rPr lang="it-IT" sz="2000" b="0" i="1" smtClean="0">
                              <a:latin typeface="Cambria Math" panose="02040503050406030204" pitchFamily="18" charset="0"/>
                            </a:rPr>
                            <m:t>𝑝𝑟𝑒𝑐𝑖𝑠𝑖𝑜𝑛</m:t>
                          </m:r>
                          <m:r>
                            <a:rPr lang="it-IT" sz="2000" b="0" i="1" smtClean="0">
                              <a:latin typeface="Cambria Math" panose="02040503050406030204" pitchFamily="18" charset="0"/>
                            </a:rPr>
                            <m:t> + </m:t>
                          </m:r>
                          <m:r>
                            <a:rPr lang="it-IT" sz="2000" b="0" i="1" smtClean="0">
                              <a:latin typeface="Cambria Math" panose="02040503050406030204" pitchFamily="18" charset="0"/>
                            </a:rPr>
                            <m:t>𝑟𝑒𝑐𝑎𝑙𝑙</m:t>
                          </m:r>
                        </m:den>
                      </m:f>
                    </m:oMath>
                  </m:oMathPara>
                </a14:m>
                <a:endParaRPr lang="it-IT" sz="2000" b="0" dirty="0"/>
              </a:p>
              <a:p>
                <a:pPr marL="0" indent="0">
                  <a:buNone/>
                </a:pPr>
                <a:endParaRPr lang="it-IT" sz="900" dirty="0"/>
              </a:p>
              <a:p>
                <a:pPr lvl="1"/>
                <a:r>
                  <a:rPr lang="en-US" dirty="0"/>
                  <a:t>Recall and precision are evenly weighted</a:t>
                </a:r>
              </a:p>
              <a:p>
                <a:pPr lvl="1"/>
                <a:r>
                  <a:rPr lang="en-US" dirty="0"/>
                  <a:t>This measure is approximately the average of the two when they are close, and is more generally the harmonic mean</a:t>
                </a:r>
              </a:p>
              <a:p>
                <a:pPr lvl="1"/>
                <a:endParaRPr lang="en-US" dirty="0"/>
              </a:p>
            </p:txBody>
          </p:sp>
        </mc:Choice>
        <mc:Fallback xmlns="">
          <p:sp>
            <p:nvSpPr>
              <p:cNvPr id="2" name="Segnaposto contenuto 1">
                <a:extLst>
                  <a:ext uri="{FF2B5EF4-FFF2-40B4-BE49-F238E27FC236}">
                    <a16:creationId xmlns:a16="http://schemas.microsoft.com/office/drawing/2014/main" id="{752A940A-551B-6522-7206-E620BE8D483C}"/>
                  </a:ext>
                </a:extLst>
              </p:cNvPr>
              <p:cNvSpPr>
                <a:spLocks noGrp="1" noRot="1" noChangeAspect="1" noMove="1" noResize="1" noEditPoints="1" noAdjustHandles="1" noChangeArrowheads="1" noChangeShapeType="1" noTextEdit="1"/>
              </p:cNvSpPr>
              <p:nvPr>
                <p:ph idx="1"/>
              </p:nvPr>
            </p:nvSpPr>
            <p:spPr>
              <a:blipFill>
                <a:blip r:embed="rId2"/>
                <a:stretch>
                  <a:fillRect l="-680" t="-1537"/>
                </a:stretch>
              </a:blipFill>
            </p:spPr>
            <p:txBody>
              <a:bodyPr/>
              <a:lstStyle/>
              <a:p>
                <a:r>
                  <a:rPr lang="it-IT">
                    <a:noFill/>
                  </a:rPr>
                  <a:t> </a:t>
                </a:r>
              </a:p>
            </p:txBody>
          </p:sp>
        </mc:Fallback>
      </mc:AlternateContent>
      <p:sp>
        <p:nvSpPr>
          <p:cNvPr id="3" name="Segnaposto contenuto 2">
            <a:extLst>
              <a:ext uri="{FF2B5EF4-FFF2-40B4-BE49-F238E27FC236}">
                <a16:creationId xmlns:a16="http://schemas.microsoft.com/office/drawing/2014/main" id="{9A7FCC44-2A7C-6DA2-03E9-07BAF0CA530D}"/>
              </a:ext>
            </a:extLst>
          </p:cNvPr>
          <p:cNvSpPr>
            <a:spLocks noGrp="1"/>
          </p:cNvSpPr>
          <p:nvPr>
            <p:ph sz="quarter" idx="13"/>
          </p:nvPr>
        </p:nvSpPr>
        <p:spPr/>
        <p:txBody>
          <a:bodyPr/>
          <a:lstStyle/>
          <a:p>
            <a:endParaRPr lang="it-IT"/>
          </a:p>
        </p:txBody>
      </p:sp>
      <p:sp>
        <p:nvSpPr>
          <p:cNvPr id="4" name="Titolo 3">
            <a:extLst>
              <a:ext uri="{FF2B5EF4-FFF2-40B4-BE49-F238E27FC236}">
                <a16:creationId xmlns:a16="http://schemas.microsoft.com/office/drawing/2014/main" id="{6FB17295-B206-9213-03ED-93E5C2536272}"/>
              </a:ext>
            </a:extLst>
          </p:cNvPr>
          <p:cNvSpPr>
            <a:spLocks noGrp="1"/>
          </p:cNvSpPr>
          <p:nvPr>
            <p:ph type="title"/>
          </p:nvPr>
        </p:nvSpPr>
        <p:spPr/>
        <p:txBody>
          <a:bodyPr/>
          <a:lstStyle/>
          <a:p>
            <a:r>
              <a:rPr lang="it-IT" dirty="0"/>
              <a:t>Performance </a:t>
            </a:r>
            <a:r>
              <a:rPr lang="it-IT" dirty="0" err="1"/>
              <a:t>Assessment</a:t>
            </a:r>
            <a:endParaRPr lang="it-IT" dirty="0"/>
          </a:p>
        </p:txBody>
      </p:sp>
      <p:sp>
        <p:nvSpPr>
          <p:cNvPr id="5" name="Segnaposto numero diapositiva 4">
            <a:extLst>
              <a:ext uri="{FF2B5EF4-FFF2-40B4-BE49-F238E27FC236}">
                <a16:creationId xmlns:a16="http://schemas.microsoft.com/office/drawing/2014/main" id="{E8AECB5D-91E7-43EB-DB1C-816F1242C381}"/>
              </a:ext>
            </a:extLst>
          </p:cNvPr>
          <p:cNvSpPr>
            <a:spLocks noGrp="1"/>
          </p:cNvSpPr>
          <p:nvPr>
            <p:ph type="sldNum" sz="quarter" idx="12"/>
          </p:nvPr>
        </p:nvSpPr>
        <p:spPr/>
        <p:txBody>
          <a:bodyPr/>
          <a:lstStyle/>
          <a:p>
            <a:fld id="{EAB430A7-3CA7-4B68-A358-CDC4EFF6F2FE}" type="slidenum">
              <a:rPr lang="it-IT" smtClean="0"/>
              <a:pPr/>
              <a:t>16</a:t>
            </a:fld>
            <a:endParaRPr lang="it-IT" dirty="0"/>
          </a:p>
        </p:txBody>
      </p:sp>
      <p:sp>
        <p:nvSpPr>
          <p:cNvPr id="6" name="Segnaposto testo 5">
            <a:extLst>
              <a:ext uri="{FF2B5EF4-FFF2-40B4-BE49-F238E27FC236}">
                <a16:creationId xmlns:a16="http://schemas.microsoft.com/office/drawing/2014/main" id="{BCFBE818-B7A9-F2FB-6E6F-4B1D4980A45A}"/>
              </a:ext>
            </a:extLst>
          </p:cNvPr>
          <p:cNvSpPr>
            <a:spLocks noGrp="1"/>
          </p:cNvSpPr>
          <p:nvPr>
            <p:ph type="body" sz="quarter" idx="14"/>
          </p:nvPr>
        </p:nvSpPr>
        <p:spPr/>
        <p:txBody>
          <a:bodyPr/>
          <a:lstStyle/>
          <a:p>
            <a:endParaRPr lang="it-IT"/>
          </a:p>
        </p:txBody>
      </p:sp>
    </p:spTree>
    <p:extLst>
      <p:ext uri="{BB962C8B-B14F-4D97-AF65-F5344CB8AC3E}">
        <p14:creationId xmlns:p14="http://schemas.microsoft.com/office/powerpoint/2010/main" val="12706941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90B0E42-A873-8C8C-EC3F-029FC625335B}"/>
              </a:ext>
            </a:extLst>
          </p:cNvPr>
          <p:cNvSpPr>
            <a:spLocks noGrp="1"/>
          </p:cNvSpPr>
          <p:nvPr>
            <p:ph type="ctrTitle"/>
          </p:nvPr>
        </p:nvSpPr>
        <p:spPr>
          <a:xfrm>
            <a:off x="212522" y="753473"/>
            <a:ext cx="6478424" cy="3201115"/>
          </a:xfrm>
        </p:spPr>
        <p:txBody>
          <a:bodyPr>
            <a:normAutofit/>
          </a:bodyPr>
          <a:lstStyle/>
          <a:p>
            <a:br>
              <a:rPr lang="it-IT" dirty="0"/>
            </a:br>
            <a:r>
              <a:rPr lang="it-IT" dirty="0"/>
              <a:t>4.3</a:t>
            </a:r>
            <a:br>
              <a:rPr lang="it-IT" dirty="0"/>
            </a:br>
            <a:r>
              <a:rPr lang="it-IT" dirty="0" err="1"/>
              <a:t>Metrics</a:t>
            </a:r>
            <a:r>
              <a:rPr lang="it-IT" dirty="0"/>
              <a:t> for systems </a:t>
            </a:r>
            <a:r>
              <a:rPr lang="it-IT" dirty="0" err="1"/>
              <a:t>based</a:t>
            </a:r>
            <a:r>
              <a:rPr lang="it-IT" dirty="0"/>
              <a:t> on </a:t>
            </a:r>
            <a:r>
              <a:rPr lang="it-IT" dirty="0" err="1"/>
              <a:t>thresholds</a:t>
            </a:r>
            <a:endParaRPr lang="it-IT" dirty="0"/>
          </a:p>
        </p:txBody>
      </p:sp>
      <p:sp>
        <p:nvSpPr>
          <p:cNvPr id="3" name="Sottotitolo 2">
            <a:extLst>
              <a:ext uri="{FF2B5EF4-FFF2-40B4-BE49-F238E27FC236}">
                <a16:creationId xmlns:a16="http://schemas.microsoft.com/office/drawing/2014/main" id="{3C97F010-BA1F-A1AE-EAB2-A4FE227335DC}"/>
              </a:ext>
            </a:extLst>
          </p:cNvPr>
          <p:cNvSpPr>
            <a:spLocks noGrp="1"/>
          </p:cNvSpPr>
          <p:nvPr>
            <p:ph type="subTitle" idx="1"/>
          </p:nvPr>
        </p:nvSpPr>
        <p:spPr/>
        <p:txBody>
          <a:bodyPr/>
          <a:lstStyle/>
          <a:p>
            <a:endParaRPr lang="it-IT"/>
          </a:p>
        </p:txBody>
      </p:sp>
      <p:sp>
        <p:nvSpPr>
          <p:cNvPr id="4" name="Segnaposto numero diapositiva 3">
            <a:extLst>
              <a:ext uri="{FF2B5EF4-FFF2-40B4-BE49-F238E27FC236}">
                <a16:creationId xmlns:a16="http://schemas.microsoft.com/office/drawing/2014/main" id="{7788A67D-FEF8-04F3-1B3C-A9A8C0EC8B87}"/>
              </a:ext>
            </a:extLst>
          </p:cNvPr>
          <p:cNvSpPr>
            <a:spLocks noGrp="1"/>
          </p:cNvSpPr>
          <p:nvPr>
            <p:ph type="sldNum" sz="quarter" idx="12"/>
          </p:nvPr>
        </p:nvSpPr>
        <p:spPr/>
        <p:txBody>
          <a:bodyPr/>
          <a:lstStyle/>
          <a:p>
            <a:fld id="{EAB430A7-3CA7-4B68-A358-CDC4EFF6F2FE}" type="slidenum">
              <a:rPr lang="it-IT" smtClean="0"/>
              <a:t>17</a:t>
            </a:fld>
            <a:endParaRPr lang="it-IT"/>
          </a:p>
        </p:txBody>
      </p:sp>
    </p:spTree>
    <p:extLst>
      <p:ext uri="{BB962C8B-B14F-4D97-AF65-F5344CB8AC3E}">
        <p14:creationId xmlns:p14="http://schemas.microsoft.com/office/powerpoint/2010/main" val="7262122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Segnaposto contenuto 1">
                <a:extLst>
                  <a:ext uri="{FF2B5EF4-FFF2-40B4-BE49-F238E27FC236}">
                    <a16:creationId xmlns:a16="http://schemas.microsoft.com/office/drawing/2014/main" id="{4E8DD428-2B0A-40DD-B598-5A58367379F7}"/>
                  </a:ext>
                </a:extLst>
              </p:cNvPr>
              <p:cNvSpPr>
                <a:spLocks noGrp="1"/>
              </p:cNvSpPr>
              <p:nvPr>
                <p:ph idx="1"/>
              </p:nvPr>
            </p:nvSpPr>
            <p:spPr/>
            <p:txBody>
              <a:bodyPr/>
              <a:lstStyle/>
              <a:p>
                <a:r>
                  <a:rPr lang="it-IT" dirty="0"/>
                  <a:t>In </a:t>
                </a:r>
                <a:r>
                  <a:rPr lang="it-IT" dirty="0" err="1"/>
                  <a:t>threshold-based</a:t>
                </a:r>
                <a:r>
                  <a:rPr lang="it-IT" dirty="0"/>
                  <a:t> systems, the following </a:t>
                </a:r>
                <a:r>
                  <a:rPr lang="it-IT" dirty="0" err="1"/>
                  <a:t>values</a:t>
                </a:r>
                <a:r>
                  <a:rPr lang="it-IT" dirty="0"/>
                  <a:t>:</a:t>
                </a:r>
              </a:p>
              <a:p>
                <a:pPr lvl="1">
                  <a:lnSpc>
                    <a:spcPct val="150000"/>
                  </a:lnSpc>
                </a:pPr>
                <a:r>
                  <a:rPr lang="it-IT" b="1" dirty="0"/>
                  <a:t>False Positive Rate </a:t>
                </a:r>
                <a:r>
                  <a:rPr lang="it-IT" dirty="0"/>
                  <a:t>(FPR) → </a:t>
                </a:r>
                <a14:m>
                  <m:oMath xmlns:m="http://schemas.openxmlformats.org/officeDocument/2006/math">
                    <m:r>
                      <a:rPr lang="it-IT" b="0" i="1" smtClean="0">
                        <a:latin typeface="Cambria Math" panose="02040503050406030204" pitchFamily="18" charset="0"/>
                      </a:rPr>
                      <m:t>𝐹𝑃𝑅</m:t>
                    </m:r>
                    <m:r>
                      <a:rPr lang="it-IT" b="0" i="1" smtClean="0">
                        <a:latin typeface="Cambria Math" panose="02040503050406030204" pitchFamily="18" charset="0"/>
                      </a:rPr>
                      <m:t>=</m:t>
                    </m:r>
                    <m:f>
                      <m:fPr>
                        <m:ctrlPr>
                          <a:rPr lang="it-IT" b="0" i="1" smtClean="0">
                            <a:latin typeface="Cambria Math" panose="02040503050406030204" pitchFamily="18" charset="0"/>
                          </a:rPr>
                        </m:ctrlPr>
                      </m:fPr>
                      <m:num>
                        <m:r>
                          <a:rPr lang="it-IT" b="0" i="1" smtClean="0">
                            <a:latin typeface="Cambria Math" panose="02040503050406030204" pitchFamily="18" charset="0"/>
                          </a:rPr>
                          <m:t>𝐹𝑃</m:t>
                        </m:r>
                      </m:num>
                      <m:den>
                        <m:r>
                          <a:rPr lang="it-IT" b="0" i="1" smtClean="0">
                            <a:latin typeface="Cambria Math" panose="02040503050406030204" pitchFamily="18" charset="0"/>
                          </a:rPr>
                          <m:t>𝐹𝑃</m:t>
                        </m:r>
                        <m:r>
                          <a:rPr lang="it-IT" b="0" i="1" smtClean="0">
                            <a:latin typeface="Cambria Math" panose="02040503050406030204" pitchFamily="18" charset="0"/>
                          </a:rPr>
                          <m:t>+</m:t>
                        </m:r>
                        <m:r>
                          <a:rPr lang="it-IT" b="0" i="1" smtClean="0">
                            <a:latin typeface="Cambria Math" panose="02040503050406030204" pitchFamily="18" charset="0"/>
                          </a:rPr>
                          <m:t>𝑇𝑁</m:t>
                        </m:r>
                      </m:den>
                    </m:f>
                  </m:oMath>
                </a14:m>
                <a:r>
                  <a:rPr lang="it-IT" dirty="0"/>
                  <a:t>  </a:t>
                </a:r>
                <a:r>
                  <a:rPr lang="it-IT" dirty="0" err="1"/>
                  <a:t>where</a:t>
                </a:r>
                <a:r>
                  <a:rPr lang="it-IT" dirty="0"/>
                  <a:t> </a:t>
                </a:r>
                <a14:m>
                  <m:oMath xmlns:m="http://schemas.openxmlformats.org/officeDocument/2006/math">
                    <m:r>
                      <a:rPr lang="it-IT" sz="1600" b="0" i="1" smtClean="0">
                        <a:latin typeface="Cambria Math" panose="02040503050406030204" pitchFamily="18" charset="0"/>
                      </a:rPr>
                      <m:t>𝐹𝑃</m:t>
                    </m:r>
                    <m:r>
                      <a:rPr lang="it-IT" sz="1600" b="0" i="1" smtClean="0">
                        <a:latin typeface="Cambria Math" panose="02040503050406030204" pitchFamily="18" charset="0"/>
                      </a:rPr>
                      <m:t>+</m:t>
                    </m:r>
                    <m:r>
                      <a:rPr lang="it-IT" sz="1600" b="0" i="1" smtClean="0">
                        <a:latin typeface="Cambria Math" panose="02040503050406030204" pitchFamily="18" charset="0"/>
                      </a:rPr>
                      <m:t>𝑇𝑁</m:t>
                    </m:r>
                  </m:oMath>
                </a14:m>
                <a:r>
                  <a:rPr lang="en-US" sz="1800" dirty="0"/>
                  <a:t> </a:t>
                </a:r>
                <a:r>
                  <a:rPr lang="en-US" dirty="0"/>
                  <a:t>is the total number of ground truth negatives</a:t>
                </a:r>
                <a:endParaRPr lang="it-IT" dirty="0"/>
              </a:p>
              <a:p>
                <a:pPr lvl="1">
                  <a:lnSpc>
                    <a:spcPct val="150000"/>
                  </a:lnSpc>
                </a:pPr>
                <a:r>
                  <a:rPr lang="it-IT" b="1" dirty="0"/>
                  <a:t>False Negative Rate </a:t>
                </a:r>
                <a:r>
                  <a:rPr lang="it-IT" dirty="0"/>
                  <a:t>(FNR) → </a:t>
                </a:r>
                <a14:m>
                  <m:oMath xmlns:m="http://schemas.openxmlformats.org/officeDocument/2006/math">
                    <m:r>
                      <a:rPr lang="it-IT" b="0" i="1" smtClean="0">
                        <a:latin typeface="Cambria Math" panose="02040503050406030204" pitchFamily="18" charset="0"/>
                      </a:rPr>
                      <m:t>𝐹𝑃𝑅</m:t>
                    </m:r>
                    <m:r>
                      <a:rPr lang="it-IT" b="0" i="1" smtClean="0">
                        <a:latin typeface="Cambria Math" panose="02040503050406030204" pitchFamily="18" charset="0"/>
                      </a:rPr>
                      <m:t>=</m:t>
                    </m:r>
                    <m:f>
                      <m:fPr>
                        <m:ctrlPr>
                          <a:rPr lang="it-IT" b="0" i="1" smtClean="0">
                            <a:latin typeface="Cambria Math" panose="02040503050406030204" pitchFamily="18" charset="0"/>
                          </a:rPr>
                        </m:ctrlPr>
                      </m:fPr>
                      <m:num>
                        <m:r>
                          <a:rPr lang="it-IT" b="0" i="1" smtClean="0">
                            <a:latin typeface="Cambria Math" panose="02040503050406030204" pitchFamily="18" charset="0"/>
                          </a:rPr>
                          <m:t>𝑇𝑃</m:t>
                        </m:r>
                      </m:num>
                      <m:den>
                        <m:r>
                          <a:rPr lang="it-IT" b="0" i="1" smtClean="0">
                            <a:latin typeface="Cambria Math" panose="02040503050406030204" pitchFamily="18" charset="0"/>
                          </a:rPr>
                          <m:t>𝑇𝑃</m:t>
                        </m:r>
                        <m:r>
                          <a:rPr lang="it-IT" b="0" i="1" smtClean="0">
                            <a:latin typeface="Cambria Math" panose="02040503050406030204" pitchFamily="18" charset="0"/>
                          </a:rPr>
                          <m:t>+</m:t>
                        </m:r>
                        <m:r>
                          <a:rPr lang="it-IT" b="0" i="1" smtClean="0">
                            <a:latin typeface="Cambria Math" panose="02040503050406030204" pitchFamily="18" charset="0"/>
                          </a:rPr>
                          <m:t>𝐹𝑁</m:t>
                        </m:r>
                      </m:den>
                    </m:f>
                  </m:oMath>
                </a14:m>
                <a:r>
                  <a:rPr lang="it-IT" dirty="0"/>
                  <a:t> where </a:t>
                </a:r>
                <a14:m>
                  <m:oMath xmlns:m="http://schemas.openxmlformats.org/officeDocument/2006/math">
                    <m:r>
                      <a:rPr lang="it-IT" sz="1600" b="0" i="1" smtClean="0">
                        <a:latin typeface="Cambria Math" panose="02040503050406030204" pitchFamily="18" charset="0"/>
                      </a:rPr>
                      <m:t>𝑇𝑃</m:t>
                    </m:r>
                    <m:r>
                      <a:rPr lang="it-IT" sz="1600" i="1">
                        <a:latin typeface="Cambria Math" panose="02040503050406030204" pitchFamily="18" charset="0"/>
                      </a:rPr>
                      <m:t>+</m:t>
                    </m:r>
                    <m:r>
                      <a:rPr lang="it-IT" sz="1600" b="0" i="1" smtClean="0">
                        <a:latin typeface="Cambria Math" panose="02040503050406030204" pitchFamily="18" charset="0"/>
                      </a:rPr>
                      <m:t>𝐹</m:t>
                    </m:r>
                    <m:r>
                      <a:rPr lang="it-IT" sz="1600" i="1">
                        <a:latin typeface="Cambria Math" panose="02040503050406030204" pitchFamily="18" charset="0"/>
                      </a:rPr>
                      <m:t>𝑁</m:t>
                    </m:r>
                  </m:oMath>
                </a14:m>
                <a:r>
                  <a:rPr lang="en-US" dirty="0"/>
                  <a:t> is the total number of ground truth negatives</a:t>
                </a:r>
                <a:endParaRPr lang="it-IT" dirty="0"/>
              </a:p>
              <a:p>
                <a:pPr marL="0" indent="0">
                  <a:buNone/>
                </a:pPr>
                <a:r>
                  <a:rPr lang="it-IT" dirty="0"/>
                  <a:t>  are </a:t>
                </a:r>
                <a:r>
                  <a:rPr lang="it-IT" dirty="0" err="1"/>
                  <a:t>related</a:t>
                </a:r>
                <a:r>
                  <a:rPr lang="it-IT" dirty="0"/>
                  <a:t> to the </a:t>
                </a:r>
                <a:r>
                  <a:rPr lang="it-IT" dirty="0" err="1"/>
                  <a:t>threshold</a:t>
                </a:r>
                <a:r>
                  <a:rPr lang="it-IT" dirty="0"/>
                  <a:t> </a:t>
                </a:r>
                <a:r>
                  <a:rPr lang="it-IT" i="1" dirty="0"/>
                  <a:t>t</a:t>
                </a:r>
              </a:p>
              <a:p>
                <a:endParaRPr lang="it-IT" sz="900" dirty="0"/>
              </a:p>
              <a:p>
                <a:r>
                  <a:rPr lang="it-IT" dirty="0" err="1"/>
                  <a:t>Indeed</a:t>
                </a:r>
                <a:r>
                  <a:rPr lang="it-IT" dirty="0"/>
                  <a:t>:</a:t>
                </a:r>
              </a:p>
              <a:p>
                <a:pPr lvl="1"/>
                <a:r>
                  <a:rPr lang="en-US" dirty="0"/>
                  <a:t>(High) restrictive thresholds reduce </a:t>
                </a:r>
                <a:br>
                  <a:rPr lang="en-US" dirty="0"/>
                </a:br>
                <a:r>
                  <a:rPr lang="en-US" dirty="0"/>
                  <a:t>false positives but improve false negatives</a:t>
                </a:r>
                <a:endParaRPr lang="it-IT" dirty="0"/>
              </a:p>
              <a:p>
                <a:pPr lvl="1"/>
                <a:r>
                  <a:rPr lang="en-US" dirty="0"/>
                  <a:t>Conversely, tolerant (low) thresholds </a:t>
                </a:r>
                <a:br>
                  <a:rPr lang="en-US" dirty="0"/>
                </a:br>
                <a:r>
                  <a:rPr lang="en-US" dirty="0"/>
                  <a:t>reduce false negatives but improve false positives</a:t>
                </a:r>
                <a:endParaRPr lang="it-IT" dirty="0"/>
              </a:p>
            </p:txBody>
          </p:sp>
        </mc:Choice>
        <mc:Fallback xmlns="">
          <p:sp>
            <p:nvSpPr>
              <p:cNvPr id="2" name="Segnaposto contenuto 1">
                <a:extLst>
                  <a:ext uri="{FF2B5EF4-FFF2-40B4-BE49-F238E27FC236}">
                    <a16:creationId xmlns:a16="http://schemas.microsoft.com/office/drawing/2014/main" id="{4E8DD428-2B0A-40DD-B598-5A58367379F7}"/>
                  </a:ext>
                </a:extLst>
              </p:cNvPr>
              <p:cNvSpPr>
                <a:spLocks noGrp="1" noRot="1" noChangeAspect="1" noMove="1" noResize="1" noEditPoints="1" noAdjustHandles="1" noChangeArrowheads="1" noChangeShapeType="1" noTextEdit="1"/>
              </p:cNvSpPr>
              <p:nvPr>
                <p:ph idx="1"/>
              </p:nvPr>
            </p:nvSpPr>
            <p:spPr>
              <a:blipFill>
                <a:blip r:embed="rId2"/>
                <a:stretch>
                  <a:fillRect l="-680" t="-1537"/>
                </a:stretch>
              </a:blipFill>
            </p:spPr>
            <p:txBody>
              <a:bodyPr/>
              <a:lstStyle/>
              <a:p>
                <a:r>
                  <a:rPr lang="it-IT">
                    <a:noFill/>
                  </a:rPr>
                  <a:t> </a:t>
                </a:r>
              </a:p>
            </p:txBody>
          </p:sp>
        </mc:Fallback>
      </mc:AlternateContent>
      <p:sp>
        <p:nvSpPr>
          <p:cNvPr id="3" name="Segnaposto contenuto 2">
            <a:extLst>
              <a:ext uri="{FF2B5EF4-FFF2-40B4-BE49-F238E27FC236}">
                <a16:creationId xmlns:a16="http://schemas.microsoft.com/office/drawing/2014/main" id="{E869569F-D77E-48EB-A7A6-EE04BE66BEAB}"/>
              </a:ext>
            </a:extLst>
          </p:cNvPr>
          <p:cNvSpPr>
            <a:spLocks noGrp="1"/>
          </p:cNvSpPr>
          <p:nvPr>
            <p:ph sz="quarter" idx="13"/>
          </p:nvPr>
        </p:nvSpPr>
        <p:spPr/>
        <p:txBody>
          <a:bodyPr/>
          <a:lstStyle/>
          <a:p>
            <a:endParaRPr lang="it-IT"/>
          </a:p>
        </p:txBody>
      </p:sp>
      <p:sp>
        <p:nvSpPr>
          <p:cNvPr id="4" name="Titolo 3">
            <a:extLst>
              <a:ext uri="{FF2B5EF4-FFF2-40B4-BE49-F238E27FC236}">
                <a16:creationId xmlns:a16="http://schemas.microsoft.com/office/drawing/2014/main" id="{6FEBDA64-6D24-43D8-813A-46EC3D8494F3}"/>
              </a:ext>
            </a:extLst>
          </p:cNvPr>
          <p:cNvSpPr>
            <a:spLocks noGrp="1"/>
          </p:cNvSpPr>
          <p:nvPr>
            <p:ph type="title"/>
          </p:nvPr>
        </p:nvSpPr>
        <p:spPr/>
        <p:txBody>
          <a:bodyPr/>
          <a:lstStyle/>
          <a:p>
            <a:r>
              <a:rPr lang="it-IT" dirty="0" err="1"/>
              <a:t>Threshold-based</a:t>
            </a:r>
            <a:r>
              <a:rPr lang="it-IT" dirty="0"/>
              <a:t> Systems</a:t>
            </a:r>
          </a:p>
        </p:txBody>
      </p:sp>
      <p:sp>
        <p:nvSpPr>
          <p:cNvPr id="5" name="Segnaposto numero diapositiva 4">
            <a:extLst>
              <a:ext uri="{FF2B5EF4-FFF2-40B4-BE49-F238E27FC236}">
                <a16:creationId xmlns:a16="http://schemas.microsoft.com/office/drawing/2014/main" id="{D61B2CD1-A4C4-428E-ADB9-4C0EA4CCD4EE}"/>
              </a:ext>
            </a:extLst>
          </p:cNvPr>
          <p:cNvSpPr>
            <a:spLocks noGrp="1"/>
          </p:cNvSpPr>
          <p:nvPr>
            <p:ph type="sldNum" sz="quarter" idx="12"/>
          </p:nvPr>
        </p:nvSpPr>
        <p:spPr/>
        <p:txBody>
          <a:bodyPr/>
          <a:lstStyle/>
          <a:p>
            <a:fld id="{EAB430A7-3CA7-4B68-A358-CDC4EFF6F2FE}" type="slidenum">
              <a:rPr lang="it-IT" smtClean="0"/>
              <a:pPr/>
              <a:t>18</a:t>
            </a:fld>
            <a:endParaRPr lang="it-IT" dirty="0"/>
          </a:p>
        </p:txBody>
      </p:sp>
      <p:sp>
        <p:nvSpPr>
          <p:cNvPr id="6" name="Segnaposto testo 5">
            <a:extLst>
              <a:ext uri="{FF2B5EF4-FFF2-40B4-BE49-F238E27FC236}">
                <a16:creationId xmlns:a16="http://schemas.microsoft.com/office/drawing/2014/main" id="{D8F00CC1-04A4-46FA-BA0A-03FE2D6C94E3}"/>
              </a:ext>
            </a:extLst>
          </p:cNvPr>
          <p:cNvSpPr>
            <a:spLocks noGrp="1"/>
          </p:cNvSpPr>
          <p:nvPr>
            <p:ph type="body" sz="quarter" idx="14"/>
          </p:nvPr>
        </p:nvSpPr>
        <p:spPr/>
        <p:txBody>
          <a:bodyPr/>
          <a:lstStyle/>
          <a:p>
            <a:endParaRPr lang="it-IT"/>
          </a:p>
        </p:txBody>
      </p:sp>
      <p:pic>
        <p:nvPicPr>
          <p:cNvPr id="8" name="Immagine 7">
            <a:extLst>
              <a:ext uri="{FF2B5EF4-FFF2-40B4-BE49-F238E27FC236}">
                <a16:creationId xmlns:a16="http://schemas.microsoft.com/office/drawing/2014/main" id="{A90E9493-632C-4C9A-88B3-6E543151985C}"/>
              </a:ext>
            </a:extLst>
          </p:cNvPr>
          <p:cNvPicPr>
            <a:picLocks noChangeAspect="1"/>
          </p:cNvPicPr>
          <p:nvPr/>
        </p:nvPicPr>
        <p:blipFill>
          <a:blip r:embed="rId3"/>
          <a:stretch>
            <a:fillRect/>
          </a:stretch>
        </p:blipFill>
        <p:spPr>
          <a:xfrm>
            <a:off x="6265611" y="3460418"/>
            <a:ext cx="5176294" cy="2431605"/>
          </a:xfrm>
          <a:prstGeom prst="rect">
            <a:avLst/>
          </a:prstGeom>
        </p:spPr>
      </p:pic>
    </p:spTree>
    <p:extLst>
      <p:ext uri="{BB962C8B-B14F-4D97-AF65-F5344CB8AC3E}">
        <p14:creationId xmlns:p14="http://schemas.microsoft.com/office/powerpoint/2010/main" val="13792749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Segnaposto contenuto 1">
            <a:extLst>
              <a:ext uri="{FF2B5EF4-FFF2-40B4-BE49-F238E27FC236}">
                <a16:creationId xmlns:a16="http://schemas.microsoft.com/office/drawing/2014/main" id="{913A76CC-7459-4CF7-99F8-FB8620695E11}"/>
              </a:ext>
            </a:extLst>
          </p:cNvPr>
          <p:cNvSpPr>
            <a:spLocks noGrp="1"/>
          </p:cNvSpPr>
          <p:nvPr>
            <p:ph idx="1"/>
          </p:nvPr>
        </p:nvSpPr>
        <p:spPr>
          <a:xfrm>
            <a:off x="232913" y="1020672"/>
            <a:ext cx="6557185" cy="5156291"/>
          </a:xfrm>
        </p:spPr>
        <p:txBody>
          <a:bodyPr/>
          <a:lstStyle/>
          <a:p>
            <a:r>
              <a:rPr lang="it-IT" dirty="0" err="1"/>
              <a:t>Then</a:t>
            </a:r>
            <a:r>
              <a:rPr lang="it-IT" dirty="0"/>
              <a:t>, to monitor performance of </a:t>
            </a:r>
            <a:r>
              <a:rPr lang="it-IT" dirty="0" err="1"/>
              <a:t>threshold-based</a:t>
            </a:r>
            <a:r>
              <a:rPr lang="it-IT" dirty="0"/>
              <a:t> systems, </a:t>
            </a:r>
            <a:r>
              <a:rPr lang="it-IT" dirty="0" err="1"/>
              <a:t>we</a:t>
            </a:r>
            <a:r>
              <a:rPr lang="it-IT" dirty="0"/>
              <a:t> can </a:t>
            </a:r>
            <a:r>
              <a:rPr lang="it-IT" dirty="0" err="1"/>
              <a:t>define</a:t>
            </a:r>
            <a:r>
              <a:rPr lang="it-IT" dirty="0"/>
              <a:t> </a:t>
            </a:r>
            <a:r>
              <a:rPr lang="it-IT" dirty="0" err="1"/>
              <a:t>two</a:t>
            </a:r>
            <a:r>
              <a:rPr lang="it-IT" dirty="0"/>
              <a:t> </a:t>
            </a:r>
            <a:r>
              <a:rPr lang="it-IT" dirty="0" err="1"/>
              <a:t>curves</a:t>
            </a:r>
            <a:r>
              <a:rPr lang="it-IT" dirty="0"/>
              <a:t>:</a:t>
            </a:r>
          </a:p>
          <a:p>
            <a:endParaRPr lang="it-IT" dirty="0"/>
          </a:p>
          <a:p>
            <a:pPr lvl="1"/>
            <a:r>
              <a:rPr lang="it-IT" sz="2400" b="1" dirty="0" err="1"/>
              <a:t>Detection</a:t>
            </a:r>
            <a:r>
              <a:rPr lang="it-IT" sz="2400" b="1" dirty="0"/>
              <a:t> </a:t>
            </a:r>
            <a:r>
              <a:rPr lang="it-IT" sz="2400" b="1" dirty="0" err="1"/>
              <a:t>Error</a:t>
            </a:r>
            <a:r>
              <a:rPr lang="it-IT" sz="2400" b="1" dirty="0"/>
              <a:t> </a:t>
            </a:r>
            <a:r>
              <a:rPr lang="it-IT" sz="2400" b="1" dirty="0" err="1"/>
              <a:t>Tradeoff</a:t>
            </a:r>
            <a:r>
              <a:rPr lang="it-IT" sz="2400" dirty="0"/>
              <a:t> (DET) curve</a:t>
            </a:r>
          </a:p>
          <a:p>
            <a:pPr lvl="2"/>
            <a:r>
              <a:rPr lang="it-IT" sz="2000" dirty="0"/>
              <a:t>x-</a:t>
            </a:r>
            <a:r>
              <a:rPr lang="it-IT" sz="2000" dirty="0" err="1"/>
              <a:t>axis</a:t>
            </a:r>
            <a:r>
              <a:rPr lang="it-IT" sz="2000" dirty="0"/>
              <a:t>: FPR</a:t>
            </a:r>
          </a:p>
          <a:p>
            <a:pPr lvl="2"/>
            <a:r>
              <a:rPr lang="it-IT" sz="2000" dirty="0"/>
              <a:t>y-</a:t>
            </a:r>
            <a:r>
              <a:rPr lang="it-IT" sz="2000" dirty="0" err="1"/>
              <a:t>axis</a:t>
            </a:r>
            <a:r>
              <a:rPr lang="it-IT" sz="2000" dirty="0"/>
              <a:t>: FNR</a:t>
            </a:r>
          </a:p>
          <a:p>
            <a:pPr lvl="2"/>
            <a:r>
              <a:rPr lang="it-IT" sz="2000" dirty="0"/>
              <a:t>The </a:t>
            </a:r>
            <a:r>
              <a:rPr lang="it-IT" sz="2000" dirty="0" err="1"/>
              <a:t>threshold</a:t>
            </a:r>
            <a:r>
              <a:rPr lang="it-IT" sz="2000" dirty="0"/>
              <a:t> </a:t>
            </a:r>
            <a:r>
              <a:rPr lang="it-IT" sz="2000" i="1" dirty="0"/>
              <a:t>t</a:t>
            </a:r>
            <a:r>
              <a:rPr lang="it-IT" sz="2000" dirty="0"/>
              <a:t> </a:t>
            </a:r>
            <a:r>
              <a:rPr lang="it-IT" sz="2000" dirty="0" err="1"/>
              <a:t>is</a:t>
            </a:r>
            <a:r>
              <a:rPr lang="it-IT" sz="2000" dirty="0"/>
              <a:t> </a:t>
            </a:r>
            <a:r>
              <a:rPr lang="it-IT" sz="2000" dirty="0" err="1"/>
              <a:t>not</a:t>
            </a:r>
            <a:r>
              <a:rPr lang="it-IT" sz="2000" dirty="0"/>
              <a:t> </a:t>
            </a:r>
            <a:r>
              <a:rPr lang="it-IT" sz="2000" dirty="0" err="1"/>
              <a:t>visible</a:t>
            </a:r>
            <a:endParaRPr lang="it-IT" sz="2000" dirty="0"/>
          </a:p>
          <a:p>
            <a:pPr marL="457200" lvl="1" indent="0">
              <a:buNone/>
            </a:pPr>
            <a:endParaRPr lang="it-IT" dirty="0"/>
          </a:p>
          <a:p>
            <a:pPr lvl="1"/>
            <a:r>
              <a:rPr lang="it-IT" sz="2400" b="1" dirty="0" err="1"/>
              <a:t>Receiver</a:t>
            </a:r>
            <a:r>
              <a:rPr lang="it-IT" sz="2400" b="1" dirty="0"/>
              <a:t> Operating </a:t>
            </a:r>
            <a:r>
              <a:rPr lang="it-IT" sz="2400" b="1" dirty="0" err="1"/>
              <a:t>Characteristic</a:t>
            </a:r>
            <a:r>
              <a:rPr lang="it-IT" sz="2400" b="1" dirty="0"/>
              <a:t> </a:t>
            </a:r>
            <a:r>
              <a:rPr lang="it-IT" sz="2400" dirty="0"/>
              <a:t>(ROC) curve </a:t>
            </a:r>
          </a:p>
          <a:p>
            <a:pPr lvl="2"/>
            <a:r>
              <a:rPr lang="it-IT" sz="2000" dirty="0"/>
              <a:t>x-</a:t>
            </a:r>
            <a:r>
              <a:rPr lang="it-IT" sz="2000" dirty="0" err="1"/>
              <a:t>axis</a:t>
            </a:r>
            <a:r>
              <a:rPr lang="it-IT" sz="2000" dirty="0"/>
              <a:t>: FPR</a:t>
            </a:r>
          </a:p>
          <a:p>
            <a:pPr lvl="2"/>
            <a:r>
              <a:rPr lang="it-IT" sz="2000" dirty="0"/>
              <a:t>y-</a:t>
            </a:r>
            <a:r>
              <a:rPr lang="it-IT" sz="2000" dirty="0" err="1"/>
              <a:t>axis</a:t>
            </a:r>
            <a:r>
              <a:rPr lang="it-IT" sz="2000" dirty="0"/>
              <a:t>: TPR = 1 - FNR</a:t>
            </a:r>
          </a:p>
          <a:p>
            <a:pPr lvl="2"/>
            <a:r>
              <a:rPr lang="it-IT" sz="2000" dirty="0"/>
              <a:t>ROC </a:t>
            </a:r>
            <a:r>
              <a:rPr lang="en-US" sz="2000" dirty="0"/>
              <a:t>is overturned vertically with respect to </a:t>
            </a:r>
            <a:r>
              <a:rPr lang="it-IT" sz="2000" dirty="0"/>
              <a:t>DET</a:t>
            </a:r>
          </a:p>
        </p:txBody>
      </p:sp>
      <p:sp>
        <p:nvSpPr>
          <p:cNvPr id="3" name="Segnaposto contenuto 2">
            <a:extLst>
              <a:ext uri="{FF2B5EF4-FFF2-40B4-BE49-F238E27FC236}">
                <a16:creationId xmlns:a16="http://schemas.microsoft.com/office/drawing/2014/main" id="{CE53A0CF-4A21-4A85-9CF3-A81B797844A6}"/>
              </a:ext>
            </a:extLst>
          </p:cNvPr>
          <p:cNvSpPr>
            <a:spLocks noGrp="1"/>
          </p:cNvSpPr>
          <p:nvPr>
            <p:ph sz="quarter" idx="13"/>
          </p:nvPr>
        </p:nvSpPr>
        <p:spPr/>
        <p:txBody>
          <a:bodyPr/>
          <a:lstStyle/>
          <a:p>
            <a:endParaRPr lang="it-IT"/>
          </a:p>
        </p:txBody>
      </p:sp>
      <p:sp>
        <p:nvSpPr>
          <p:cNvPr id="4" name="Titolo 3">
            <a:extLst>
              <a:ext uri="{FF2B5EF4-FFF2-40B4-BE49-F238E27FC236}">
                <a16:creationId xmlns:a16="http://schemas.microsoft.com/office/drawing/2014/main" id="{C7232F1D-12B9-4464-AC87-4EA4396981F1}"/>
              </a:ext>
            </a:extLst>
          </p:cNvPr>
          <p:cNvSpPr>
            <a:spLocks noGrp="1"/>
          </p:cNvSpPr>
          <p:nvPr>
            <p:ph type="title"/>
          </p:nvPr>
        </p:nvSpPr>
        <p:spPr/>
        <p:txBody>
          <a:bodyPr/>
          <a:lstStyle/>
          <a:p>
            <a:r>
              <a:rPr lang="it-IT" dirty="0" err="1"/>
              <a:t>Threshold-based</a:t>
            </a:r>
            <a:r>
              <a:rPr lang="it-IT" dirty="0"/>
              <a:t> Systems</a:t>
            </a:r>
          </a:p>
        </p:txBody>
      </p:sp>
      <p:sp>
        <p:nvSpPr>
          <p:cNvPr id="5" name="Segnaposto numero diapositiva 4">
            <a:extLst>
              <a:ext uri="{FF2B5EF4-FFF2-40B4-BE49-F238E27FC236}">
                <a16:creationId xmlns:a16="http://schemas.microsoft.com/office/drawing/2014/main" id="{12405B15-80CC-4173-96F4-5ACDBE638CCC}"/>
              </a:ext>
            </a:extLst>
          </p:cNvPr>
          <p:cNvSpPr>
            <a:spLocks noGrp="1"/>
          </p:cNvSpPr>
          <p:nvPr>
            <p:ph type="sldNum" sz="quarter" idx="12"/>
          </p:nvPr>
        </p:nvSpPr>
        <p:spPr/>
        <p:txBody>
          <a:bodyPr/>
          <a:lstStyle/>
          <a:p>
            <a:fld id="{EAB430A7-3CA7-4B68-A358-CDC4EFF6F2FE}" type="slidenum">
              <a:rPr lang="it-IT" smtClean="0"/>
              <a:pPr/>
              <a:t>19</a:t>
            </a:fld>
            <a:endParaRPr lang="it-IT" dirty="0"/>
          </a:p>
        </p:txBody>
      </p:sp>
      <p:sp>
        <p:nvSpPr>
          <p:cNvPr id="6" name="Segnaposto testo 5">
            <a:extLst>
              <a:ext uri="{FF2B5EF4-FFF2-40B4-BE49-F238E27FC236}">
                <a16:creationId xmlns:a16="http://schemas.microsoft.com/office/drawing/2014/main" id="{C8D40E2E-AE86-45E6-8DF9-2AFA271C413C}"/>
              </a:ext>
            </a:extLst>
          </p:cNvPr>
          <p:cNvSpPr>
            <a:spLocks noGrp="1"/>
          </p:cNvSpPr>
          <p:nvPr>
            <p:ph type="body" sz="quarter" idx="14"/>
          </p:nvPr>
        </p:nvSpPr>
        <p:spPr/>
        <p:txBody>
          <a:bodyPr/>
          <a:lstStyle/>
          <a:p>
            <a:endParaRPr lang="it-IT"/>
          </a:p>
        </p:txBody>
      </p:sp>
      <p:pic>
        <p:nvPicPr>
          <p:cNvPr id="8" name="Immagine 7">
            <a:extLst>
              <a:ext uri="{FF2B5EF4-FFF2-40B4-BE49-F238E27FC236}">
                <a16:creationId xmlns:a16="http://schemas.microsoft.com/office/drawing/2014/main" id="{ED1043D7-F4AB-4D2D-81D9-C7AB13C17594}"/>
              </a:ext>
            </a:extLst>
          </p:cNvPr>
          <p:cNvPicPr>
            <a:picLocks noChangeAspect="1"/>
          </p:cNvPicPr>
          <p:nvPr/>
        </p:nvPicPr>
        <p:blipFill rotWithShape="1">
          <a:blip r:embed="rId2"/>
          <a:srcRect r="51789"/>
          <a:stretch/>
        </p:blipFill>
        <p:spPr>
          <a:xfrm>
            <a:off x="7331622" y="623597"/>
            <a:ext cx="3718215" cy="2766639"/>
          </a:xfrm>
          <a:prstGeom prst="rect">
            <a:avLst/>
          </a:prstGeom>
        </p:spPr>
      </p:pic>
      <p:pic>
        <p:nvPicPr>
          <p:cNvPr id="9" name="Immagine 8">
            <a:extLst>
              <a:ext uri="{FF2B5EF4-FFF2-40B4-BE49-F238E27FC236}">
                <a16:creationId xmlns:a16="http://schemas.microsoft.com/office/drawing/2014/main" id="{7BD8510F-9E93-84E6-8660-8122EA13D691}"/>
              </a:ext>
            </a:extLst>
          </p:cNvPr>
          <p:cNvPicPr>
            <a:picLocks noChangeAspect="1"/>
          </p:cNvPicPr>
          <p:nvPr/>
        </p:nvPicPr>
        <p:blipFill rotWithShape="1">
          <a:blip r:embed="rId2"/>
          <a:srcRect l="53075" t="363" r="-1287" b="-363"/>
          <a:stretch/>
        </p:blipFill>
        <p:spPr>
          <a:xfrm>
            <a:off x="7391911" y="3280288"/>
            <a:ext cx="3718214" cy="2766639"/>
          </a:xfrm>
          <a:prstGeom prst="rect">
            <a:avLst/>
          </a:prstGeom>
        </p:spPr>
      </p:pic>
    </p:spTree>
    <p:extLst>
      <p:ext uri="{BB962C8B-B14F-4D97-AF65-F5344CB8AC3E}">
        <p14:creationId xmlns:p14="http://schemas.microsoft.com/office/powerpoint/2010/main" val="40720333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6FDA6D9-F74D-2002-3B1B-01111D7D1438}"/>
              </a:ext>
            </a:extLst>
          </p:cNvPr>
          <p:cNvSpPr>
            <a:spLocks noGrp="1"/>
          </p:cNvSpPr>
          <p:nvPr>
            <p:ph type="ctrTitle"/>
          </p:nvPr>
        </p:nvSpPr>
        <p:spPr>
          <a:xfrm>
            <a:off x="212522" y="753473"/>
            <a:ext cx="6478424" cy="3201115"/>
          </a:xfrm>
        </p:spPr>
        <p:txBody>
          <a:bodyPr/>
          <a:lstStyle/>
          <a:p>
            <a:r>
              <a:rPr lang="it-IT" dirty="0"/>
              <a:t>4.1</a:t>
            </a:r>
            <a:br>
              <a:rPr lang="it-IT" dirty="0"/>
            </a:br>
            <a:r>
              <a:rPr lang="it-IT" dirty="0"/>
              <a:t>Base </a:t>
            </a:r>
            <a:r>
              <a:rPr lang="it-IT" dirty="0" err="1"/>
              <a:t>metrics</a:t>
            </a:r>
            <a:endParaRPr lang="it-IT" dirty="0"/>
          </a:p>
        </p:txBody>
      </p:sp>
      <p:sp>
        <p:nvSpPr>
          <p:cNvPr id="3" name="Sottotitolo 2">
            <a:extLst>
              <a:ext uri="{FF2B5EF4-FFF2-40B4-BE49-F238E27FC236}">
                <a16:creationId xmlns:a16="http://schemas.microsoft.com/office/drawing/2014/main" id="{11B11DE8-1750-A277-5125-922D19241F61}"/>
              </a:ext>
            </a:extLst>
          </p:cNvPr>
          <p:cNvSpPr>
            <a:spLocks noGrp="1"/>
          </p:cNvSpPr>
          <p:nvPr>
            <p:ph type="subTitle" idx="1"/>
          </p:nvPr>
        </p:nvSpPr>
        <p:spPr/>
        <p:txBody>
          <a:bodyPr/>
          <a:lstStyle/>
          <a:p>
            <a:r>
              <a:rPr lang="it-IT" dirty="0"/>
              <a:t>For </a:t>
            </a:r>
            <a:r>
              <a:rPr lang="it-IT" dirty="0" err="1"/>
              <a:t>Classification</a:t>
            </a:r>
            <a:r>
              <a:rPr lang="it-IT" dirty="0"/>
              <a:t> and </a:t>
            </a:r>
            <a:br>
              <a:rPr lang="it-IT" dirty="0"/>
            </a:br>
            <a:r>
              <a:rPr lang="it-IT" dirty="0" err="1"/>
              <a:t>Regression</a:t>
            </a:r>
            <a:r>
              <a:rPr lang="it-IT" dirty="0"/>
              <a:t> tasks</a:t>
            </a:r>
          </a:p>
        </p:txBody>
      </p:sp>
      <p:sp>
        <p:nvSpPr>
          <p:cNvPr id="4" name="Segnaposto numero diapositiva 3">
            <a:extLst>
              <a:ext uri="{FF2B5EF4-FFF2-40B4-BE49-F238E27FC236}">
                <a16:creationId xmlns:a16="http://schemas.microsoft.com/office/drawing/2014/main" id="{A1242C8E-6437-2A60-4AEB-511EE045B562}"/>
              </a:ext>
            </a:extLst>
          </p:cNvPr>
          <p:cNvSpPr>
            <a:spLocks noGrp="1"/>
          </p:cNvSpPr>
          <p:nvPr>
            <p:ph type="sldNum" sz="quarter" idx="12"/>
          </p:nvPr>
        </p:nvSpPr>
        <p:spPr/>
        <p:txBody>
          <a:bodyPr/>
          <a:lstStyle/>
          <a:p>
            <a:fld id="{EAB430A7-3CA7-4B68-A358-CDC4EFF6F2FE}" type="slidenum">
              <a:rPr lang="it-IT" smtClean="0"/>
              <a:t>2</a:t>
            </a:fld>
            <a:endParaRPr lang="it-IT"/>
          </a:p>
        </p:txBody>
      </p:sp>
    </p:spTree>
    <p:extLst>
      <p:ext uri="{BB962C8B-B14F-4D97-AF65-F5344CB8AC3E}">
        <p14:creationId xmlns:p14="http://schemas.microsoft.com/office/powerpoint/2010/main" val="29324868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Segnaposto contenuto 1">
            <a:extLst>
              <a:ext uri="{FF2B5EF4-FFF2-40B4-BE49-F238E27FC236}">
                <a16:creationId xmlns:a16="http://schemas.microsoft.com/office/drawing/2014/main" id="{46E0988B-460C-424B-ADF9-056CF679668E}"/>
              </a:ext>
            </a:extLst>
          </p:cNvPr>
          <p:cNvSpPr>
            <a:spLocks noGrp="1"/>
          </p:cNvSpPr>
          <p:nvPr>
            <p:ph idx="1"/>
          </p:nvPr>
        </p:nvSpPr>
        <p:spPr>
          <a:xfrm>
            <a:off x="232914" y="1020672"/>
            <a:ext cx="7719596" cy="5156291"/>
          </a:xfrm>
        </p:spPr>
        <p:txBody>
          <a:bodyPr/>
          <a:lstStyle/>
          <a:p>
            <a:r>
              <a:rPr lang="en-US" dirty="0"/>
              <a:t>Comparing the curves obtained is often not easy</a:t>
            </a:r>
            <a:r>
              <a:rPr lang="it-IT" dirty="0"/>
              <a:t>.</a:t>
            </a:r>
          </a:p>
          <a:p>
            <a:pPr marL="0" indent="0">
              <a:buNone/>
            </a:pPr>
            <a:endParaRPr lang="en-US" sz="900" dirty="0"/>
          </a:p>
          <a:p>
            <a:r>
              <a:rPr lang="en-US" dirty="0"/>
              <a:t>For example, which of the two systems (red and blue) shown on the side is better than the other?</a:t>
            </a:r>
          </a:p>
          <a:p>
            <a:endParaRPr lang="en-US" sz="900" dirty="0"/>
          </a:p>
          <a:p>
            <a:r>
              <a:rPr lang="en-US" dirty="0"/>
              <a:t>The best system is the one whose curve is "higher", but in this case the curves intersect, and the optimality depends on the desired working point.</a:t>
            </a:r>
          </a:p>
          <a:p>
            <a:endParaRPr lang="en-US" sz="900" dirty="0"/>
          </a:p>
          <a:p>
            <a:r>
              <a:rPr lang="en-US" dirty="0"/>
              <a:t>A comparison can be made by «mediating» on the different working points of the system.</a:t>
            </a:r>
          </a:p>
          <a:p>
            <a:pPr lvl="1"/>
            <a:r>
              <a:rPr lang="en-US" dirty="0"/>
              <a:t>The area under the ROC curve (it is a scalar in [0→1]) characterizes the average performance (the higher, the better)</a:t>
            </a:r>
          </a:p>
          <a:p>
            <a:pPr lvl="1"/>
            <a:r>
              <a:rPr lang="en-US" dirty="0"/>
              <a:t>It can be calculated as a numerical integral</a:t>
            </a:r>
            <a:r>
              <a:rPr lang="it-IT" dirty="0"/>
              <a:t>.</a:t>
            </a:r>
          </a:p>
        </p:txBody>
      </p:sp>
      <p:sp>
        <p:nvSpPr>
          <p:cNvPr id="3" name="Segnaposto contenuto 2">
            <a:extLst>
              <a:ext uri="{FF2B5EF4-FFF2-40B4-BE49-F238E27FC236}">
                <a16:creationId xmlns:a16="http://schemas.microsoft.com/office/drawing/2014/main" id="{9FB43B0B-6F70-4D41-9846-7A6574F38F22}"/>
              </a:ext>
            </a:extLst>
          </p:cNvPr>
          <p:cNvSpPr>
            <a:spLocks noGrp="1"/>
          </p:cNvSpPr>
          <p:nvPr>
            <p:ph sz="quarter" idx="13"/>
          </p:nvPr>
        </p:nvSpPr>
        <p:spPr/>
        <p:txBody>
          <a:bodyPr/>
          <a:lstStyle/>
          <a:p>
            <a:endParaRPr lang="it-IT"/>
          </a:p>
        </p:txBody>
      </p:sp>
      <p:sp>
        <p:nvSpPr>
          <p:cNvPr id="4" name="Titolo 3">
            <a:extLst>
              <a:ext uri="{FF2B5EF4-FFF2-40B4-BE49-F238E27FC236}">
                <a16:creationId xmlns:a16="http://schemas.microsoft.com/office/drawing/2014/main" id="{C6486A25-13E6-4E96-8B68-506E5DDB9A1D}"/>
              </a:ext>
            </a:extLst>
          </p:cNvPr>
          <p:cNvSpPr>
            <a:spLocks noGrp="1"/>
          </p:cNvSpPr>
          <p:nvPr>
            <p:ph type="title"/>
          </p:nvPr>
        </p:nvSpPr>
        <p:spPr/>
        <p:txBody>
          <a:bodyPr/>
          <a:lstStyle/>
          <a:p>
            <a:r>
              <a:rPr lang="it-IT" dirty="0" err="1"/>
              <a:t>Threshold-based</a:t>
            </a:r>
            <a:r>
              <a:rPr lang="it-IT" dirty="0"/>
              <a:t> Systems</a:t>
            </a:r>
          </a:p>
        </p:txBody>
      </p:sp>
      <p:sp>
        <p:nvSpPr>
          <p:cNvPr id="5" name="Segnaposto numero diapositiva 4">
            <a:extLst>
              <a:ext uri="{FF2B5EF4-FFF2-40B4-BE49-F238E27FC236}">
                <a16:creationId xmlns:a16="http://schemas.microsoft.com/office/drawing/2014/main" id="{9A5890B1-1544-430A-8619-0E89EC557DFB}"/>
              </a:ext>
            </a:extLst>
          </p:cNvPr>
          <p:cNvSpPr>
            <a:spLocks noGrp="1"/>
          </p:cNvSpPr>
          <p:nvPr>
            <p:ph type="sldNum" sz="quarter" idx="12"/>
          </p:nvPr>
        </p:nvSpPr>
        <p:spPr/>
        <p:txBody>
          <a:bodyPr/>
          <a:lstStyle/>
          <a:p>
            <a:fld id="{EAB430A7-3CA7-4B68-A358-CDC4EFF6F2FE}" type="slidenum">
              <a:rPr lang="it-IT" smtClean="0"/>
              <a:pPr/>
              <a:t>20</a:t>
            </a:fld>
            <a:endParaRPr lang="it-IT" dirty="0"/>
          </a:p>
        </p:txBody>
      </p:sp>
      <p:sp>
        <p:nvSpPr>
          <p:cNvPr id="6" name="Segnaposto testo 5">
            <a:extLst>
              <a:ext uri="{FF2B5EF4-FFF2-40B4-BE49-F238E27FC236}">
                <a16:creationId xmlns:a16="http://schemas.microsoft.com/office/drawing/2014/main" id="{259C7A6C-77B2-4B1E-BE8C-806208759EF2}"/>
              </a:ext>
            </a:extLst>
          </p:cNvPr>
          <p:cNvSpPr>
            <a:spLocks noGrp="1"/>
          </p:cNvSpPr>
          <p:nvPr>
            <p:ph type="body" sz="quarter" idx="14"/>
          </p:nvPr>
        </p:nvSpPr>
        <p:spPr/>
        <p:txBody>
          <a:bodyPr/>
          <a:lstStyle/>
          <a:p>
            <a:endParaRPr lang="it-IT"/>
          </a:p>
        </p:txBody>
      </p:sp>
      <p:pic>
        <p:nvPicPr>
          <p:cNvPr id="8" name="Immagine 7">
            <a:extLst>
              <a:ext uri="{FF2B5EF4-FFF2-40B4-BE49-F238E27FC236}">
                <a16:creationId xmlns:a16="http://schemas.microsoft.com/office/drawing/2014/main" id="{D1D198F7-0B86-4736-8A81-7776122956A5}"/>
              </a:ext>
            </a:extLst>
          </p:cNvPr>
          <p:cNvPicPr>
            <a:picLocks noChangeAspect="1"/>
          </p:cNvPicPr>
          <p:nvPr/>
        </p:nvPicPr>
        <p:blipFill>
          <a:blip r:embed="rId2"/>
          <a:stretch>
            <a:fillRect/>
          </a:stretch>
        </p:blipFill>
        <p:spPr>
          <a:xfrm>
            <a:off x="8436255" y="975481"/>
            <a:ext cx="3266549" cy="2317296"/>
          </a:xfrm>
          <a:prstGeom prst="rect">
            <a:avLst/>
          </a:prstGeom>
        </p:spPr>
      </p:pic>
      <p:pic>
        <p:nvPicPr>
          <p:cNvPr id="10" name="Immagine 9">
            <a:extLst>
              <a:ext uri="{FF2B5EF4-FFF2-40B4-BE49-F238E27FC236}">
                <a16:creationId xmlns:a16="http://schemas.microsoft.com/office/drawing/2014/main" id="{ABC176EC-05FA-4278-8E05-DA09BDB81670}"/>
              </a:ext>
            </a:extLst>
          </p:cNvPr>
          <p:cNvPicPr>
            <a:picLocks noChangeAspect="1"/>
          </p:cNvPicPr>
          <p:nvPr/>
        </p:nvPicPr>
        <p:blipFill>
          <a:blip r:embed="rId3"/>
          <a:stretch>
            <a:fillRect/>
          </a:stretch>
        </p:blipFill>
        <p:spPr>
          <a:xfrm>
            <a:off x="8345961" y="3631783"/>
            <a:ext cx="3376885" cy="2390325"/>
          </a:xfrm>
          <a:prstGeom prst="rect">
            <a:avLst/>
          </a:prstGeom>
        </p:spPr>
      </p:pic>
    </p:spTree>
    <p:extLst>
      <p:ext uri="{BB962C8B-B14F-4D97-AF65-F5344CB8AC3E}">
        <p14:creationId xmlns:p14="http://schemas.microsoft.com/office/powerpoint/2010/main" val="8328440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7EE53B0-26B9-1172-BB64-93A9686038F6}"/>
              </a:ext>
            </a:extLst>
          </p:cNvPr>
          <p:cNvSpPr>
            <a:spLocks noGrp="1"/>
          </p:cNvSpPr>
          <p:nvPr>
            <p:ph type="ctrTitle"/>
          </p:nvPr>
        </p:nvSpPr>
        <p:spPr/>
        <p:txBody>
          <a:bodyPr/>
          <a:lstStyle/>
          <a:p>
            <a:r>
              <a:rPr lang="it-IT" dirty="0"/>
              <a:t>4.3</a:t>
            </a:r>
            <a:br>
              <a:rPr lang="it-IT" dirty="0"/>
            </a:br>
            <a:r>
              <a:rPr lang="it-IT" dirty="0"/>
              <a:t>Data and </a:t>
            </a:r>
            <a:r>
              <a:rPr lang="it-IT" dirty="0" err="1"/>
              <a:t>Metrics</a:t>
            </a:r>
            <a:endParaRPr lang="it-IT" dirty="0"/>
          </a:p>
        </p:txBody>
      </p:sp>
      <p:sp>
        <p:nvSpPr>
          <p:cNvPr id="3" name="Sottotitolo 2">
            <a:extLst>
              <a:ext uri="{FF2B5EF4-FFF2-40B4-BE49-F238E27FC236}">
                <a16:creationId xmlns:a16="http://schemas.microsoft.com/office/drawing/2014/main" id="{0265ACBE-0D74-E7A5-DC01-5B53D7212223}"/>
              </a:ext>
            </a:extLst>
          </p:cNvPr>
          <p:cNvSpPr>
            <a:spLocks noGrp="1"/>
          </p:cNvSpPr>
          <p:nvPr>
            <p:ph type="subTitle" idx="1"/>
          </p:nvPr>
        </p:nvSpPr>
        <p:spPr/>
        <p:txBody>
          <a:bodyPr/>
          <a:lstStyle/>
          <a:p>
            <a:r>
              <a:rPr lang="it-IT" dirty="0"/>
              <a:t>On </a:t>
            </a:r>
            <a:r>
              <a:rPr lang="it-IT" dirty="0" err="1"/>
              <a:t>which</a:t>
            </a:r>
            <a:r>
              <a:rPr lang="it-IT" dirty="0"/>
              <a:t> data compute </a:t>
            </a:r>
            <a:r>
              <a:rPr lang="it-IT" dirty="0" err="1"/>
              <a:t>metrics</a:t>
            </a:r>
            <a:endParaRPr lang="it-IT" dirty="0"/>
          </a:p>
        </p:txBody>
      </p:sp>
      <p:sp>
        <p:nvSpPr>
          <p:cNvPr id="4" name="Segnaposto numero diapositiva 3">
            <a:extLst>
              <a:ext uri="{FF2B5EF4-FFF2-40B4-BE49-F238E27FC236}">
                <a16:creationId xmlns:a16="http://schemas.microsoft.com/office/drawing/2014/main" id="{B14933B2-9AA2-7569-986D-736DC0379344}"/>
              </a:ext>
            </a:extLst>
          </p:cNvPr>
          <p:cNvSpPr>
            <a:spLocks noGrp="1"/>
          </p:cNvSpPr>
          <p:nvPr>
            <p:ph type="sldNum" sz="quarter" idx="12"/>
          </p:nvPr>
        </p:nvSpPr>
        <p:spPr/>
        <p:txBody>
          <a:bodyPr/>
          <a:lstStyle/>
          <a:p>
            <a:fld id="{EAB430A7-3CA7-4B68-A358-CDC4EFF6F2FE}" type="slidenum">
              <a:rPr lang="it-IT" smtClean="0"/>
              <a:t>21</a:t>
            </a:fld>
            <a:endParaRPr lang="it-IT"/>
          </a:p>
        </p:txBody>
      </p:sp>
    </p:spTree>
    <p:extLst>
      <p:ext uri="{BB962C8B-B14F-4D97-AF65-F5344CB8AC3E}">
        <p14:creationId xmlns:p14="http://schemas.microsoft.com/office/powerpoint/2010/main" val="22121529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contenuto 1">
            <a:extLst>
              <a:ext uri="{FF2B5EF4-FFF2-40B4-BE49-F238E27FC236}">
                <a16:creationId xmlns:a16="http://schemas.microsoft.com/office/drawing/2014/main" id="{2D5B7D77-9A15-485D-BF44-73B43A6E3EFD}"/>
              </a:ext>
            </a:extLst>
          </p:cNvPr>
          <p:cNvSpPr>
            <a:spLocks noGrp="1"/>
          </p:cNvSpPr>
          <p:nvPr>
            <p:ph idx="1"/>
          </p:nvPr>
        </p:nvSpPr>
        <p:spPr>
          <a:xfrm>
            <a:off x="232913" y="1020672"/>
            <a:ext cx="11662913" cy="5156291"/>
          </a:xfrm>
        </p:spPr>
        <p:txBody>
          <a:bodyPr>
            <a:normAutofit/>
          </a:bodyPr>
          <a:lstStyle/>
          <a:p>
            <a:r>
              <a:rPr lang="en-US" dirty="0"/>
              <a:t>Remember the distinction between training and testing sets</a:t>
            </a:r>
          </a:p>
          <a:p>
            <a:pPr lvl="1"/>
            <a:r>
              <a:rPr lang="en-US" dirty="0"/>
              <a:t>On the training set the model training phase is conducted</a:t>
            </a:r>
          </a:p>
          <a:p>
            <a:pPr lvl="1"/>
            <a:r>
              <a:rPr lang="en-US" dirty="0"/>
              <a:t>On the testing set the testing phase of the model is conducts (</a:t>
            </a:r>
            <a:r>
              <a:rPr lang="en-US" b="1" dirty="0"/>
              <a:t>with the metrics introduced</a:t>
            </a:r>
            <a:r>
              <a:rPr lang="en-US" dirty="0"/>
              <a:t>)</a:t>
            </a:r>
          </a:p>
          <a:p>
            <a:endParaRPr lang="it-IT" sz="900" dirty="0"/>
          </a:p>
          <a:p>
            <a:r>
              <a:rPr lang="it-IT" dirty="0" err="1"/>
              <a:t>Remember</a:t>
            </a:r>
            <a:r>
              <a:rPr lang="it-IT" dirty="0"/>
              <a:t> </a:t>
            </a:r>
            <a:r>
              <a:rPr lang="it-IT" dirty="0" err="1"/>
              <a:t>also</a:t>
            </a:r>
            <a:r>
              <a:rPr lang="it-IT" dirty="0"/>
              <a:t> the </a:t>
            </a:r>
            <a:r>
              <a:rPr lang="it-IT" dirty="0" err="1"/>
              <a:t>notion</a:t>
            </a:r>
            <a:r>
              <a:rPr lang="it-IT" dirty="0"/>
              <a:t> of </a:t>
            </a:r>
            <a:r>
              <a:rPr lang="it-IT" b="1" dirty="0" err="1"/>
              <a:t>validation</a:t>
            </a:r>
            <a:r>
              <a:rPr lang="it-IT" b="1" dirty="0"/>
              <a:t> set</a:t>
            </a:r>
            <a:r>
              <a:rPr lang="it-IT" dirty="0"/>
              <a:t>:</a:t>
            </a:r>
          </a:p>
          <a:p>
            <a:pPr lvl="1"/>
            <a:r>
              <a:rPr lang="en-US" dirty="0"/>
              <a:t>It is a set that is usually part of the training set, it is a subset of it.</a:t>
            </a:r>
          </a:p>
          <a:p>
            <a:pPr lvl="1"/>
            <a:r>
              <a:rPr lang="en-US" b="1" dirty="0"/>
              <a:t>It is the portion of data on which the metrics are calculated during training</a:t>
            </a:r>
          </a:p>
          <a:p>
            <a:pPr lvl="1"/>
            <a:r>
              <a:rPr lang="en-US" dirty="0"/>
              <a:t>It is used to calibrate the hyperparameters, the parameters that influence the model</a:t>
            </a:r>
          </a:p>
          <a:p>
            <a:pPr lvl="1"/>
            <a:r>
              <a:rPr lang="en-US" dirty="0"/>
              <a:t>The temptation to calibrate the hyperparameters on the test set is always strong, but this should be avoided, under penalty of overestimating the performance.</a:t>
            </a:r>
          </a:p>
          <a:p>
            <a:endParaRPr lang="en-US" sz="900" dirty="0"/>
          </a:p>
          <a:p>
            <a:r>
              <a:rPr lang="en-US" dirty="0"/>
              <a:t>In ML benchmarks, the division of patterns into train, </a:t>
            </a:r>
            <a:r>
              <a:rPr lang="en-US" dirty="0" err="1"/>
              <a:t>val</a:t>
            </a:r>
            <a:r>
              <a:rPr lang="en-US" dirty="0"/>
              <a:t> and test is often predefined to make the results comparable → but what to do when the </a:t>
            </a:r>
            <a:r>
              <a:rPr lang="en-US" b="1" dirty="0"/>
              <a:t>training set is problematic</a:t>
            </a:r>
            <a:r>
              <a:rPr lang="en-US" dirty="0"/>
              <a:t>? (for instance, it is </a:t>
            </a:r>
            <a:r>
              <a:rPr lang="en-US" b="1" dirty="0"/>
              <a:t>strongly limited in size</a:t>
            </a:r>
            <a:r>
              <a:rPr lang="en-US" dirty="0"/>
              <a:t>)</a:t>
            </a:r>
          </a:p>
        </p:txBody>
      </p:sp>
      <p:sp>
        <p:nvSpPr>
          <p:cNvPr id="3" name="Segnaposto contenuto 2">
            <a:extLst>
              <a:ext uri="{FF2B5EF4-FFF2-40B4-BE49-F238E27FC236}">
                <a16:creationId xmlns:a16="http://schemas.microsoft.com/office/drawing/2014/main" id="{1A22426A-841C-4ED5-8294-75AD75A95C93}"/>
              </a:ext>
            </a:extLst>
          </p:cNvPr>
          <p:cNvSpPr>
            <a:spLocks noGrp="1"/>
          </p:cNvSpPr>
          <p:nvPr>
            <p:ph sz="quarter" idx="13"/>
          </p:nvPr>
        </p:nvSpPr>
        <p:spPr/>
        <p:txBody>
          <a:bodyPr/>
          <a:lstStyle/>
          <a:p>
            <a:endParaRPr lang="it-IT"/>
          </a:p>
        </p:txBody>
      </p:sp>
      <p:sp>
        <p:nvSpPr>
          <p:cNvPr id="4" name="Titolo 3">
            <a:extLst>
              <a:ext uri="{FF2B5EF4-FFF2-40B4-BE49-F238E27FC236}">
                <a16:creationId xmlns:a16="http://schemas.microsoft.com/office/drawing/2014/main" id="{4BA706C7-73BB-4F84-9021-1AC0934E75F0}"/>
              </a:ext>
            </a:extLst>
          </p:cNvPr>
          <p:cNvSpPr>
            <a:spLocks noGrp="1"/>
          </p:cNvSpPr>
          <p:nvPr>
            <p:ph type="title"/>
          </p:nvPr>
        </p:nvSpPr>
        <p:spPr/>
        <p:txBody>
          <a:bodyPr/>
          <a:lstStyle/>
          <a:p>
            <a:r>
              <a:rPr lang="it-IT" dirty="0"/>
              <a:t>On </a:t>
            </a:r>
            <a:r>
              <a:rPr lang="it-IT" dirty="0" err="1"/>
              <a:t>which</a:t>
            </a:r>
            <a:r>
              <a:rPr lang="it-IT" dirty="0"/>
              <a:t> data compute </a:t>
            </a:r>
            <a:r>
              <a:rPr lang="it-IT" dirty="0" err="1"/>
              <a:t>metrics</a:t>
            </a:r>
            <a:endParaRPr lang="it-IT" dirty="0"/>
          </a:p>
        </p:txBody>
      </p:sp>
      <p:sp>
        <p:nvSpPr>
          <p:cNvPr id="5" name="Segnaposto numero diapositiva 4">
            <a:extLst>
              <a:ext uri="{FF2B5EF4-FFF2-40B4-BE49-F238E27FC236}">
                <a16:creationId xmlns:a16="http://schemas.microsoft.com/office/drawing/2014/main" id="{25A9C896-81D5-4907-B2F7-F68CB7A5985B}"/>
              </a:ext>
            </a:extLst>
          </p:cNvPr>
          <p:cNvSpPr>
            <a:spLocks noGrp="1"/>
          </p:cNvSpPr>
          <p:nvPr>
            <p:ph type="sldNum" sz="quarter" idx="12"/>
          </p:nvPr>
        </p:nvSpPr>
        <p:spPr/>
        <p:txBody>
          <a:bodyPr/>
          <a:lstStyle/>
          <a:p>
            <a:fld id="{EAB430A7-3CA7-4B68-A358-CDC4EFF6F2FE}" type="slidenum">
              <a:rPr lang="it-IT" smtClean="0"/>
              <a:pPr/>
              <a:t>22</a:t>
            </a:fld>
            <a:endParaRPr lang="it-IT" dirty="0"/>
          </a:p>
        </p:txBody>
      </p:sp>
      <p:sp>
        <p:nvSpPr>
          <p:cNvPr id="6" name="Segnaposto testo 5">
            <a:extLst>
              <a:ext uri="{FF2B5EF4-FFF2-40B4-BE49-F238E27FC236}">
                <a16:creationId xmlns:a16="http://schemas.microsoft.com/office/drawing/2014/main" id="{B614B5BB-C3F5-49C0-A427-D9597EB3FB97}"/>
              </a:ext>
            </a:extLst>
          </p:cNvPr>
          <p:cNvSpPr>
            <a:spLocks noGrp="1"/>
          </p:cNvSpPr>
          <p:nvPr>
            <p:ph type="body" sz="quarter" idx="14"/>
          </p:nvPr>
        </p:nvSpPr>
        <p:spPr/>
        <p:txBody>
          <a:bodyPr/>
          <a:lstStyle/>
          <a:p>
            <a:endParaRPr lang="it-IT"/>
          </a:p>
        </p:txBody>
      </p:sp>
    </p:spTree>
    <p:extLst>
      <p:ext uri="{BB962C8B-B14F-4D97-AF65-F5344CB8AC3E}">
        <p14:creationId xmlns:p14="http://schemas.microsoft.com/office/powerpoint/2010/main" val="23093040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contenuto 1">
            <a:extLst>
              <a:ext uri="{FF2B5EF4-FFF2-40B4-BE49-F238E27FC236}">
                <a16:creationId xmlns:a16="http://schemas.microsoft.com/office/drawing/2014/main" id="{00D600D2-34F5-498B-9E64-CE251672B710}"/>
              </a:ext>
            </a:extLst>
          </p:cNvPr>
          <p:cNvSpPr>
            <a:spLocks noGrp="1"/>
          </p:cNvSpPr>
          <p:nvPr>
            <p:ph idx="1"/>
          </p:nvPr>
        </p:nvSpPr>
        <p:spPr/>
        <p:txBody>
          <a:bodyPr/>
          <a:lstStyle/>
          <a:p>
            <a:r>
              <a:rPr lang="en-US" dirty="0"/>
              <a:t>If the validation set is too small, then model evaluations will be imprecise.</a:t>
            </a:r>
          </a:p>
          <a:p>
            <a:r>
              <a:rPr lang="it-IT" b="1" dirty="0"/>
              <a:t>K-</a:t>
            </a:r>
            <a:r>
              <a:rPr lang="it-IT" b="1" dirty="0" err="1"/>
              <a:t>fold</a:t>
            </a:r>
            <a:r>
              <a:rPr lang="it-IT" b="1" dirty="0"/>
              <a:t> cross-</a:t>
            </a:r>
            <a:r>
              <a:rPr lang="it-IT" b="1" dirty="0" err="1"/>
              <a:t>validation</a:t>
            </a:r>
            <a:r>
              <a:rPr lang="it-IT" dirty="0"/>
              <a:t>:</a:t>
            </a:r>
          </a:p>
          <a:p>
            <a:pPr lvl="1"/>
            <a:r>
              <a:rPr lang="en-US" dirty="0"/>
              <a:t>With few data, </a:t>
            </a:r>
            <a:r>
              <a:rPr lang="en-US" b="1" dirty="0"/>
              <a:t>a more robust choice of hyperparameters</a:t>
            </a:r>
            <a:r>
              <a:rPr lang="en-US" dirty="0"/>
              <a:t> is obtained with the</a:t>
            </a:r>
            <a:r>
              <a:rPr lang="en-US" i="1" dirty="0"/>
              <a:t> k-fold cross-validation</a:t>
            </a:r>
          </a:p>
          <a:p>
            <a:pPr lvl="1"/>
            <a:r>
              <a:rPr lang="it-IT" dirty="0"/>
              <a:t>How to </a:t>
            </a:r>
            <a:r>
              <a:rPr lang="it-IT" dirty="0" err="1"/>
              <a:t>implement</a:t>
            </a:r>
            <a:r>
              <a:rPr lang="it-IT" dirty="0"/>
              <a:t> k-</a:t>
            </a:r>
            <a:r>
              <a:rPr lang="it-IT" dirty="0" err="1"/>
              <a:t>fold</a:t>
            </a:r>
            <a:r>
              <a:rPr lang="it-IT" dirty="0"/>
              <a:t>:</a:t>
            </a:r>
          </a:p>
          <a:p>
            <a:pPr lvl="2"/>
            <a:r>
              <a:rPr lang="it-IT" dirty="0" err="1"/>
              <a:t>Define</a:t>
            </a:r>
            <a:r>
              <a:rPr lang="it-IT" dirty="0"/>
              <a:t> </a:t>
            </a:r>
            <a:r>
              <a:rPr lang="it-IT" dirty="0" err="1"/>
              <a:t>parameter</a:t>
            </a:r>
            <a:r>
              <a:rPr lang="it-IT" dirty="0"/>
              <a:t> </a:t>
            </a:r>
            <a:r>
              <a:rPr lang="it-IT" i="1" dirty="0"/>
              <a:t>k → </a:t>
            </a:r>
            <a:r>
              <a:rPr lang="en-US" i="1" dirty="0"/>
              <a:t>t</a:t>
            </a:r>
            <a:r>
              <a:rPr lang="en-US" dirty="0"/>
              <a:t>he train data are divided into </a:t>
            </a:r>
            <a:r>
              <a:rPr lang="en-US" i="1" dirty="0"/>
              <a:t>k</a:t>
            </a:r>
            <a:r>
              <a:rPr lang="en-US" dirty="0"/>
              <a:t> parts (of equal number)</a:t>
            </a:r>
          </a:p>
          <a:p>
            <a:pPr lvl="2"/>
            <a:r>
              <a:rPr lang="it-IT" dirty="0"/>
              <a:t>For </a:t>
            </a:r>
            <a:r>
              <a:rPr lang="it-IT" i="1" dirty="0"/>
              <a:t>k</a:t>
            </a:r>
            <a:r>
              <a:rPr lang="it-IT" dirty="0"/>
              <a:t> times:</a:t>
            </a:r>
          </a:p>
          <a:p>
            <a:pPr lvl="3"/>
            <a:r>
              <a:rPr lang="en-US" dirty="0"/>
              <a:t>The model is trained on </a:t>
            </a:r>
            <a:r>
              <a:rPr lang="en-US" i="1" dirty="0"/>
              <a:t>k-1</a:t>
            </a:r>
            <a:r>
              <a:rPr lang="en-US" dirty="0"/>
              <a:t> parts, the rest is used as a validation set</a:t>
            </a:r>
          </a:p>
          <a:p>
            <a:pPr lvl="3"/>
            <a:r>
              <a:rPr lang="en-US" dirty="0"/>
              <a:t>The accuracy is calculated as the average or median of the </a:t>
            </a:r>
            <a:r>
              <a:rPr lang="en-US" i="1" dirty="0"/>
              <a:t>k</a:t>
            </a:r>
            <a:r>
              <a:rPr lang="en-US" dirty="0"/>
              <a:t> tests</a:t>
            </a:r>
          </a:p>
          <a:p>
            <a:pPr lvl="2"/>
            <a:r>
              <a:rPr lang="en-US" dirty="0"/>
              <a:t>The hyperparameter configuration that offers the </a:t>
            </a:r>
            <a:r>
              <a:rPr lang="en-US" b="1" dirty="0"/>
              <a:t>best mean</a:t>
            </a:r>
            <a:r>
              <a:rPr lang="en-US" dirty="0"/>
              <a:t> or </a:t>
            </a:r>
            <a:r>
              <a:rPr lang="en-US" b="1" dirty="0"/>
              <a:t>median is chosen</a:t>
            </a:r>
          </a:p>
          <a:p>
            <a:pPr lvl="2"/>
            <a:r>
              <a:rPr lang="en-US" dirty="0"/>
              <a:t>Once the optimal hyperparameters have been chosen, the model </a:t>
            </a:r>
            <a:r>
              <a:rPr lang="en-US" b="1" dirty="0"/>
              <a:t>is re-trained on the entire training set </a:t>
            </a:r>
            <a:r>
              <a:rPr lang="en-US" dirty="0"/>
              <a:t>and, only at this point, does the performance on the test set occur.</a:t>
            </a:r>
            <a:endParaRPr lang="it-IT" dirty="0"/>
          </a:p>
        </p:txBody>
      </p:sp>
      <p:sp>
        <p:nvSpPr>
          <p:cNvPr id="3" name="Segnaposto contenuto 2">
            <a:extLst>
              <a:ext uri="{FF2B5EF4-FFF2-40B4-BE49-F238E27FC236}">
                <a16:creationId xmlns:a16="http://schemas.microsoft.com/office/drawing/2014/main" id="{C7DD51FF-85DD-4165-86CA-02AF2B553673}"/>
              </a:ext>
            </a:extLst>
          </p:cNvPr>
          <p:cNvSpPr>
            <a:spLocks noGrp="1"/>
          </p:cNvSpPr>
          <p:nvPr>
            <p:ph sz="quarter" idx="13"/>
          </p:nvPr>
        </p:nvSpPr>
        <p:spPr/>
        <p:txBody>
          <a:bodyPr/>
          <a:lstStyle/>
          <a:p>
            <a:endParaRPr lang="it-IT"/>
          </a:p>
        </p:txBody>
      </p:sp>
      <p:sp>
        <p:nvSpPr>
          <p:cNvPr id="4" name="Titolo 3">
            <a:extLst>
              <a:ext uri="{FF2B5EF4-FFF2-40B4-BE49-F238E27FC236}">
                <a16:creationId xmlns:a16="http://schemas.microsoft.com/office/drawing/2014/main" id="{97D507F5-8AD9-4DC8-B326-F50DBE631922}"/>
              </a:ext>
            </a:extLst>
          </p:cNvPr>
          <p:cNvSpPr>
            <a:spLocks noGrp="1"/>
          </p:cNvSpPr>
          <p:nvPr>
            <p:ph type="title"/>
          </p:nvPr>
        </p:nvSpPr>
        <p:spPr/>
        <p:txBody>
          <a:bodyPr/>
          <a:lstStyle/>
          <a:p>
            <a:r>
              <a:rPr lang="it-IT" dirty="0" err="1"/>
              <a:t>Validation</a:t>
            </a:r>
            <a:r>
              <a:rPr lang="it-IT" dirty="0"/>
              <a:t> of the model</a:t>
            </a:r>
          </a:p>
        </p:txBody>
      </p:sp>
      <p:sp>
        <p:nvSpPr>
          <p:cNvPr id="5" name="Segnaposto numero diapositiva 4">
            <a:extLst>
              <a:ext uri="{FF2B5EF4-FFF2-40B4-BE49-F238E27FC236}">
                <a16:creationId xmlns:a16="http://schemas.microsoft.com/office/drawing/2014/main" id="{696C29B3-66C4-43A3-8018-7C9BEFEC2580}"/>
              </a:ext>
            </a:extLst>
          </p:cNvPr>
          <p:cNvSpPr>
            <a:spLocks noGrp="1"/>
          </p:cNvSpPr>
          <p:nvPr>
            <p:ph type="sldNum" sz="quarter" idx="12"/>
          </p:nvPr>
        </p:nvSpPr>
        <p:spPr/>
        <p:txBody>
          <a:bodyPr/>
          <a:lstStyle/>
          <a:p>
            <a:fld id="{EAB430A7-3CA7-4B68-A358-CDC4EFF6F2FE}" type="slidenum">
              <a:rPr lang="it-IT" smtClean="0"/>
              <a:pPr/>
              <a:t>23</a:t>
            </a:fld>
            <a:endParaRPr lang="it-IT" dirty="0"/>
          </a:p>
        </p:txBody>
      </p:sp>
      <p:sp>
        <p:nvSpPr>
          <p:cNvPr id="6" name="Segnaposto testo 5">
            <a:extLst>
              <a:ext uri="{FF2B5EF4-FFF2-40B4-BE49-F238E27FC236}">
                <a16:creationId xmlns:a16="http://schemas.microsoft.com/office/drawing/2014/main" id="{A7B3861D-D439-4248-9010-931DA7EA6BD2}"/>
              </a:ext>
            </a:extLst>
          </p:cNvPr>
          <p:cNvSpPr>
            <a:spLocks noGrp="1"/>
          </p:cNvSpPr>
          <p:nvPr>
            <p:ph type="body" sz="quarter" idx="14"/>
          </p:nvPr>
        </p:nvSpPr>
        <p:spPr/>
        <p:txBody>
          <a:bodyPr/>
          <a:lstStyle/>
          <a:p>
            <a:endParaRPr lang="it-IT"/>
          </a:p>
        </p:txBody>
      </p:sp>
      <p:pic>
        <p:nvPicPr>
          <p:cNvPr id="8" name="Immagine 7">
            <a:extLst>
              <a:ext uri="{FF2B5EF4-FFF2-40B4-BE49-F238E27FC236}">
                <a16:creationId xmlns:a16="http://schemas.microsoft.com/office/drawing/2014/main" id="{0421D52A-8D8A-4996-ABC1-3CA40DB503DF}"/>
              </a:ext>
            </a:extLst>
          </p:cNvPr>
          <p:cNvPicPr>
            <a:picLocks noChangeAspect="1"/>
          </p:cNvPicPr>
          <p:nvPr/>
        </p:nvPicPr>
        <p:blipFill>
          <a:blip r:embed="rId2"/>
          <a:stretch>
            <a:fillRect/>
          </a:stretch>
        </p:blipFill>
        <p:spPr>
          <a:xfrm>
            <a:off x="2475648" y="4784293"/>
            <a:ext cx="7240704" cy="1053035"/>
          </a:xfrm>
          <a:prstGeom prst="rect">
            <a:avLst/>
          </a:prstGeom>
        </p:spPr>
      </p:pic>
    </p:spTree>
    <p:extLst>
      <p:ext uri="{BB962C8B-B14F-4D97-AF65-F5344CB8AC3E}">
        <p14:creationId xmlns:p14="http://schemas.microsoft.com/office/powerpoint/2010/main" val="18710510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Segnaposto contenuto 1">
            <a:extLst>
              <a:ext uri="{FF2B5EF4-FFF2-40B4-BE49-F238E27FC236}">
                <a16:creationId xmlns:a16="http://schemas.microsoft.com/office/drawing/2014/main" id="{CB24A8AD-098A-4FB9-884F-3B3BC5B4838A}"/>
              </a:ext>
            </a:extLst>
          </p:cNvPr>
          <p:cNvSpPr>
            <a:spLocks noGrp="1"/>
          </p:cNvSpPr>
          <p:nvPr>
            <p:ph idx="1"/>
          </p:nvPr>
        </p:nvSpPr>
        <p:spPr>
          <a:xfrm>
            <a:off x="232913" y="1020672"/>
            <a:ext cx="11662913" cy="5156291"/>
          </a:xfrm>
        </p:spPr>
        <p:txBody>
          <a:bodyPr/>
          <a:lstStyle/>
          <a:p>
            <a:r>
              <a:rPr lang="it-IT" b="1" dirty="0" err="1"/>
              <a:t>Leave</a:t>
            </a:r>
            <a:r>
              <a:rPr lang="it-IT" b="1" dirty="0"/>
              <a:t>-one-out (LOO)</a:t>
            </a:r>
            <a:r>
              <a:rPr lang="it-IT" dirty="0"/>
              <a:t>:</a:t>
            </a:r>
          </a:p>
          <a:p>
            <a:pPr lvl="1"/>
            <a:r>
              <a:rPr lang="en-US" dirty="0"/>
              <a:t>“Extreme case” of the cross validation where folds have size </a:t>
            </a:r>
            <a:r>
              <a:rPr lang="en-US" i="1" dirty="0"/>
              <a:t>k</a:t>
            </a:r>
            <a:r>
              <a:rPr lang="en-US" dirty="0"/>
              <a:t>=1</a:t>
            </a:r>
          </a:p>
          <a:p>
            <a:pPr lvl="1"/>
            <a:r>
              <a:rPr lang="en-US" dirty="0"/>
              <a:t>Given the computational cost, it is used when the patterns are few (a few hundred)</a:t>
            </a:r>
          </a:p>
          <a:p>
            <a:pPr lvl="1"/>
            <a:endParaRPr lang="en-US" dirty="0"/>
          </a:p>
          <a:p>
            <a:pPr lvl="1"/>
            <a:endParaRPr lang="en-US" dirty="0"/>
          </a:p>
          <a:p>
            <a:r>
              <a:rPr lang="en-US" b="1" dirty="0"/>
              <a:t>Convergence</a:t>
            </a:r>
            <a:r>
              <a:rPr lang="en-US" dirty="0"/>
              <a:t>:</a:t>
            </a:r>
          </a:p>
          <a:p>
            <a:pPr lvl="1"/>
            <a:r>
              <a:rPr lang="en-US" dirty="0"/>
              <a:t>The first goal to be pursued during training is the </a:t>
            </a:r>
            <a:br>
              <a:rPr lang="en-US" dirty="0"/>
            </a:br>
            <a:r>
              <a:rPr lang="en-US" dirty="0"/>
              <a:t>convergence on the training set</a:t>
            </a:r>
          </a:p>
          <a:p>
            <a:pPr lvl="1"/>
            <a:r>
              <a:rPr lang="en-US" dirty="0"/>
              <a:t>We have convergence when:</a:t>
            </a:r>
          </a:p>
          <a:p>
            <a:pPr lvl="2"/>
            <a:r>
              <a:rPr lang="en-US" dirty="0"/>
              <a:t>The output of the loss function has a decreasing trend</a:t>
            </a:r>
          </a:p>
          <a:p>
            <a:pPr lvl="2"/>
            <a:r>
              <a:rPr lang="en-US" dirty="0"/>
              <a:t>Accuracy has an increasing trend</a:t>
            </a:r>
          </a:p>
          <a:p>
            <a:pPr lvl="2"/>
            <a:r>
              <a:rPr lang="en-US" dirty="0"/>
              <a:t>If the loss does not decrease (or significantly fluctuate) the system does not converge, the optimization method is not effective, the hyperparameters are out of range, the learning rate is inadequate, the are implementation errors, …</a:t>
            </a:r>
          </a:p>
          <a:p>
            <a:pPr lvl="2"/>
            <a:r>
              <a:rPr lang="en-US" dirty="0"/>
              <a:t>If the loss decreases but the accuracy does not increase probably the wrong loss function was chosen</a:t>
            </a:r>
            <a:endParaRPr lang="it-IT" dirty="0"/>
          </a:p>
        </p:txBody>
      </p:sp>
      <p:sp>
        <p:nvSpPr>
          <p:cNvPr id="3" name="Segnaposto contenuto 2">
            <a:extLst>
              <a:ext uri="{FF2B5EF4-FFF2-40B4-BE49-F238E27FC236}">
                <a16:creationId xmlns:a16="http://schemas.microsoft.com/office/drawing/2014/main" id="{C18ADE2E-E651-4FA6-97F0-7CE44B112D8F}"/>
              </a:ext>
            </a:extLst>
          </p:cNvPr>
          <p:cNvSpPr>
            <a:spLocks noGrp="1"/>
          </p:cNvSpPr>
          <p:nvPr>
            <p:ph sz="quarter" idx="13"/>
          </p:nvPr>
        </p:nvSpPr>
        <p:spPr/>
        <p:txBody>
          <a:bodyPr/>
          <a:lstStyle/>
          <a:p>
            <a:endParaRPr lang="it-IT"/>
          </a:p>
        </p:txBody>
      </p:sp>
      <p:sp>
        <p:nvSpPr>
          <p:cNvPr id="4" name="Titolo 3">
            <a:extLst>
              <a:ext uri="{FF2B5EF4-FFF2-40B4-BE49-F238E27FC236}">
                <a16:creationId xmlns:a16="http://schemas.microsoft.com/office/drawing/2014/main" id="{C64713B2-62DA-48D4-9252-A2FE5C22D7A6}"/>
              </a:ext>
            </a:extLst>
          </p:cNvPr>
          <p:cNvSpPr>
            <a:spLocks noGrp="1"/>
          </p:cNvSpPr>
          <p:nvPr>
            <p:ph type="title"/>
          </p:nvPr>
        </p:nvSpPr>
        <p:spPr/>
        <p:txBody>
          <a:bodyPr/>
          <a:lstStyle/>
          <a:p>
            <a:r>
              <a:rPr lang="it-IT" dirty="0"/>
              <a:t>Validate the model</a:t>
            </a:r>
          </a:p>
        </p:txBody>
      </p:sp>
      <p:sp>
        <p:nvSpPr>
          <p:cNvPr id="5" name="Segnaposto numero diapositiva 4">
            <a:extLst>
              <a:ext uri="{FF2B5EF4-FFF2-40B4-BE49-F238E27FC236}">
                <a16:creationId xmlns:a16="http://schemas.microsoft.com/office/drawing/2014/main" id="{3255F885-D2D3-4F46-812B-0B308F4FB07F}"/>
              </a:ext>
            </a:extLst>
          </p:cNvPr>
          <p:cNvSpPr>
            <a:spLocks noGrp="1"/>
          </p:cNvSpPr>
          <p:nvPr>
            <p:ph type="sldNum" sz="quarter" idx="12"/>
          </p:nvPr>
        </p:nvSpPr>
        <p:spPr/>
        <p:txBody>
          <a:bodyPr/>
          <a:lstStyle/>
          <a:p>
            <a:fld id="{EAB430A7-3CA7-4B68-A358-CDC4EFF6F2FE}" type="slidenum">
              <a:rPr lang="it-IT" smtClean="0"/>
              <a:pPr/>
              <a:t>24</a:t>
            </a:fld>
            <a:endParaRPr lang="it-IT" dirty="0"/>
          </a:p>
        </p:txBody>
      </p:sp>
      <p:sp>
        <p:nvSpPr>
          <p:cNvPr id="6" name="Segnaposto testo 5">
            <a:extLst>
              <a:ext uri="{FF2B5EF4-FFF2-40B4-BE49-F238E27FC236}">
                <a16:creationId xmlns:a16="http://schemas.microsoft.com/office/drawing/2014/main" id="{4DC82274-4926-48E1-999D-F3069F1AAA1A}"/>
              </a:ext>
            </a:extLst>
          </p:cNvPr>
          <p:cNvSpPr>
            <a:spLocks noGrp="1"/>
          </p:cNvSpPr>
          <p:nvPr>
            <p:ph type="body" sz="quarter" idx="14"/>
          </p:nvPr>
        </p:nvSpPr>
        <p:spPr/>
        <p:txBody>
          <a:bodyPr/>
          <a:lstStyle/>
          <a:p>
            <a:endParaRPr lang="it-IT"/>
          </a:p>
        </p:txBody>
      </p:sp>
      <p:grpSp>
        <p:nvGrpSpPr>
          <p:cNvPr id="12" name="Gruppo 11">
            <a:extLst>
              <a:ext uri="{FF2B5EF4-FFF2-40B4-BE49-F238E27FC236}">
                <a16:creationId xmlns:a16="http://schemas.microsoft.com/office/drawing/2014/main" id="{AFB4E328-070B-427D-1F04-7EE43CE74827}"/>
              </a:ext>
            </a:extLst>
          </p:cNvPr>
          <p:cNvGrpSpPr/>
          <p:nvPr/>
        </p:nvGrpSpPr>
        <p:grpSpPr>
          <a:xfrm>
            <a:off x="6768828" y="2492049"/>
            <a:ext cx="3943318" cy="2213535"/>
            <a:chOff x="7413047" y="3825279"/>
            <a:chExt cx="3943318" cy="2213535"/>
          </a:xfrm>
        </p:grpSpPr>
        <p:pic>
          <p:nvPicPr>
            <p:cNvPr id="8" name="Immagine 7">
              <a:extLst>
                <a:ext uri="{FF2B5EF4-FFF2-40B4-BE49-F238E27FC236}">
                  <a16:creationId xmlns:a16="http://schemas.microsoft.com/office/drawing/2014/main" id="{160BCED0-798A-A8F1-945D-6659163A8E79}"/>
                </a:ext>
              </a:extLst>
            </p:cNvPr>
            <p:cNvPicPr>
              <a:picLocks noChangeAspect="1"/>
            </p:cNvPicPr>
            <p:nvPr/>
          </p:nvPicPr>
          <p:blipFill>
            <a:blip r:embed="rId2"/>
            <a:stretch>
              <a:fillRect/>
            </a:stretch>
          </p:blipFill>
          <p:spPr>
            <a:xfrm>
              <a:off x="7413047" y="3825279"/>
              <a:ext cx="3943318" cy="2213535"/>
            </a:xfrm>
            <a:prstGeom prst="rect">
              <a:avLst/>
            </a:prstGeom>
          </p:spPr>
        </p:pic>
        <p:sp>
          <p:nvSpPr>
            <p:cNvPr id="9" name="Rettangolo 8">
              <a:extLst>
                <a:ext uri="{FF2B5EF4-FFF2-40B4-BE49-F238E27FC236}">
                  <a16:creationId xmlns:a16="http://schemas.microsoft.com/office/drawing/2014/main" id="{2209E5F0-0F14-F815-6D09-F8073E42F574}"/>
                </a:ext>
              </a:extLst>
            </p:cNvPr>
            <p:cNvSpPr/>
            <p:nvPr/>
          </p:nvSpPr>
          <p:spPr>
            <a:xfrm>
              <a:off x="9402618" y="4581236"/>
              <a:ext cx="1145309" cy="29556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0" name="CasellaDiTesto 9">
              <a:extLst>
                <a:ext uri="{FF2B5EF4-FFF2-40B4-BE49-F238E27FC236}">
                  <a16:creationId xmlns:a16="http://schemas.microsoft.com/office/drawing/2014/main" id="{7DBE7A92-BB89-DFEE-D3F8-6B594CEDF5C3}"/>
                </a:ext>
              </a:extLst>
            </p:cNvPr>
            <p:cNvSpPr txBox="1"/>
            <p:nvPr/>
          </p:nvSpPr>
          <p:spPr>
            <a:xfrm>
              <a:off x="9723708" y="4568977"/>
              <a:ext cx="1274618" cy="307777"/>
            </a:xfrm>
            <a:prstGeom prst="rect">
              <a:avLst/>
            </a:prstGeom>
            <a:noFill/>
          </p:spPr>
          <p:txBody>
            <a:bodyPr wrap="square" rtlCol="0">
              <a:spAutoFit/>
            </a:bodyPr>
            <a:lstStyle/>
            <a:p>
              <a:r>
                <a:rPr lang="it-IT" sz="1400" dirty="0" err="1">
                  <a:solidFill>
                    <a:srgbClr val="0000FF"/>
                  </a:solidFill>
                  <a:latin typeface="Arial" panose="020B0604020202020204" pitchFamily="34" charset="0"/>
                  <a:cs typeface="Arial" panose="020B0604020202020204" pitchFamily="34" charset="0"/>
                </a:rPr>
                <a:t>Accuracy</a:t>
              </a:r>
              <a:endParaRPr lang="it-IT" sz="1400" dirty="0">
                <a:solidFill>
                  <a:srgbClr val="0000FF"/>
                </a:solidFill>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18852568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egnaposto contenuto 1">
            <a:extLst>
              <a:ext uri="{FF2B5EF4-FFF2-40B4-BE49-F238E27FC236}">
                <a16:creationId xmlns:a16="http://schemas.microsoft.com/office/drawing/2014/main" id="{1A9E639E-3921-4D19-8185-7D916D380F8E}"/>
              </a:ext>
            </a:extLst>
          </p:cNvPr>
          <p:cNvSpPr txBox="1">
            <a:spLocks/>
          </p:cNvSpPr>
          <p:nvPr/>
        </p:nvSpPr>
        <p:spPr>
          <a:xfrm>
            <a:off x="385313" y="1173072"/>
            <a:ext cx="11662913" cy="515629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Roboto Condensed Light" panose="02000000000000000000" pitchFamily="2" charset="0"/>
                <a:ea typeface="Roboto Condensed Light" panose="02000000000000000000" pitchFamily="2"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Roboto Condensed Light" panose="02000000000000000000" pitchFamily="2" charset="0"/>
                <a:ea typeface="Roboto Condensed Light" panose="02000000000000000000" pitchFamily="2"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Condensed Light" panose="02000000000000000000" pitchFamily="2" charset="0"/>
                <a:ea typeface="Roboto Condensed Light" panose="02000000000000000000" pitchFamily="2"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Condensed Light" panose="02000000000000000000" pitchFamily="2" charset="0"/>
                <a:ea typeface="Roboto Condensed Light" panose="02000000000000000000" pitchFamily="2"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Condensed Light" panose="02000000000000000000" pitchFamily="2" charset="0"/>
                <a:ea typeface="Roboto Condensed Light"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it-IT" dirty="0"/>
          </a:p>
          <a:p>
            <a:endParaRPr lang="it-IT" dirty="0"/>
          </a:p>
          <a:p>
            <a:endParaRPr lang="it-IT" dirty="0"/>
          </a:p>
          <a:p>
            <a:endParaRPr lang="it-IT" dirty="0"/>
          </a:p>
          <a:p>
            <a:endParaRPr lang="it-IT" dirty="0"/>
          </a:p>
          <a:p>
            <a:r>
              <a:rPr lang="en-US" dirty="0"/>
              <a:t>In these slides we focus on the last step, or on the </a:t>
            </a:r>
            <a:r>
              <a:rPr lang="en-US" b="1" dirty="0"/>
              <a:t>prediction</a:t>
            </a:r>
            <a:r>
              <a:rPr lang="en-US" dirty="0"/>
              <a:t> of the system.</a:t>
            </a:r>
          </a:p>
          <a:p>
            <a:r>
              <a:rPr lang="en-US" dirty="0"/>
              <a:t>This step is </a:t>
            </a:r>
            <a:r>
              <a:rPr lang="en-US" b="1" dirty="0"/>
              <a:t>extremely important</a:t>
            </a:r>
            <a:r>
              <a:rPr lang="en-US" dirty="0"/>
              <a:t> as:</a:t>
            </a:r>
            <a:endParaRPr lang="it-IT" dirty="0"/>
          </a:p>
          <a:p>
            <a:pPr lvl="1"/>
            <a:r>
              <a:rPr lang="en-US" dirty="0"/>
              <a:t>It is the </a:t>
            </a:r>
            <a:r>
              <a:rPr lang="en-US" b="1" dirty="0"/>
              <a:t>output </a:t>
            </a:r>
            <a:r>
              <a:rPr lang="en-US" dirty="0"/>
              <a:t>you are dealing with and with which you actually </a:t>
            </a:r>
            <a:r>
              <a:rPr lang="en-US" b="1" dirty="0"/>
              <a:t>use</a:t>
            </a:r>
            <a:r>
              <a:rPr lang="en-US" dirty="0"/>
              <a:t> the system.</a:t>
            </a:r>
          </a:p>
          <a:p>
            <a:pPr lvl="1"/>
            <a:r>
              <a:rPr lang="en-US" dirty="0"/>
              <a:t>It allows us to </a:t>
            </a:r>
            <a:r>
              <a:rPr lang="en-US" b="1" dirty="0"/>
              <a:t>calculate the performance</a:t>
            </a:r>
            <a:r>
              <a:rPr lang="en-US" dirty="0"/>
              <a:t> of the system through </a:t>
            </a:r>
            <a:r>
              <a:rPr lang="en-US" b="1" dirty="0"/>
              <a:t>metrics</a:t>
            </a:r>
            <a:r>
              <a:rPr lang="en-US" dirty="0"/>
              <a:t>, to understand if the system responds correctly with respect to what was </a:t>
            </a:r>
            <a:r>
              <a:rPr lang="en-US" b="1" dirty="0"/>
              <a:t>designed</a:t>
            </a:r>
            <a:r>
              <a:rPr lang="en-US" dirty="0"/>
              <a:t> and </a:t>
            </a:r>
            <a:r>
              <a:rPr lang="en-US" b="1" dirty="0"/>
              <a:t>desired</a:t>
            </a:r>
            <a:r>
              <a:rPr lang="en-US" dirty="0"/>
              <a:t>.</a:t>
            </a:r>
          </a:p>
          <a:p>
            <a:pPr lvl="1"/>
            <a:r>
              <a:rPr lang="en-US" dirty="0"/>
              <a:t>The computation of metrics is also linked to the achievement of certain </a:t>
            </a:r>
            <a:r>
              <a:rPr lang="en-US" b="1" dirty="0"/>
              <a:t>contractual obligations</a:t>
            </a:r>
          </a:p>
          <a:p>
            <a:pPr lvl="2"/>
            <a:r>
              <a:rPr lang="en-US" dirty="0"/>
              <a:t>Legal aspects are among the most important aspects of a company's project</a:t>
            </a:r>
            <a:endParaRPr lang="it-IT" dirty="0"/>
          </a:p>
        </p:txBody>
      </p:sp>
      <p:sp>
        <p:nvSpPr>
          <p:cNvPr id="2" name="Segnaposto contenuto 1">
            <a:extLst>
              <a:ext uri="{FF2B5EF4-FFF2-40B4-BE49-F238E27FC236}">
                <a16:creationId xmlns:a16="http://schemas.microsoft.com/office/drawing/2014/main" id="{8CA9E616-7C40-4CA8-8E8E-545DC956ABD3}"/>
              </a:ext>
            </a:extLst>
          </p:cNvPr>
          <p:cNvSpPr>
            <a:spLocks noGrp="1"/>
          </p:cNvSpPr>
          <p:nvPr>
            <p:ph idx="1"/>
          </p:nvPr>
        </p:nvSpPr>
        <p:spPr/>
        <p:txBody>
          <a:bodyPr/>
          <a:lstStyle/>
          <a:p>
            <a:endParaRPr lang="it-IT" dirty="0"/>
          </a:p>
          <a:p>
            <a:endParaRPr lang="it-IT" dirty="0"/>
          </a:p>
          <a:p>
            <a:endParaRPr lang="it-IT" dirty="0"/>
          </a:p>
          <a:p>
            <a:endParaRPr lang="it-IT" dirty="0"/>
          </a:p>
          <a:p>
            <a:endParaRPr lang="it-IT" dirty="0"/>
          </a:p>
          <a:p>
            <a:pPr marL="457200" indent="-457200">
              <a:buFont typeface="+mj-lt"/>
              <a:buAutoNum type="arabicPeriod"/>
            </a:pPr>
            <a:endParaRPr lang="it-IT" dirty="0"/>
          </a:p>
        </p:txBody>
      </p:sp>
      <p:sp>
        <p:nvSpPr>
          <p:cNvPr id="3" name="Segnaposto contenuto 2">
            <a:extLst>
              <a:ext uri="{FF2B5EF4-FFF2-40B4-BE49-F238E27FC236}">
                <a16:creationId xmlns:a16="http://schemas.microsoft.com/office/drawing/2014/main" id="{CCCFB6B6-E14A-4E9B-A74B-A235BB63F530}"/>
              </a:ext>
            </a:extLst>
          </p:cNvPr>
          <p:cNvSpPr>
            <a:spLocks noGrp="1"/>
          </p:cNvSpPr>
          <p:nvPr>
            <p:ph sz="quarter" idx="13"/>
          </p:nvPr>
        </p:nvSpPr>
        <p:spPr/>
        <p:txBody>
          <a:bodyPr/>
          <a:lstStyle/>
          <a:p>
            <a:endParaRPr lang="it-IT"/>
          </a:p>
        </p:txBody>
      </p:sp>
      <p:sp>
        <p:nvSpPr>
          <p:cNvPr id="4" name="Titolo 3">
            <a:extLst>
              <a:ext uri="{FF2B5EF4-FFF2-40B4-BE49-F238E27FC236}">
                <a16:creationId xmlns:a16="http://schemas.microsoft.com/office/drawing/2014/main" id="{92534135-CE30-45E6-BADC-6CAB95E2B523}"/>
              </a:ext>
            </a:extLst>
          </p:cNvPr>
          <p:cNvSpPr>
            <a:spLocks noGrp="1"/>
          </p:cNvSpPr>
          <p:nvPr>
            <p:ph type="title"/>
          </p:nvPr>
        </p:nvSpPr>
        <p:spPr/>
        <p:txBody>
          <a:bodyPr/>
          <a:lstStyle/>
          <a:p>
            <a:r>
              <a:rPr lang="it-IT" dirty="0"/>
              <a:t>Machine Learning pipeline</a:t>
            </a:r>
          </a:p>
        </p:txBody>
      </p:sp>
      <p:sp>
        <p:nvSpPr>
          <p:cNvPr id="5" name="Segnaposto numero diapositiva 4">
            <a:extLst>
              <a:ext uri="{FF2B5EF4-FFF2-40B4-BE49-F238E27FC236}">
                <a16:creationId xmlns:a16="http://schemas.microsoft.com/office/drawing/2014/main" id="{FB05D999-84ED-43F4-88DE-4DEA59C9F487}"/>
              </a:ext>
            </a:extLst>
          </p:cNvPr>
          <p:cNvSpPr>
            <a:spLocks noGrp="1"/>
          </p:cNvSpPr>
          <p:nvPr>
            <p:ph type="sldNum" sz="quarter" idx="12"/>
          </p:nvPr>
        </p:nvSpPr>
        <p:spPr/>
        <p:txBody>
          <a:bodyPr/>
          <a:lstStyle/>
          <a:p>
            <a:fld id="{EAB430A7-3CA7-4B68-A358-CDC4EFF6F2FE}" type="slidenum">
              <a:rPr lang="it-IT" smtClean="0"/>
              <a:pPr/>
              <a:t>3</a:t>
            </a:fld>
            <a:endParaRPr lang="it-IT" dirty="0"/>
          </a:p>
        </p:txBody>
      </p:sp>
      <p:sp>
        <p:nvSpPr>
          <p:cNvPr id="6" name="Segnaposto testo 5">
            <a:extLst>
              <a:ext uri="{FF2B5EF4-FFF2-40B4-BE49-F238E27FC236}">
                <a16:creationId xmlns:a16="http://schemas.microsoft.com/office/drawing/2014/main" id="{19297024-9B0C-484A-93B7-6915EB04E25D}"/>
              </a:ext>
            </a:extLst>
          </p:cNvPr>
          <p:cNvSpPr>
            <a:spLocks noGrp="1"/>
          </p:cNvSpPr>
          <p:nvPr>
            <p:ph type="body" sz="quarter" idx="14"/>
          </p:nvPr>
        </p:nvSpPr>
        <p:spPr/>
        <p:txBody>
          <a:bodyPr/>
          <a:lstStyle/>
          <a:p>
            <a:endParaRPr lang="it-IT"/>
          </a:p>
        </p:txBody>
      </p:sp>
      <p:sp>
        <p:nvSpPr>
          <p:cNvPr id="7" name="Rettangolo 6">
            <a:extLst>
              <a:ext uri="{FF2B5EF4-FFF2-40B4-BE49-F238E27FC236}">
                <a16:creationId xmlns:a16="http://schemas.microsoft.com/office/drawing/2014/main" id="{3957BD27-900A-4341-9FBA-EE42479F5A98}"/>
              </a:ext>
            </a:extLst>
          </p:cNvPr>
          <p:cNvSpPr/>
          <p:nvPr/>
        </p:nvSpPr>
        <p:spPr>
          <a:xfrm>
            <a:off x="1693627" y="1619746"/>
            <a:ext cx="1424402" cy="115355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it-IT" dirty="0">
                <a:latin typeface="Roboto Condensed Light" panose="02000000000000000000" pitchFamily="2" charset="0"/>
                <a:ea typeface="Roboto Condensed Light" panose="02000000000000000000" pitchFamily="2" charset="0"/>
              </a:rPr>
              <a:t>DATA ACQUISITION</a:t>
            </a:r>
          </a:p>
        </p:txBody>
      </p:sp>
      <p:sp>
        <p:nvSpPr>
          <p:cNvPr id="8" name="Rettangolo 7">
            <a:extLst>
              <a:ext uri="{FF2B5EF4-FFF2-40B4-BE49-F238E27FC236}">
                <a16:creationId xmlns:a16="http://schemas.microsoft.com/office/drawing/2014/main" id="{1F83560A-26DA-4C50-9E85-F058A6A50362}"/>
              </a:ext>
            </a:extLst>
          </p:cNvPr>
          <p:cNvSpPr/>
          <p:nvPr/>
        </p:nvSpPr>
        <p:spPr>
          <a:xfrm>
            <a:off x="3914973" y="1619746"/>
            <a:ext cx="1424402" cy="115355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it-IT" dirty="0">
                <a:latin typeface="Roboto Condensed Light" panose="02000000000000000000" pitchFamily="2" charset="0"/>
                <a:ea typeface="Roboto Condensed Light" panose="02000000000000000000" pitchFamily="2" charset="0"/>
              </a:rPr>
              <a:t>DATA PROCESSING</a:t>
            </a:r>
          </a:p>
        </p:txBody>
      </p:sp>
      <p:sp>
        <p:nvSpPr>
          <p:cNvPr id="10" name="Rettangolo 9">
            <a:extLst>
              <a:ext uri="{FF2B5EF4-FFF2-40B4-BE49-F238E27FC236}">
                <a16:creationId xmlns:a16="http://schemas.microsoft.com/office/drawing/2014/main" id="{0C1E362A-E700-49EC-A9DD-0BC9657A55EC}"/>
              </a:ext>
            </a:extLst>
          </p:cNvPr>
          <p:cNvSpPr/>
          <p:nvPr/>
        </p:nvSpPr>
        <p:spPr>
          <a:xfrm>
            <a:off x="6128514" y="1615623"/>
            <a:ext cx="1424402" cy="115355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it-IT" dirty="0">
                <a:latin typeface="Roboto Condensed Light" panose="02000000000000000000" pitchFamily="2" charset="0"/>
                <a:ea typeface="Roboto Condensed Light" panose="02000000000000000000" pitchFamily="2" charset="0"/>
              </a:rPr>
              <a:t>MODEL</a:t>
            </a:r>
          </a:p>
        </p:txBody>
      </p:sp>
      <p:sp>
        <p:nvSpPr>
          <p:cNvPr id="11" name="Rettangolo 10">
            <a:extLst>
              <a:ext uri="{FF2B5EF4-FFF2-40B4-BE49-F238E27FC236}">
                <a16:creationId xmlns:a16="http://schemas.microsoft.com/office/drawing/2014/main" id="{A7C59B02-0502-4384-832D-EBF49E8F516D}"/>
              </a:ext>
            </a:extLst>
          </p:cNvPr>
          <p:cNvSpPr/>
          <p:nvPr/>
        </p:nvSpPr>
        <p:spPr>
          <a:xfrm>
            <a:off x="8147862" y="1615623"/>
            <a:ext cx="1424402" cy="115355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it-IT" dirty="0">
                <a:latin typeface="Roboto Condensed Light" panose="02000000000000000000" pitchFamily="2" charset="0"/>
                <a:ea typeface="Roboto Condensed Light" panose="02000000000000000000" pitchFamily="2" charset="0"/>
              </a:rPr>
              <a:t>PREDICTION</a:t>
            </a:r>
          </a:p>
        </p:txBody>
      </p:sp>
      <p:cxnSp>
        <p:nvCxnSpPr>
          <p:cNvPr id="13" name="Connettore 2 12">
            <a:extLst>
              <a:ext uri="{FF2B5EF4-FFF2-40B4-BE49-F238E27FC236}">
                <a16:creationId xmlns:a16="http://schemas.microsoft.com/office/drawing/2014/main" id="{ECE0CD12-A008-48E7-ABD6-29CB76E5BB78}"/>
              </a:ext>
            </a:extLst>
          </p:cNvPr>
          <p:cNvCxnSpPr/>
          <p:nvPr/>
        </p:nvCxnSpPr>
        <p:spPr>
          <a:xfrm>
            <a:off x="3311994" y="2200646"/>
            <a:ext cx="41563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Connettore 2 14">
            <a:extLst>
              <a:ext uri="{FF2B5EF4-FFF2-40B4-BE49-F238E27FC236}">
                <a16:creationId xmlns:a16="http://schemas.microsoft.com/office/drawing/2014/main" id="{9E38408A-4CB3-4993-8AC4-B0DCC4815351}"/>
              </a:ext>
            </a:extLst>
          </p:cNvPr>
          <p:cNvCxnSpPr/>
          <p:nvPr/>
        </p:nvCxnSpPr>
        <p:spPr>
          <a:xfrm>
            <a:off x="5536589" y="2198255"/>
            <a:ext cx="41563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Connettore 2 15">
            <a:extLst>
              <a:ext uri="{FF2B5EF4-FFF2-40B4-BE49-F238E27FC236}">
                <a16:creationId xmlns:a16="http://schemas.microsoft.com/office/drawing/2014/main" id="{6D4196DD-BBEA-4BE0-AFFE-087846AF29FC}"/>
              </a:ext>
            </a:extLst>
          </p:cNvPr>
          <p:cNvCxnSpPr/>
          <p:nvPr/>
        </p:nvCxnSpPr>
        <p:spPr>
          <a:xfrm>
            <a:off x="7651716" y="2196523"/>
            <a:ext cx="41563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Ovale 17">
            <a:extLst>
              <a:ext uri="{FF2B5EF4-FFF2-40B4-BE49-F238E27FC236}">
                <a16:creationId xmlns:a16="http://schemas.microsoft.com/office/drawing/2014/main" id="{18B43CAC-6CEA-176D-1E8B-22DFF6658632}"/>
              </a:ext>
            </a:extLst>
          </p:cNvPr>
          <p:cNvSpPr/>
          <p:nvPr/>
        </p:nvSpPr>
        <p:spPr>
          <a:xfrm>
            <a:off x="7750130" y="1241082"/>
            <a:ext cx="2345945" cy="1902636"/>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rgbClr val="C00000"/>
              </a:solidFill>
            </a:endParaRPr>
          </a:p>
        </p:txBody>
      </p:sp>
    </p:spTree>
    <p:extLst>
      <p:ext uri="{BB962C8B-B14F-4D97-AF65-F5344CB8AC3E}">
        <p14:creationId xmlns:p14="http://schemas.microsoft.com/office/powerpoint/2010/main" val="37041445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Segnaposto contenuto 1">
                <a:extLst>
                  <a:ext uri="{FF2B5EF4-FFF2-40B4-BE49-F238E27FC236}">
                    <a16:creationId xmlns:a16="http://schemas.microsoft.com/office/drawing/2014/main" id="{88D9D6B9-66E7-4B1B-B466-CB6D71E2BCA2}"/>
                  </a:ext>
                </a:extLst>
              </p:cNvPr>
              <p:cNvSpPr>
                <a:spLocks noGrp="1"/>
              </p:cNvSpPr>
              <p:nvPr>
                <p:ph idx="1"/>
              </p:nvPr>
            </p:nvSpPr>
            <p:spPr/>
            <p:txBody>
              <a:bodyPr>
                <a:normAutofit/>
              </a:bodyPr>
              <a:lstStyle/>
              <a:p>
                <a:r>
                  <a:rPr lang="en-US" dirty="0"/>
                  <a:t>Generally, it is preferred to use a </a:t>
                </a:r>
                <a:r>
                  <a:rPr lang="en-US" b="1" dirty="0"/>
                  <a:t>measures</a:t>
                </a:r>
                <a:r>
                  <a:rPr lang="en-US" dirty="0"/>
                  <a:t> linked directly to the </a:t>
                </a:r>
                <a:r>
                  <a:rPr lang="en-US" b="1" dirty="0"/>
                  <a:t>semantics of the problem</a:t>
                </a:r>
                <a:endParaRPr lang="it-IT" b="1" dirty="0"/>
              </a:p>
              <a:p>
                <a:pPr lvl="1"/>
                <a:r>
                  <a:rPr lang="it-IT" dirty="0" err="1"/>
                  <a:t>Then</a:t>
                </a:r>
                <a:r>
                  <a:rPr lang="it-IT" dirty="0"/>
                  <a:t>, </a:t>
                </a:r>
                <a:r>
                  <a:rPr lang="it-IT" dirty="0" err="1"/>
                  <a:t>we</a:t>
                </a:r>
                <a:r>
                  <a:rPr lang="it-IT" dirty="0"/>
                  <a:t> </a:t>
                </a:r>
                <a:r>
                  <a:rPr lang="it-IT" dirty="0" err="1"/>
                  <a:t>will</a:t>
                </a:r>
                <a:r>
                  <a:rPr lang="it-IT" dirty="0"/>
                  <a:t> </a:t>
                </a:r>
                <a:r>
                  <a:rPr lang="it-IT" dirty="0" err="1"/>
                  <a:t>see</a:t>
                </a:r>
                <a:r>
                  <a:rPr lang="it-IT" dirty="0"/>
                  <a:t> </a:t>
                </a:r>
                <a:r>
                  <a:rPr lang="it-IT" dirty="0" err="1"/>
                  <a:t>specific</a:t>
                </a:r>
                <a:r>
                  <a:rPr lang="it-IT" dirty="0"/>
                  <a:t> </a:t>
                </a:r>
                <a:r>
                  <a:rPr lang="it-IT" dirty="0" err="1"/>
                  <a:t>metrics</a:t>
                </a:r>
                <a:r>
                  <a:rPr lang="it-IT" dirty="0"/>
                  <a:t> for </a:t>
                </a:r>
                <a:r>
                  <a:rPr lang="it-IT" b="1" dirty="0" err="1"/>
                  <a:t>classification</a:t>
                </a:r>
                <a:r>
                  <a:rPr lang="it-IT" dirty="0"/>
                  <a:t> and </a:t>
                </a:r>
                <a:r>
                  <a:rPr lang="it-IT" b="1" dirty="0" err="1"/>
                  <a:t>regression</a:t>
                </a:r>
                <a:endParaRPr lang="it-IT" b="1" dirty="0"/>
              </a:p>
              <a:p>
                <a:r>
                  <a:rPr lang="en-US" dirty="0"/>
                  <a:t>The measure (</a:t>
                </a:r>
                <a:r>
                  <a:rPr lang="en-US" i="1" dirty="0"/>
                  <a:t>metric</a:t>
                </a:r>
                <a:r>
                  <a:rPr lang="en-US" dirty="0"/>
                  <a:t>) examines the prediction of the model (</a:t>
                </a:r>
                <a:r>
                  <a:rPr lang="en-US" i="1" dirty="0"/>
                  <a:t>output</a:t>
                </a:r>
                <a:r>
                  <a:rPr lang="en-US" dirty="0"/>
                  <a:t>) and the label provided in input (</a:t>
                </a:r>
                <a:r>
                  <a:rPr lang="en-US" i="1" dirty="0"/>
                  <a:t>Ground Truth, GT</a:t>
                </a:r>
                <a:r>
                  <a:rPr lang="en-US" dirty="0"/>
                  <a:t>) → </a:t>
                </a:r>
                <a:r>
                  <a:rPr lang="en-US" i="1" dirty="0"/>
                  <a:t>metric(prediction, </a:t>
                </a:r>
                <a:r>
                  <a:rPr lang="en-US" i="1" dirty="0" err="1"/>
                  <a:t>gt</a:t>
                </a:r>
                <a:r>
                  <a:rPr lang="en-US" i="1" dirty="0"/>
                  <a:t>)</a:t>
                </a:r>
              </a:p>
              <a:p>
                <a:endParaRPr lang="it-IT" sz="900" dirty="0"/>
              </a:p>
              <a:p>
                <a:r>
                  <a:rPr lang="it-IT" dirty="0"/>
                  <a:t>For the </a:t>
                </a:r>
                <a:r>
                  <a:rPr lang="it-IT" b="1" dirty="0" err="1"/>
                  <a:t>classification</a:t>
                </a:r>
                <a:r>
                  <a:rPr lang="it-IT" b="1" dirty="0"/>
                  <a:t> </a:t>
                </a:r>
                <a:r>
                  <a:rPr lang="it-IT" dirty="0" err="1"/>
                  <a:t>problem</a:t>
                </a:r>
                <a:r>
                  <a:rPr lang="it-IT" dirty="0"/>
                  <a:t>:</a:t>
                </a:r>
              </a:p>
              <a:p>
                <a:pPr lvl="1"/>
                <a:r>
                  <a:rPr lang="en-US" dirty="0"/>
                  <a:t>The classification </a:t>
                </a:r>
                <a:r>
                  <a:rPr lang="en-US" b="1" dirty="0"/>
                  <a:t>accuracy </a:t>
                </a:r>
                <a:r>
                  <a:rPr lang="en-US" dirty="0"/>
                  <a:t>[0% → 100%] is the percentage of </a:t>
                </a:r>
                <a:r>
                  <a:rPr lang="en-US" b="1" dirty="0"/>
                  <a:t>correctly classified patterns</a:t>
                </a:r>
                <a:r>
                  <a:rPr lang="en-US" dirty="0"/>
                  <a:t>.</a:t>
                </a:r>
                <a:endParaRPr lang="it-IT" dirty="0"/>
              </a:p>
              <a:p>
                <a:pPr lvl="1"/>
                <a:r>
                  <a:rPr lang="en-US" dirty="0"/>
                  <a:t>The classification </a:t>
                </a:r>
                <a:r>
                  <a:rPr lang="en-US" b="1" dirty="0"/>
                  <a:t>error</a:t>
                </a:r>
                <a:r>
                  <a:rPr lang="en-US" dirty="0"/>
                  <a:t> is the complement.</a:t>
                </a:r>
              </a:p>
              <a:p>
                <a:pPr lvl="1"/>
                <a:endParaRPr lang="it-IT" dirty="0"/>
              </a:p>
              <a:p>
                <a:pPr marL="457200" lvl="1" indent="0" algn="ctr">
                  <a:buNone/>
                </a:pPr>
                <a14:m>
                  <m:oMath xmlns:m="http://schemas.openxmlformats.org/officeDocument/2006/math">
                    <m:r>
                      <a:rPr lang="it-IT" b="0" i="1" smtClean="0">
                        <a:latin typeface="Cambria Math" panose="02040503050406030204" pitchFamily="18" charset="0"/>
                      </a:rPr>
                      <m:t>𝐴𝑐𝑐𝑢𝑟𝑎𝑐𝑦</m:t>
                    </m:r>
                    <m:r>
                      <a:rPr lang="it-IT" b="0" i="1" smtClean="0">
                        <a:latin typeface="Cambria Math" panose="02040503050406030204" pitchFamily="18" charset="0"/>
                      </a:rPr>
                      <m:t>=</m:t>
                    </m:r>
                    <m:f>
                      <m:fPr>
                        <m:ctrlPr>
                          <a:rPr lang="it-IT" b="0" i="1" smtClean="0">
                            <a:latin typeface="Cambria Math" panose="02040503050406030204" pitchFamily="18" charset="0"/>
                          </a:rPr>
                        </m:ctrlPr>
                      </m:fPr>
                      <m:num>
                        <m:r>
                          <a:rPr lang="it-IT" b="0" i="1" smtClean="0">
                            <a:latin typeface="Cambria Math" panose="02040503050406030204" pitchFamily="18" charset="0"/>
                          </a:rPr>
                          <m:t># </m:t>
                        </m:r>
                        <m:r>
                          <a:rPr lang="it-IT" b="0" i="1" smtClean="0">
                            <a:latin typeface="Cambria Math" panose="02040503050406030204" pitchFamily="18" charset="0"/>
                          </a:rPr>
                          <m:t>𝑝𝑎𝑡𝑡𝑒𝑟𝑛</m:t>
                        </m:r>
                        <m:r>
                          <a:rPr lang="it-IT" b="0" i="1" smtClean="0">
                            <a:latin typeface="Cambria Math" panose="02040503050406030204" pitchFamily="18" charset="0"/>
                          </a:rPr>
                          <m:t> </m:t>
                        </m:r>
                        <m:r>
                          <a:rPr lang="it-IT" b="0" i="1" smtClean="0">
                            <a:latin typeface="Cambria Math" panose="02040503050406030204" pitchFamily="18" charset="0"/>
                          </a:rPr>
                          <m:t>𝑐𝑜𝑟𝑟𝑒𝑐𝑡𝑙𝑦</m:t>
                        </m:r>
                        <m:r>
                          <a:rPr lang="it-IT" b="0" i="1" smtClean="0">
                            <a:latin typeface="Cambria Math" panose="02040503050406030204" pitchFamily="18" charset="0"/>
                          </a:rPr>
                          <m:t> </m:t>
                        </m:r>
                        <m:r>
                          <a:rPr lang="it-IT" b="0" i="1" smtClean="0">
                            <a:latin typeface="Cambria Math" panose="02040503050406030204" pitchFamily="18" charset="0"/>
                          </a:rPr>
                          <m:t>𝑐𝑙𝑎𝑠𝑠𝑖𝑓𝑖𝑒𝑑</m:t>
                        </m:r>
                      </m:num>
                      <m:den>
                        <m:r>
                          <a:rPr lang="it-IT" b="0" i="1" smtClean="0">
                            <a:latin typeface="Cambria Math" panose="02040503050406030204" pitchFamily="18" charset="0"/>
                          </a:rPr>
                          <m:t># </m:t>
                        </m:r>
                        <m:r>
                          <a:rPr lang="it-IT" b="0" i="1" smtClean="0">
                            <a:latin typeface="Cambria Math" panose="02040503050406030204" pitchFamily="18" charset="0"/>
                          </a:rPr>
                          <m:t>𝑡𝑜𝑡𝑎𝑙</m:t>
                        </m:r>
                        <m:r>
                          <a:rPr lang="it-IT" b="0" i="1" smtClean="0">
                            <a:latin typeface="Cambria Math" panose="02040503050406030204" pitchFamily="18" charset="0"/>
                          </a:rPr>
                          <m:t> </m:t>
                        </m:r>
                        <m:r>
                          <a:rPr lang="it-IT" b="0" i="1" smtClean="0">
                            <a:latin typeface="Cambria Math" panose="02040503050406030204" pitchFamily="18" charset="0"/>
                          </a:rPr>
                          <m:t>𝑝𝑎𝑡𝑡𝑒𝑟𝑛𝑠</m:t>
                        </m:r>
                      </m:den>
                    </m:f>
                  </m:oMath>
                </a14:m>
                <a:r>
                  <a:rPr lang="it-IT" dirty="0"/>
                  <a:t>	</a:t>
                </a:r>
                <a14:m>
                  <m:oMath xmlns:m="http://schemas.openxmlformats.org/officeDocument/2006/math">
                    <m:r>
                      <a:rPr lang="it-IT" b="0" i="1" smtClean="0">
                        <a:latin typeface="Cambria Math" panose="02040503050406030204" pitchFamily="18" charset="0"/>
                      </a:rPr>
                      <m:t>𝐸𝑟𝑟𝑜𝑟</m:t>
                    </m:r>
                    <m:r>
                      <a:rPr lang="it-IT" b="0" i="1" smtClean="0">
                        <a:latin typeface="Cambria Math" panose="02040503050406030204" pitchFamily="18" charset="0"/>
                      </a:rPr>
                      <m:t>=100%−</m:t>
                    </m:r>
                    <m:r>
                      <a:rPr lang="it-IT" b="0" i="1" smtClean="0">
                        <a:latin typeface="Cambria Math" panose="02040503050406030204" pitchFamily="18" charset="0"/>
                      </a:rPr>
                      <m:t>𝐴𝑐𝑐𝑢𝑟𝑎𝑐𝑦</m:t>
                    </m:r>
                  </m:oMath>
                </a14:m>
                <a:endParaRPr lang="it-IT" dirty="0"/>
              </a:p>
              <a:p>
                <a:pPr lvl="1"/>
                <a:endParaRPr lang="it-IT" dirty="0"/>
              </a:p>
              <a:p>
                <a:pPr lvl="1"/>
                <a:r>
                  <a:rPr lang="it-IT" b="1" dirty="0"/>
                  <a:t>NB</a:t>
                </a:r>
                <a:r>
                  <a:rPr lang="it-IT" dirty="0"/>
                  <a:t>: </a:t>
                </a:r>
                <a:r>
                  <a:rPr lang="it-IT" dirty="0" err="1"/>
                  <a:t>Beware</a:t>
                </a:r>
                <a:r>
                  <a:rPr lang="it-IT" dirty="0"/>
                  <a:t> of </a:t>
                </a:r>
                <a:r>
                  <a:rPr lang="it-IT" dirty="0" err="1"/>
                  <a:t>classification</a:t>
                </a:r>
                <a:r>
                  <a:rPr lang="it-IT" dirty="0"/>
                  <a:t> with (</a:t>
                </a:r>
                <a:r>
                  <a:rPr lang="it-IT" dirty="0" err="1"/>
                  <a:t>strongly</a:t>
                </a:r>
                <a:r>
                  <a:rPr lang="it-IT" dirty="0"/>
                  <a:t>) </a:t>
                </a:r>
                <a:r>
                  <a:rPr lang="it-IT" b="1" dirty="0" err="1"/>
                  <a:t>unbalanced</a:t>
                </a:r>
                <a:r>
                  <a:rPr lang="it-IT" dirty="0"/>
                  <a:t> classes!</a:t>
                </a:r>
              </a:p>
              <a:p>
                <a:pPr lvl="1"/>
                <a:r>
                  <a:rPr lang="it-IT" dirty="0" err="1"/>
                  <a:t>Example</a:t>
                </a:r>
                <a:r>
                  <a:rPr lang="it-IT" dirty="0"/>
                  <a:t>: </a:t>
                </a:r>
                <a:r>
                  <a:rPr lang="en-US" dirty="0"/>
                  <a:t>in a binary classification problem, if one of the two classes is rare, a “dummy” classifier that never predicts it could reach a classification accuracy close to 100%! Better to use other metrics in this case.</a:t>
                </a:r>
                <a:endParaRPr lang="it-IT" dirty="0"/>
              </a:p>
            </p:txBody>
          </p:sp>
        </mc:Choice>
        <mc:Fallback xmlns="">
          <p:sp>
            <p:nvSpPr>
              <p:cNvPr id="2" name="Segnaposto contenuto 1">
                <a:extLst>
                  <a:ext uri="{FF2B5EF4-FFF2-40B4-BE49-F238E27FC236}">
                    <a16:creationId xmlns:a16="http://schemas.microsoft.com/office/drawing/2014/main" id="{88D9D6B9-66E7-4B1B-B466-CB6D71E2BCA2}"/>
                  </a:ext>
                </a:extLst>
              </p:cNvPr>
              <p:cNvSpPr>
                <a:spLocks noGrp="1" noRot="1" noChangeAspect="1" noMove="1" noResize="1" noEditPoints="1" noAdjustHandles="1" noChangeArrowheads="1" noChangeShapeType="1" noTextEdit="1"/>
              </p:cNvSpPr>
              <p:nvPr>
                <p:ph idx="1"/>
              </p:nvPr>
            </p:nvSpPr>
            <p:spPr>
              <a:blipFill>
                <a:blip r:embed="rId2"/>
                <a:stretch>
                  <a:fillRect l="-680" t="-1537"/>
                </a:stretch>
              </a:blipFill>
            </p:spPr>
            <p:txBody>
              <a:bodyPr/>
              <a:lstStyle/>
              <a:p>
                <a:r>
                  <a:rPr lang="it-IT">
                    <a:noFill/>
                  </a:rPr>
                  <a:t> </a:t>
                </a:r>
              </a:p>
            </p:txBody>
          </p:sp>
        </mc:Fallback>
      </mc:AlternateContent>
      <p:sp>
        <p:nvSpPr>
          <p:cNvPr id="3" name="Segnaposto contenuto 2">
            <a:extLst>
              <a:ext uri="{FF2B5EF4-FFF2-40B4-BE49-F238E27FC236}">
                <a16:creationId xmlns:a16="http://schemas.microsoft.com/office/drawing/2014/main" id="{D5EF3F54-8D91-4B43-8853-EAFE9DE74821}"/>
              </a:ext>
            </a:extLst>
          </p:cNvPr>
          <p:cNvSpPr>
            <a:spLocks noGrp="1"/>
          </p:cNvSpPr>
          <p:nvPr>
            <p:ph sz="quarter" idx="13"/>
          </p:nvPr>
        </p:nvSpPr>
        <p:spPr/>
        <p:txBody>
          <a:bodyPr/>
          <a:lstStyle/>
          <a:p>
            <a:endParaRPr lang="it-IT"/>
          </a:p>
        </p:txBody>
      </p:sp>
      <p:sp>
        <p:nvSpPr>
          <p:cNvPr id="4" name="Titolo 3">
            <a:extLst>
              <a:ext uri="{FF2B5EF4-FFF2-40B4-BE49-F238E27FC236}">
                <a16:creationId xmlns:a16="http://schemas.microsoft.com/office/drawing/2014/main" id="{20DC86E9-F942-4AED-9A6E-FC6B14E34D1E}"/>
              </a:ext>
            </a:extLst>
          </p:cNvPr>
          <p:cNvSpPr>
            <a:spLocks noGrp="1"/>
          </p:cNvSpPr>
          <p:nvPr>
            <p:ph type="title"/>
          </p:nvPr>
        </p:nvSpPr>
        <p:spPr/>
        <p:txBody>
          <a:bodyPr/>
          <a:lstStyle/>
          <a:p>
            <a:r>
              <a:rPr lang="it-IT" dirty="0"/>
              <a:t>System performance with </a:t>
            </a:r>
            <a:r>
              <a:rPr lang="it-IT" dirty="0" err="1"/>
              <a:t>Classification</a:t>
            </a:r>
            <a:endParaRPr lang="it-IT" dirty="0"/>
          </a:p>
        </p:txBody>
      </p:sp>
      <p:sp>
        <p:nvSpPr>
          <p:cNvPr id="5" name="Segnaposto numero diapositiva 4">
            <a:extLst>
              <a:ext uri="{FF2B5EF4-FFF2-40B4-BE49-F238E27FC236}">
                <a16:creationId xmlns:a16="http://schemas.microsoft.com/office/drawing/2014/main" id="{D3A1108F-1B02-4D04-B407-246B80B34FE9}"/>
              </a:ext>
            </a:extLst>
          </p:cNvPr>
          <p:cNvSpPr>
            <a:spLocks noGrp="1"/>
          </p:cNvSpPr>
          <p:nvPr>
            <p:ph type="sldNum" sz="quarter" idx="12"/>
          </p:nvPr>
        </p:nvSpPr>
        <p:spPr/>
        <p:txBody>
          <a:bodyPr/>
          <a:lstStyle/>
          <a:p>
            <a:fld id="{EAB430A7-3CA7-4B68-A358-CDC4EFF6F2FE}" type="slidenum">
              <a:rPr lang="it-IT" smtClean="0"/>
              <a:pPr/>
              <a:t>4</a:t>
            </a:fld>
            <a:endParaRPr lang="it-IT" dirty="0"/>
          </a:p>
        </p:txBody>
      </p:sp>
      <p:sp>
        <p:nvSpPr>
          <p:cNvPr id="6" name="Segnaposto testo 5">
            <a:extLst>
              <a:ext uri="{FF2B5EF4-FFF2-40B4-BE49-F238E27FC236}">
                <a16:creationId xmlns:a16="http://schemas.microsoft.com/office/drawing/2014/main" id="{19FCAE3B-390C-4E05-A5EC-B64FCEAE98D8}"/>
              </a:ext>
            </a:extLst>
          </p:cNvPr>
          <p:cNvSpPr>
            <a:spLocks noGrp="1"/>
          </p:cNvSpPr>
          <p:nvPr>
            <p:ph type="body" sz="quarter" idx="14"/>
          </p:nvPr>
        </p:nvSpPr>
        <p:spPr/>
        <p:txBody>
          <a:bodyPr/>
          <a:lstStyle/>
          <a:p>
            <a:endParaRPr lang="it-IT"/>
          </a:p>
        </p:txBody>
      </p:sp>
    </p:spTree>
    <p:extLst>
      <p:ext uri="{BB962C8B-B14F-4D97-AF65-F5344CB8AC3E}">
        <p14:creationId xmlns:p14="http://schemas.microsoft.com/office/powerpoint/2010/main" val="36441839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contenuto 1">
            <a:extLst>
              <a:ext uri="{FF2B5EF4-FFF2-40B4-BE49-F238E27FC236}">
                <a16:creationId xmlns:a16="http://schemas.microsoft.com/office/drawing/2014/main" id="{A3ECC08E-E752-4E78-81E0-9C4BF81CD87E}"/>
              </a:ext>
            </a:extLst>
          </p:cNvPr>
          <p:cNvSpPr>
            <a:spLocks noGrp="1"/>
          </p:cNvSpPr>
          <p:nvPr>
            <p:ph idx="1"/>
          </p:nvPr>
        </p:nvSpPr>
        <p:spPr/>
        <p:txBody>
          <a:bodyPr/>
          <a:lstStyle/>
          <a:p>
            <a:r>
              <a:rPr lang="en-US" dirty="0"/>
              <a:t>Let's imagine we have a series of predicted values ​​and their relative GT values</a:t>
            </a:r>
            <a:endParaRPr lang="it-IT" dirty="0"/>
          </a:p>
        </p:txBody>
      </p:sp>
      <p:graphicFrame>
        <p:nvGraphicFramePr>
          <p:cNvPr id="7" name="Tabella 7">
            <a:extLst>
              <a:ext uri="{FF2B5EF4-FFF2-40B4-BE49-F238E27FC236}">
                <a16:creationId xmlns:a16="http://schemas.microsoft.com/office/drawing/2014/main" id="{ACA04971-45CB-4445-ACCB-ADAE62536943}"/>
              </a:ext>
            </a:extLst>
          </p:cNvPr>
          <p:cNvGraphicFramePr>
            <a:graphicFrameLocks noGrp="1"/>
          </p:cNvGraphicFramePr>
          <p:nvPr>
            <p:ph sz="quarter" idx="13"/>
            <p:extLst>
              <p:ext uri="{D42A27DB-BD31-4B8C-83A1-F6EECF244321}">
                <p14:modId xmlns:p14="http://schemas.microsoft.com/office/powerpoint/2010/main" val="2347805622"/>
              </p:ext>
            </p:extLst>
          </p:nvPr>
        </p:nvGraphicFramePr>
        <p:xfrm>
          <a:off x="1768443" y="1945640"/>
          <a:ext cx="2988284" cy="4348480"/>
        </p:xfrm>
        <a:graphic>
          <a:graphicData uri="http://schemas.openxmlformats.org/drawingml/2006/table">
            <a:tbl>
              <a:tblPr firstRow="1" bandRow="1">
                <a:tableStyleId>{5C22544A-7EE6-4342-B048-85BDC9FD1C3A}</a:tableStyleId>
              </a:tblPr>
              <a:tblGrid>
                <a:gridCol w="1494142">
                  <a:extLst>
                    <a:ext uri="{9D8B030D-6E8A-4147-A177-3AD203B41FA5}">
                      <a16:colId xmlns:a16="http://schemas.microsoft.com/office/drawing/2014/main" val="4164828625"/>
                    </a:ext>
                  </a:extLst>
                </a:gridCol>
                <a:gridCol w="1494142">
                  <a:extLst>
                    <a:ext uri="{9D8B030D-6E8A-4147-A177-3AD203B41FA5}">
                      <a16:colId xmlns:a16="http://schemas.microsoft.com/office/drawing/2014/main" val="4239512236"/>
                    </a:ext>
                  </a:extLst>
                </a:gridCol>
              </a:tblGrid>
              <a:tr h="370840">
                <a:tc>
                  <a:txBody>
                    <a:bodyPr/>
                    <a:lstStyle/>
                    <a:p>
                      <a:pPr algn="ctr"/>
                      <a:r>
                        <a:rPr lang="it-IT" dirty="0" err="1">
                          <a:latin typeface="Roboto Condensed Light" panose="02000000000000000000" pitchFamily="2" charset="0"/>
                          <a:ea typeface="Roboto Condensed Light" panose="02000000000000000000" pitchFamily="2" charset="0"/>
                        </a:rPr>
                        <a:t>Predicted</a:t>
                      </a:r>
                      <a:r>
                        <a:rPr lang="it-IT" dirty="0">
                          <a:latin typeface="Roboto Condensed Light" panose="02000000000000000000" pitchFamily="2" charset="0"/>
                          <a:ea typeface="Roboto Condensed Light" panose="02000000000000000000" pitchFamily="2" charset="0"/>
                        </a:rPr>
                        <a:t> </a:t>
                      </a:r>
                      <a:r>
                        <a:rPr lang="it-IT" dirty="0" err="1">
                          <a:latin typeface="Roboto Condensed Light" panose="02000000000000000000" pitchFamily="2" charset="0"/>
                          <a:ea typeface="Roboto Condensed Light" panose="02000000000000000000" pitchFamily="2" charset="0"/>
                        </a:rPr>
                        <a:t>values</a:t>
                      </a:r>
                      <a:endParaRPr lang="it-IT" dirty="0">
                        <a:latin typeface="Roboto Condensed Light" panose="02000000000000000000" pitchFamily="2" charset="0"/>
                        <a:ea typeface="Roboto Condensed Light" panose="02000000000000000000" pitchFamily="2" charset="0"/>
                      </a:endParaRPr>
                    </a:p>
                  </a:txBody>
                  <a:tcPr anchor="ctr"/>
                </a:tc>
                <a:tc>
                  <a:txBody>
                    <a:bodyPr/>
                    <a:lstStyle/>
                    <a:p>
                      <a:pPr algn="ctr"/>
                      <a:r>
                        <a:rPr lang="it-IT" dirty="0">
                          <a:latin typeface="Roboto Condensed Light" panose="02000000000000000000" pitchFamily="2" charset="0"/>
                          <a:ea typeface="Roboto Condensed Light" panose="02000000000000000000" pitchFamily="2" charset="0"/>
                        </a:rPr>
                        <a:t> GT</a:t>
                      </a:r>
                    </a:p>
                  </a:txBody>
                  <a:tcPr anchor="ctr"/>
                </a:tc>
                <a:extLst>
                  <a:ext uri="{0D108BD9-81ED-4DB2-BD59-A6C34878D82A}">
                    <a16:rowId xmlns:a16="http://schemas.microsoft.com/office/drawing/2014/main" val="1009536917"/>
                  </a:ext>
                </a:extLst>
              </a:tr>
              <a:tr h="370840">
                <a:tc>
                  <a:txBody>
                    <a:bodyPr/>
                    <a:lstStyle/>
                    <a:p>
                      <a:pPr algn="ctr"/>
                      <a:r>
                        <a:rPr lang="it-IT" dirty="0">
                          <a:latin typeface="Roboto Condensed Light" panose="02000000000000000000" pitchFamily="2" charset="0"/>
                          <a:ea typeface="Roboto Condensed Light" panose="02000000000000000000" pitchFamily="2" charset="0"/>
                        </a:rPr>
                        <a:t>Dog</a:t>
                      </a:r>
                    </a:p>
                  </a:txBody>
                  <a:tcPr anchor="ctr"/>
                </a:tc>
                <a:tc>
                  <a:txBody>
                    <a:bodyPr/>
                    <a:lstStyle/>
                    <a:p>
                      <a:pPr algn="ctr"/>
                      <a:r>
                        <a:rPr lang="it-IT" dirty="0">
                          <a:latin typeface="Roboto Condensed Light" panose="02000000000000000000" pitchFamily="2" charset="0"/>
                          <a:ea typeface="Roboto Condensed Light" panose="02000000000000000000" pitchFamily="2" charset="0"/>
                        </a:rPr>
                        <a:t>Dog</a:t>
                      </a:r>
                    </a:p>
                  </a:txBody>
                  <a:tcPr anchor="ctr"/>
                </a:tc>
                <a:extLst>
                  <a:ext uri="{0D108BD9-81ED-4DB2-BD59-A6C34878D82A}">
                    <a16:rowId xmlns:a16="http://schemas.microsoft.com/office/drawing/2014/main" val="2701010195"/>
                  </a:ext>
                </a:extLst>
              </a:tr>
              <a:tr h="370840">
                <a:tc>
                  <a:txBody>
                    <a:bodyPr/>
                    <a:lstStyle/>
                    <a:p>
                      <a:pPr algn="ctr"/>
                      <a:r>
                        <a:rPr lang="it-IT" dirty="0" err="1">
                          <a:latin typeface="Roboto Condensed Light" panose="02000000000000000000" pitchFamily="2" charset="0"/>
                          <a:ea typeface="Roboto Condensed Light" panose="02000000000000000000" pitchFamily="2" charset="0"/>
                        </a:rPr>
                        <a:t>Cat</a:t>
                      </a:r>
                      <a:endParaRPr lang="it-IT" dirty="0">
                        <a:latin typeface="Roboto Condensed Light" panose="02000000000000000000" pitchFamily="2" charset="0"/>
                        <a:ea typeface="Roboto Condensed Light" panose="02000000000000000000" pitchFamily="2" charset="0"/>
                      </a:endParaRPr>
                    </a:p>
                  </a:txBody>
                  <a:tcPr anchor="ctr"/>
                </a:tc>
                <a:tc>
                  <a:txBody>
                    <a:bodyPr/>
                    <a:lstStyle/>
                    <a:p>
                      <a:pPr algn="ctr"/>
                      <a:r>
                        <a:rPr lang="it-IT" dirty="0" err="1">
                          <a:latin typeface="Roboto Condensed Light" panose="02000000000000000000" pitchFamily="2" charset="0"/>
                          <a:ea typeface="Roboto Condensed Light" panose="02000000000000000000" pitchFamily="2" charset="0"/>
                        </a:rPr>
                        <a:t>Cat</a:t>
                      </a:r>
                      <a:endParaRPr lang="it-IT" dirty="0">
                        <a:latin typeface="Roboto Condensed Light" panose="02000000000000000000" pitchFamily="2" charset="0"/>
                        <a:ea typeface="Roboto Condensed Light" panose="02000000000000000000" pitchFamily="2" charset="0"/>
                      </a:endParaRPr>
                    </a:p>
                  </a:txBody>
                  <a:tcPr anchor="ctr"/>
                </a:tc>
                <a:extLst>
                  <a:ext uri="{0D108BD9-81ED-4DB2-BD59-A6C34878D82A}">
                    <a16:rowId xmlns:a16="http://schemas.microsoft.com/office/drawing/2014/main" val="2270483837"/>
                  </a:ext>
                </a:extLst>
              </a:tr>
              <a:tr h="370840">
                <a:tc>
                  <a:txBody>
                    <a:bodyPr/>
                    <a:lstStyle/>
                    <a:p>
                      <a:pPr algn="ctr"/>
                      <a:r>
                        <a:rPr lang="it-IT" dirty="0" err="1">
                          <a:latin typeface="Roboto Condensed Light" panose="02000000000000000000" pitchFamily="2" charset="0"/>
                          <a:ea typeface="Roboto Condensed Light" panose="02000000000000000000" pitchFamily="2" charset="0"/>
                        </a:rPr>
                        <a:t>Cat</a:t>
                      </a:r>
                      <a:endParaRPr lang="it-IT" dirty="0">
                        <a:latin typeface="Roboto Condensed Light" panose="02000000000000000000" pitchFamily="2" charset="0"/>
                        <a:ea typeface="Roboto Condensed Light" panose="02000000000000000000" pitchFamily="2" charset="0"/>
                      </a:endParaRPr>
                    </a:p>
                  </a:txBody>
                  <a:tcPr anchor="ctr"/>
                </a:tc>
                <a:tc>
                  <a:txBody>
                    <a:bodyPr/>
                    <a:lstStyle/>
                    <a:p>
                      <a:pPr algn="ctr"/>
                      <a:r>
                        <a:rPr lang="it-IT" dirty="0" err="1">
                          <a:latin typeface="Roboto Condensed Light" panose="02000000000000000000" pitchFamily="2" charset="0"/>
                          <a:ea typeface="Roboto Condensed Light" panose="02000000000000000000" pitchFamily="2" charset="0"/>
                        </a:rPr>
                        <a:t>Cat</a:t>
                      </a:r>
                      <a:endParaRPr lang="it-IT" dirty="0">
                        <a:latin typeface="Roboto Condensed Light" panose="02000000000000000000" pitchFamily="2" charset="0"/>
                        <a:ea typeface="Roboto Condensed Light" panose="02000000000000000000" pitchFamily="2" charset="0"/>
                      </a:endParaRPr>
                    </a:p>
                  </a:txBody>
                  <a:tcPr anchor="ctr"/>
                </a:tc>
                <a:extLst>
                  <a:ext uri="{0D108BD9-81ED-4DB2-BD59-A6C34878D82A}">
                    <a16:rowId xmlns:a16="http://schemas.microsoft.com/office/drawing/2014/main" val="2473309752"/>
                  </a:ext>
                </a:extLst>
              </a:tr>
              <a:tr h="370840">
                <a:tc>
                  <a:txBody>
                    <a:bodyPr/>
                    <a:lstStyle/>
                    <a:p>
                      <a:pPr algn="ctr"/>
                      <a:r>
                        <a:rPr lang="it-IT" dirty="0">
                          <a:latin typeface="Roboto Condensed Light" panose="02000000000000000000" pitchFamily="2" charset="0"/>
                          <a:ea typeface="Roboto Condensed Light" panose="02000000000000000000" pitchFamily="2" charset="0"/>
                        </a:rPr>
                        <a:t>Dog</a:t>
                      </a:r>
                    </a:p>
                  </a:txBody>
                  <a:tcPr anchor="ctr"/>
                </a:tc>
                <a:tc>
                  <a:txBody>
                    <a:bodyPr/>
                    <a:lstStyle/>
                    <a:p>
                      <a:pPr algn="ctr"/>
                      <a:r>
                        <a:rPr lang="it-IT" dirty="0">
                          <a:latin typeface="Roboto Condensed Light" panose="02000000000000000000" pitchFamily="2" charset="0"/>
                          <a:ea typeface="Roboto Condensed Light" panose="02000000000000000000" pitchFamily="2" charset="0"/>
                        </a:rPr>
                        <a:t>Dog</a:t>
                      </a:r>
                    </a:p>
                  </a:txBody>
                  <a:tcPr anchor="ctr"/>
                </a:tc>
                <a:extLst>
                  <a:ext uri="{0D108BD9-81ED-4DB2-BD59-A6C34878D82A}">
                    <a16:rowId xmlns:a16="http://schemas.microsoft.com/office/drawing/2014/main" val="674610599"/>
                  </a:ext>
                </a:extLst>
              </a:tr>
              <a:tr h="370840">
                <a:tc>
                  <a:txBody>
                    <a:bodyPr/>
                    <a:lstStyle/>
                    <a:p>
                      <a:pPr algn="ctr"/>
                      <a:r>
                        <a:rPr lang="it-IT" dirty="0">
                          <a:latin typeface="Roboto Condensed Light" panose="02000000000000000000" pitchFamily="2" charset="0"/>
                          <a:ea typeface="Roboto Condensed Light" panose="02000000000000000000" pitchFamily="2" charset="0"/>
                        </a:rPr>
                        <a:t>Dog</a:t>
                      </a:r>
                    </a:p>
                  </a:txBody>
                  <a:tcPr anchor="ctr"/>
                </a:tc>
                <a:tc>
                  <a:txBody>
                    <a:bodyPr/>
                    <a:lstStyle/>
                    <a:p>
                      <a:pPr algn="ctr"/>
                      <a:r>
                        <a:rPr lang="it-IT" dirty="0" err="1">
                          <a:latin typeface="Roboto Condensed Light" panose="02000000000000000000" pitchFamily="2" charset="0"/>
                          <a:ea typeface="Roboto Condensed Light" panose="02000000000000000000" pitchFamily="2" charset="0"/>
                        </a:rPr>
                        <a:t>Cat</a:t>
                      </a:r>
                      <a:endParaRPr lang="it-IT" dirty="0">
                        <a:latin typeface="Roboto Condensed Light" panose="02000000000000000000" pitchFamily="2" charset="0"/>
                        <a:ea typeface="Roboto Condensed Light" panose="02000000000000000000" pitchFamily="2" charset="0"/>
                      </a:endParaRPr>
                    </a:p>
                  </a:txBody>
                  <a:tcPr anchor="ctr"/>
                </a:tc>
                <a:extLst>
                  <a:ext uri="{0D108BD9-81ED-4DB2-BD59-A6C34878D82A}">
                    <a16:rowId xmlns:a16="http://schemas.microsoft.com/office/drawing/2014/main" val="3481339553"/>
                  </a:ext>
                </a:extLst>
              </a:tr>
              <a:tr h="370840">
                <a:tc>
                  <a:txBody>
                    <a:bodyPr/>
                    <a:lstStyle/>
                    <a:p>
                      <a:pPr algn="ctr"/>
                      <a:r>
                        <a:rPr lang="it-IT" dirty="0" err="1">
                          <a:latin typeface="Roboto Condensed Light" panose="02000000000000000000" pitchFamily="2" charset="0"/>
                          <a:ea typeface="Roboto Condensed Light" panose="02000000000000000000" pitchFamily="2" charset="0"/>
                        </a:rPr>
                        <a:t>Cat</a:t>
                      </a:r>
                      <a:endParaRPr lang="it-IT" dirty="0">
                        <a:latin typeface="Roboto Condensed Light" panose="02000000000000000000" pitchFamily="2" charset="0"/>
                        <a:ea typeface="Roboto Condensed Light" panose="02000000000000000000" pitchFamily="2" charset="0"/>
                      </a:endParaRPr>
                    </a:p>
                  </a:txBody>
                  <a:tcPr anchor="ctr"/>
                </a:tc>
                <a:tc>
                  <a:txBody>
                    <a:bodyPr/>
                    <a:lstStyle/>
                    <a:p>
                      <a:pPr algn="ctr"/>
                      <a:r>
                        <a:rPr lang="it-IT" dirty="0" err="1">
                          <a:latin typeface="Roboto Condensed Light" panose="02000000000000000000" pitchFamily="2" charset="0"/>
                          <a:ea typeface="Roboto Condensed Light" panose="02000000000000000000" pitchFamily="2" charset="0"/>
                        </a:rPr>
                        <a:t>Cat</a:t>
                      </a:r>
                      <a:endParaRPr lang="it-IT" dirty="0">
                        <a:latin typeface="Roboto Condensed Light" panose="02000000000000000000" pitchFamily="2" charset="0"/>
                        <a:ea typeface="Roboto Condensed Light" panose="02000000000000000000" pitchFamily="2" charset="0"/>
                      </a:endParaRPr>
                    </a:p>
                  </a:txBody>
                  <a:tcPr anchor="ctr"/>
                </a:tc>
                <a:extLst>
                  <a:ext uri="{0D108BD9-81ED-4DB2-BD59-A6C34878D82A}">
                    <a16:rowId xmlns:a16="http://schemas.microsoft.com/office/drawing/2014/main" val="3326435535"/>
                  </a:ext>
                </a:extLst>
              </a:tr>
              <a:tr h="370840">
                <a:tc>
                  <a:txBody>
                    <a:bodyPr/>
                    <a:lstStyle/>
                    <a:p>
                      <a:pPr algn="ctr"/>
                      <a:r>
                        <a:rPr lang="it-IT" dirty="0">
                          <a:latin typeface="Roboto Condensed Light" panose="02000000000000000000" pitchFamily="2" charset="0"/>
                          <a:ea typeface="Roboto Condensed Light" panose="02000000000000000000" pitchFamily="2" charset="0"/>
                        </a:rPr>
                        <a:t>Dog</a:t>
                      </a:r>
                    </a:p>
                  </a:txBody>
                  <a:tcPr anchor="ctr"/>
                </a:tc>
                <a:tc>
                  <a:txBody>
                    <a:bodyPr/>
                    <a:lstStyle/>
                    <a:p>
                      <a:pPr algn="ctr"/>
                      <a:r>
                        <a:rPr lang="it-IT" dirty="0">
                          <a:latin typeface="Roboto Condensed Light" panose="02000000000000000000" pitchFamily="2" charset="0"/>
                          <a:ea typeface="Roboto Condensed Light" panose="02000000000000000000" pitchFamily="2" charset="0"/>
                        </a:rPr>
                        <a:t>Dog</a:t>
                      </a:r>
                    </a:p>
                  </a:txBody>
                  <a:tcPr anchor="ctr"/>
                </a:tc>
                <a:extLst>
                  <a:ext uri="{0D108BD9-81ED-4DB2-BD59-A6C34878D82A}">
                    <a16:rowId xmlns:a16="http://schemas.microsoft.com/office/drawing/2014/main" val="4230054762"/>
                  </a:ext>
                </a:extLst>
              </a:tr>
              <a:tr h="370840">
                <a:tc>
                  <a:txBody>
                    <a:bodyPr/>
                    <a:lstStyle/>
                    <a:p>
                      <a:pPr algn="ctr"/>
                      <a:r>
                        <a:rPr lang="it-IT" dirty="0">
                          <a:latin typeface="Roboto Condensed Light" panose="02000000000000000000" pitchFamily="2" charset="0"/>
                          <a:ea typeface="Roboto Condensed Light" panose="02000000000000000000" pitchFamily="2" charset="0"/>
                        </a:rPr>
                        <a:t>Dog</a:t>
                      </a:r>
                    </a:p>
                  </a:txBody>
                  <a:tcPr anchor="ctr"/>
                </a:tc>
                <a:tc>
                  <a:txBody>
                    <a:bodyPr/>
                    <a:lstStyle/>
                    <a:p>
                      <a:pPr algn="ctr"/>
                      <a:r>
                        <a:rPr lang="it-IT" dirty="0">
                          <a:latin typeface="Roboto Condensed Light" panose="02000000000000000000" pitchFamily="2" charset="0"/>
                          <a:ea typeface="Roboto Condensed Light" panose="02000000000000000000" pitchFamily="2" charset="0"/>
                        </a:rPr>
                        <a:t>Dog</a:t>
                      </a:r>
                    </a:p>
                  </a:txBody>
                  <a:tcPr anchor="ctr"/>
                </a:tc>
                <a:extLst>
                  <a:ext uri="{0D108BD9-81ED-4DB2-BD59-A6C34878D82A}">
                    <a16:rowId xmlns:a16="http://schemas.microsoft.com/office/drawing/2014/main" val="3395791884"/>
                  </a:ext>
                </a:extLst>
              </a:tr>
              <a:tr h="370840">
                <a:tc>
                  <a:txBody>
                    <a:bodyPr/>
                    <a:lstStyle/>
                    <a:p>
                      <a:pPr algn="ctr"/>
                      <a:r>
                        <a:rPr lang="it-IT" dirty="0" err="1">
                          <a:latin typeface="Roboto Condensed Light" panose="02000000000000000000" pitchFamily="2" charset="0"/>
                          <a:ea typeface="Roboto Condensed Light" panose="02000000000000000000" pitchFamily="2" charset="0"/>
                        </a:rPr>
                        <a:t>Cat</a:t>
                      </a:r>
                      <a:endParaRPr lang="it-IT" dirty="0">
                        <a:latin typeface="Roboto Condensed Light" panose="02000000000000000000" pitchFamily="2" charset="0"/>
                        <a:ea typeface="Roboto Condensed Light" panose="02000000000000000000" pitchFamily="2" charset="0"/>
                      </a:endParaRPr>
                    </a:p>
                  </a:txBody>
                  <a:tcPr anchor="ctr"/>
                </a:tc>
                <a:tc>
                  <a:txBody>
                    <a:bodyPr/>
                    <a:lstStyle/>
                    <a:p>
                      <a:pPr algn="ctr"/>
                      <a:r>
                        <a:rPr lang="it-IT" dirty="0">
                          <a:latin typeface="Roboto Condensed Light" panose="02000000000000000000" pitchFamily="2" charset="0"/>
                          <a:ea typeface="Roboto Condensed Light" panose="02000000000000000000" pitchFamily="2" charset="0"/>
                        </a:rPr>
                        <a:t>Dog</a:t>
                      </a:r>
                    </a:p>
                  </a:txBody>
                  <a:tcPr anchor="ctr"/>
                </a:tc>
                <a:extLst>
                  <a:ext uri="{0D108BD9-81ED-4DB2-BD59-A6C34878D82A}">
                    <a16:rowId xmlns:a16="http://schemas.microsoft.com/office/drawing/2014/main" val="1630627723"/>
                  </a:ext>
                </a:extLst>
              </a:tr>
              <a:tr h="370840">
                <a:tc>
                  <a:txBody>
                    <a:bodyPr/>
                    <a:lstStyle/>
                    <a:p>
                      <a:pPr algn="ctr"/>
                      <a:r>
                        <a:rPr lang="it-IT" dirty="0">
                          <a:latin typeface="Roboto Condensed Light" panose="02000000000000000000" pitchFamily="2" charset="0"/>
                          <a:ea typeface="Roboto Condensed Light" panose="02000000000000000000" pitchFamily="2" charset="0"/>
                        </a:rPr>
                        <a:t>Dog</a:t>
                      </a:r>
                    </a:p>
                  </a:txBody>
                  <a:tcPr anchor="ctr"/>
                </a:tc>
                <a:tc>
                  <a:txBody>
                    <a:bodyPr/>
                    <a:lstStyle/>
                    <a:p>
                      <a:pPr algn="ctr"/>
                      <a:r>
                        <a:rPr lang="it-IT" dirty="0">
                          <a:latin typeface="Roboto Condensed Light" panose="02000000000000000000" pitchFamily="2" charset="0"/>
                          <a:ea typeface="Roboto Condensed Light" panose="02000000000000000000" pitchFamily="2" charset="0"/>
                        </a:rPr>
                        <a:t>Dog</a:t>
                      </a:r>
                    </a:p>
                  </a:txBody>
                  <a:tcPr anchor="ctr"/>
                </a:tc>
                <a:extLst>
                  <a:ext uri="{0D108BD9-81ED-4DB2-BD59-A6C34878D82A}">
                    <a16:rowId xmlns:a16="http://schemas.microsoft.com/office/drawing/2014/main" val="1786829031"/>
                  </a:ext>
                </a:extLst>
              </a:tr>
            </a:tbl>
          </a:graphicData>
        </a:graphic>
      </p:graphicFrame>
      <p:sp>
        <p:nvSpPr>
          <p:cNvPr id="4" name="Titolo 3">
            <a:extLst>
              <a:ext uri="{FF2B5EF4-FFF2-40B4-BE49-F238E27FC236}">
                <a16:creationId xmlns:a16="http://schemas.microsoft.com/office/drawing/2014/main" id="{BF35C6F3-094C-4D73-A869-7F2BDB099899}"/>
              </a:ext>
            </a:extLst>
          </p:cNvPr>
          <p:cNvSpPr>
            <a:spLocks noGrp="1"/>
          </p:cNvSpPr>
          <p:nvPr>
            <p:ph type="title"/>
          </p:nvPr>
        </p:nvSpPr>
        <p:spPr/>
        <p:txBody>
          <a:bodyPr/>
          <a:lstStyle/>
          <a:p>
            <a:r>
              <a:rPr lang="it-IT" dirty="0" err="1"/>
              <a:t>Example</a:t>
            </a:r>
            <a:r>
              <a:rPr lang="it-IT" dirty="0"/>
              <a:t> of </a:t>
            </a:r>
            <a:r>
              <a:rPr lang="it-IT" dirty="0" err="1"/>
              <a:t>Classification</a:t>
            </a:r>
            <a:endParaRPr lang="it-IT" dirty="0"/>
          </a:p>
        </p:txBody>
      </p:sp>
      <p:sp>
        <p:nvSpPr>
          <p:cNvPr id="5" name="Segnaposto numero diapositiva 4">
            <a:extLst>
              <a:ext uri="{FF2B5EF4-FFF2-40B4-BE49-F238E27FC236}">
                <a16:creationId xmlns:a16="http://schemas.microsoft.com/office/drawing/2014/main" id="{B800C2D6-CA14-437A-A459-F6D11A59A909}"/>
              </a:ext>
            </a:extLst>
          </p:cNvPr>
          <p:cNvSpPr>
            <a:spLocks noGrp="1"/>
          </p:cNvSpPr>
          <p:nvPr>
            <p:ph type="sldNum" sz="quarter" idx="12"/>
          </p:nvPr>
        </p:nvSpPr>
        <p:spPr/>
        <p:txBody>
          <a:bodyPr/>
          <a:lstStyle/>
          <a:p>
            <a:fld id="{EAB430A7-3CA7-4B68-A358-CDC4EFF6F2FE}" type="slidenum">
              <a:rPr lang="it-IT" smtClean="0"/>
              <a:pPr/>
              <a:t>5</a:t>
            </a:fld>
            <a:endParaRPr lang="it-IT" dirty="0"/>
          </a:p>
        </p:txBody>
      </p:sp>
      <p:sp>
        <p:nvSpPr>
          <p:cNvPr id="6" name="Segnaposto testo 5">
            <a:extLst>
              <a:ext uri="{FF2B5EF4-FFF2-40B4-BE49-F238E27FC236}">
                <a16:creationId xmlns:a16="http://schemas.microsoft.com/office/drawing/2014/main" id="{0C8C90AD-88FC-43F6-A285-80D27F1366BB}"/>
              </a:ext>
            </a:extLst>
          </p:cNvPr>
          <p:cNvSpPr>
            <a:spLocks noGrp="1"/>
          </p:cNvSpPr>
          <p:nvPr>
            <p:ph type="body" sz="quarter" idx="14"/>
          </p:nvPr>
        </p:nvSpPr>
        <p:spPr/>
        <p:txBody>
          <a:bodyPr/>
          <a:lstStyle/>
          <a:p>
            <a:endParaRPr lang="it-IT"/>
          </a:p>
        </p:txBody>
      </p:sp>
      <mc:AlternateContent xmlns:mc="http://schemas.openxmlformats.org/markup-compatibility/2006" xmlns:a14="http://schemas.microsoft.com/office/drawing/2010/main">
        <mc:Choice Requires="a14">
          <p:sp>
            <p:nvSpPr>
              <p:cNvPr id="9" name="CasellaDiTesto 8">
                <a:extLst>
                  <a:ext uri="{FF2B5EF4-FFF2-40B4-BE49-F238E27FC236}">
                    <a16:creationId xmlns:a16="http://schemas.microsoft.com/office/drawing/2014/main" id="{E1680DC1-63FC-DB6E-5D4B-5DEB35711BCD}"/>
                  </a:ext>
                </a:extLst>
              </p:cNvPr>
              <p:cNvSpPr txBox="1"/>
              <p:nvPr/>
            </p:nvSpPr>
            <p:spPr>
              <a:xfrm>
                <a:off x="5490043" y="1763289"/>
                <a:ext cx="5778321" cy="2046458"/>
              </a:xfrm>
              <a:prstGeom prst="rect">
                <a:avLst/>
              </a:prstGeom>
              <a:noFill/>
            </p:spPr>
            <p:txBody>
              <a:bodyPr wrap="square" rtlCol="0">
                <a:spAutoFit/>
              </a:bodyPr>
              <a:lstStyle/>
              <a:p>
                <a:pPr marL="285750" indent="-285750">
                  <a:buFont typeface="Arial" panose="020B0604020202020204" pitchFamily="34" charset="0"/>
                  <a:buChar char="•"/>
                </a:pPr>
                <a:r>
                  <a:rPr lang="it-IT" sz="2000" dirty="0">
                    <a:latin typeface="Roboto Condensed Light" panose="02000000000000000000" pitchFamily="2" charset="0"/>
                    <a:ea typeface="Roboto Condensed Light" panose="02000000000000000000" pitchFamily="2" charset="0"/>
                  </a:rPr>
                  <a:t>Accuracy:</a:t>
                </a:r>
              </a:p>
              <a:p>
                <a:pPr marL="742950" lvl="1" indent="-285750">
                  <a:buFont typeface="Arial" panose="020B0604020202020204" pitchFamily="34" charset="0"/>
                  <a:buChar char="•"/>
                </a:pPr>
                <a:r>
                  <a:rPr lang="en-US" sz="2000" dirty="0">
                    <a:latin typeface="Roboto Condensed Light" panose="02000000000000000000" pitchFamily="2" charset="0"/>
                    <a:ea typeface="Roboto Condensed Light" panose="02000000000000000000" pitchFamily="2" charset="0"/>
                  </a:rPr>
                  <a:t>“Dog”</a:t>
                </a:r>
                <a:r>
                  <a:rPr lang="it-IT" sz="2000" dirty="0">
                    <a:latin typeface="Roboto Condensed Light" panose="02000000000000000000" pitchFamily="2" charset="0"/>
                    <a:ea typeface="Roboto Condensed Light" panose="02000000000000000000" pitchFamily="2" charset="0"/>
                  </a:rPr>
                  <a:t> </a:t>
                </a:r>
                <a:r>
                  <a:rPr lang="it-IT" sz="2000" dirty="0" err="1">
                    <a:latin typeface="Roboto Condensed Light" panose="02000000000000000000" pitchFamily="2" charset="0"/>
                    <a:ea typeface="Roboto Condensed Light" panose="02000000000000000000" pitchFamily="2" charset="0"/>
                  </a:rPr>
                  <a:t>correctly</a:t>
                </a:r>
                <a:r>
                  <a:rPr lang="it-IT" sz="2000" dirty="0">
                    <a:latin typeface="Roboto Condensed Light" panose="02000000000000000000" pitchFamily="2" charset="0"/>
                    <a:ea typeface="Roboto Condensed Light" panose="02000000000000000000" pitchFamily="2" charset="0"/>
                  </a:rPr>
                  <a:t> </a:t>
                </a:r>
                <a:r>
                  <a:rPr lang="it-IT" sz="2000" dirty="0" err="1">
                    <a:latin typeface="Roboto Condensed Light" panose="02000000000000000000" pitchFamily="2" charset="0"/>
                    <a:ea typeface="Roboto Condensed Light" panose="02000000000000000000" pitchFamily="2" charset="0"/>
                  </a:rPr>
                  <a:t>classified</a:t>
                </a:r>
                <a:r>
                  <a:rPr lang="it-IT" sz="2000" dirty="0">
                    <a:latin typeface="Roboto Condensed Light" panose="02000000000000000000" pitchFamily="2" charset="0"/>
                    <a:ea typeface="Roboto Condensed Light" panose="02000000000000000000" pitchFamily="2" charset="0"/>
                  </a:rPr>
                  <a:t>: 4</a:t>
                </a:r>
              </a:p>
              <a:p>
                <a:pPr marL="742950" lvl="1" indent="-285750">
                  <a:buFont typeface="Arial" panose="020B0604020202020204" pitchFamily="34" charset="0"/>
                  <a:buChar char="•"/>
                </a:pPr>
                <a:r>
                  <a:rPr lang="en-US" sz="2000" dirty="0">
                    <a:latin typeface="Roboto Condensed Light" panose="02000000000000000000" pitchFamily="2" charset="0"/>
                    <a:ea typeface="Roboto Condensed Light" panose="02000000000000000000" pitchFamily="2" charset="0"/>
                  </a:rPr>
                  <a:t>“Cat”</a:t>
                </a:r>
                <a:r>
                  <a:rPr lang="it-IT" sz="2000" dirty="0">
                    <a:latin typeface="Roboto Condensed Light" panose="02000000000000000000" pitchFamily="2" charset="0"/>
                    <a:ea typeface="Roboto Condensed Light" panose="02000000000000000000" pitchFamily="2" charset="0"/>
                  </a:rPr>
                  <a:t> </a:t>
                </a:r>
                <a:r>
                  <a:rPr lang="it-IT" sz="2000" dirty="0" err="1">
                    <a:latin typeface="Roboto Condensed Light" panose="02000000000000000000" pitchFamily="2" charset="0"/>
                    <a:ea typeface="Roboto Condensed Light" panose="02000000000000000000" pitchFamily="2" charset="0"/>
                  </a:rPr>
                  <a:t>correctly</a:t>
                </a:r>
                <a:r>
                  <a:rPr lang="it-IT" sz="2000" dirty="0">
                    <a:latin typeface="Roboto Condensed Light" panose="02000000000000000000" pitchFamily="2" charset="0"/>
                    <a:ea typeface="Roboto Condensed Light" panose="02000000000000000000" pitchFamily="2" charset="0"/>
                  </a:rPr>
                  <a:t> </a:t>
                </a:r>
                <a:r>
                  <a:rPr lang="it-IT" sz="2000" dirty="0" err="1">
                    <a:latin typeface="Roboto Condensed Light" panose="02000000000000000000" pitchFamily="2" charset="0"/>
                    <a:ea typeface="Roboto Condensed Light" panose="02000000000000000000" pitchFamily="2" charset="0"/>
                  </a:rPr>
                  <a:t>classified</a:t>
                </a:r>
                <a:r>
                  <a:rPr lang="it-IT" sz="2000" dirty="0">
                    <a:latin typeface="Roboto Condensed Light" panose="02000000000000000000" pitchFamily="2" charset="0"/>
                    <a:ea typeface="Roboto Condensed Light" panose="02000000000000000000" pitchFamily="2" charset="0"/>
                  </a:rPr>
                  <a:t>: 2</a:t>
                </a:r>
              </a:p>
              <a:p>
                <a:pPr marL="285750" indent="-285750">
                  <a:buFont typeface="Arial" panose="020B0604020202020204" pitchFamily="34" charset="0"/>
                  <a:buChar char="•"/>
                </a:pPr>
                <a:endParaRPr lang="it-IT" sz="900" dirty="0">
                  <a:latin typeface="Roboto Condensed Light" panose="02000000000000000000" pitchFamily="2" charset="0"/>
                  <a:ea typeface="Roboto Condensed Light" panose="02000000000000000000" pitchFamily="2" charset="0"/>
                </a:endParaRPr>
              </a:p>
              <a:p>
                <a:pPr/>
                <a14:m>
                  <m:oMathPara xmlns:m="http://schemas.openxmlformats.org/officeDocument/2006/math">
                    <m:oMathParaPr>
                      <m:jc m:val="centerGroup"/>
                    </m:oMathParaPr>
                    <m:oMath xmlns:m="http://schemas.openxmlformats.org/officeDocument/2006/math">
                      <m:f>
                        <m:fPr>
                          <m:ctrlPr>
                            <a:rPr lang="it-IT" sz="2000" b="0" i="1" smtClean="0">
                              <a:latin typeface="Cambria Math" panose="02040503050406030204" pitchFamily="18" charset="0"/>
                              <a:ea typeface="Roboto Condensed Light" panose="02000000000000000000" pitchFamily="2" charset="0"/>
                            </a:rPr>
                          </m:ctrlPr>
                        </m:fPr>
                        <m:num>
                          <m:r>
                            <a:rPr lang="it-IT" sz="2000" b="0" i="1" smtClean="0">
                              <a:latin typeface="Cambria Math" panose="02040503050406030204" pitchFamily="18" charset="0"/>
                              <a:ea typeface="Roboto Condensed Light" panose="02000000000000000000" pitchFamily="2" charset="0"/>
                            </a:rPr>
                            <m:t>5+3</m:t>
                          </m:r>
                        </m:num>
                        <m:den>
                          <m:r>
                            <a:rPr lang="it-IT" sz="2000" b="0" i="1" smtClean="0">
                              <a:latin typeface="Cambria Math" panose="02040503050406030204" pitchFamily="18" charset="0"/>
                              <a:ea typeface="Roboto Condensed Light" panose="02000000000000000000" pitchFamily="2" charset="0"/>
                            </a:rPr>
                            <m:t>10</m:t>
                          </m:r>
                        </m:den>
                      </m:f>
                      <m:r>
                        <a:rPr lang="it-IT" sz="2000" b="0" i="1" smtClean="0">
                          <a:latin typeface="Cambria Math" panose="02040503050406030204" pitchFamily="18" charset="0"/>
                          <a:ea typeface="Roboto Condensed Light" panose="02000000000000000000" pitchFamily="2" charset="0"/>
                        </a:rPr>
                        <m:t>=</m:t>
                      </m:r>
                      <m:f>
                        <m:fPr>
                          <m:ctrlPr>
                            <a:rPr lang="it-IT" sz="2000" i="1" smtClean="0">
                              <a:latin typeface="Cambria Math" panose="02040503050406030204" pitchFamily="18" charset="0"/>
                              <a:ea typeface="Roboto Condensed Light" panose="02000000000000000000" pitchFamily="2" charset="0"/>
                            </a:rPr>
                          </m:ctrlPr>
                        </m:fPr>
                        <m:num>
                          <m:r>
                            <a:rPr lang="it-IT" sz="2000" b="0" i="1" smtClean="0">
                              <a:latin typeface="Cambria Math" panose="02040503050406030204" pitchFamily="18" charset="0"/>
                              <a:ea typeface="Roboto Condensed Light" panose="02000000000000000000" pitchFamily="2" charset="0"/>
                            </a:rPr>
                            <m:t>8</m:t>
                          </m:r>
                        </m:num>
                        <m:den>
                          <m:r>
                            <a:rPr lang="it-IT" sz="2000" b="0" i="1" smtClean="0">
                              <a:latin typeface="Cambria Math" panose="02040503050406030204" pitchFamily="18" charset="0"/>
                              <a:ea typeface="Roboto Condensed Light" panose="02000000000000000000" pitchFamily="2" charset="0"/>
                            </a:rPr>
                            <m:t>10</m:t>
                          </m:r>
                        </m:den>
                      </m:f>
                      <m:r>
                        <a:rPr lang="it-IT" sz="2000" b="0" i="1" smtClean="0">
                          <a:latin typeface="Cambria Math" panose="02040503050406030204" pitchFamily="18" charset="0"/>
                          <a:ea typeface="Roboto Condensed Light" panose="02000000000000000000" pitchFamily="2" charset="0"/>
                        </a:rPr>
                        <m:t>=0.8→80%</m:t>
                      </m:r>
                    </m:oMath>
                  </m:oMathPara>
                </a14:m>
                <a:endParaRPr lang="it-IT" sz="2000" dirty="0">
                  <a:latin typeface="Roboto Condensed Light" panose="02000000000000000000" pitchFamily="2" charset="0"/>
                  <a:ea typeface="Roboto Condensed Light" panose="02000000000000000000" pitchFamily="2" charset="0"/>
                </a:endParaRPr>
              </a:p>
              <a:p>
                <a:endParaRPr lang="it-IT" sz="2000" dirty="0">
                  <a:latin typeface="Roboto Condensed Light" panose="02000000000000000000" pitchFamily="2" charset="0"/>
                  <a:ea typeface="Roboto Condensed Light" panose="02000000000000000000" pitchFamily="2" charset="0"/>
                </a:endParaRPr>
              </a:p>
            </p:txBody>
          </p:sp>
        </mc:Choice>
        <mc:Fallback xmlns="">
          <p:sp>
            <p:nvSpPr>
              <p:cNvPr id="9" name="CasellaDiTesto 8">
                <a:extLst>
                  <a:ext uri="{FF2B5EF4-FFF2-40B4-BE49-F238E27FC236}">
                    <a16:creationId xmlns:a16="http://schemas.microsoft.com/office/drawing/2014/main" id="{E1680DC1-63FC-DB6E-5D4B-5DEB35711BCD}"/>
                  </a:ext>
                </a:extLst>
              </p:cNvPr>
              <p:cNvSpPr txBox="1">
                <a:spLocks noRot="1" noChangeAspect="1" noMove="1" noResize="1" noEditPoints="1" noAdjustHandles="1" noChangeArrowheads="1" noChangeShapeType="1" noTextEdit="1"/>
              </p:cNvSpPr>
              <p:nvPr/>
            </p:nvSpPr>
            <p:spPr>
              <a:xfrm>
                <a:off x="5490043" y="1763289"/>
                <a:ext cx="5778321" cy="2046458"/>
              </a:xfrm>
              <a:prstGeom prst="rect">
                <a:avLst/>
              </a:prstGeom>
              <a:blipFill>
                <a:blip r:embed="rId2"/>
                <a:stretch>
                  <a:fillRect l="-950" t="-1190"/>
                </a:stretch>
              </a:blipFill>
            </p:spPr>
            <p:txBody>
              <a:bodyPr/>
              <a:lstStyle/>
              <a:p>
                <a:r>
                  <a:rPr lang="it-IT">
                    <a:noFill/>
                  </a:rPr>
                  <a:t> </a:t>
                </a:r>
              </a:p>
            </p:txBody>
          </p:sp>
        </mc:Fallback>
      </mc:AlternateContent>
      <p:pic>
        <p:nvPicPr>
          <p:cNvPr id="8" name="Elemento grafico 7" descr="Badge Tick1 con riempimento a tinta unita">
            <a:extLst>
              <a:ext uri="{FF2B5EF4-FFF2-40B4-BE49-F238E27FC236}">
                <a16:creationId xmlns:a16="http://schemas.microsoft.com/office/drawing/2014/main" id="{ABB520AC-8E6B-FBB1-A321-66EA5390C60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802909" y="2587936"/>
            <a:ext cx="378691" cy="378691"/>
          </a:xfrm>
          <a:prstGeom prst="rect">
            <a:avLst/>
          </a:prstGeom>
        </p:spPr>
      </p:pic>
      <p:pic>
        <p:nvPicPr>
          <p:cNvPr id="11" name="Elemento grafico 10" descr="Badge Croce con riempimento a tinta unita">
            <a:extLst>
              <a:ext uri="{FF2B5EF4-FFF2-40B4-BE49-F238E27FC236}">
                <a16:creationId xmlns:a16="http://schemas.microsoft.com/office/drawing/2014/main" id="{9934A145-27EE-D6B6-1B08-EDEA3E28192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802909" y="4054556"/>
            <a:ext cx="378691" cy="378691"/>
          </a:xfrm>
          <a:prstGeom prst="rect">
            <a:avLst/>
          </a:prstGeom>
        </p:spPr>
      </p:pic>
      <p:pic>
        <p:nvPicPr>
          <p:cNvPr id="12" name="Elemento grafico 11" descr="Badge Croce con riempimento a tinta unita">
            <a:extLst>
              <a:ext uri="{FF2B5EF4-FFF2-40B4-BE49-F238E27FC236}">
                <a16:creationId xmlns:a16="http://schemas.microsoft.com/office/drawing/2014/main" id="{7119A9C8-84B0-09DD-FA38-C4F773BC8A8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802909" y="5539648"/>
            <a:ext cx="378691" cy="378691"/>
          </a:xfrm>
          <a:prstGeom prst="rect">
            <a:avLst/>
          </a:prstGeom>
        </p:spPr>
      </p:pic>
      <p:pic>
        <p:nvPicPr>
          <p:cNvPr id="13" name="Elemento grafico 12" descr="Badge Tick1 con riempimento a tinta unita">
            <a:extLst>
              <a:ext uri="{FF2B5EF4-FFF2-40B4-BE49-F238E27FC236}">
                <a16:creationId xmlns:a16="http://schemas.microsoft.com/office/drawing/2014/main" id="{400A214A-56EE-5ADB-58B3-FC02DE3D123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802909" y="2953275"/>
            <a:ext cx="378691" cy="378691"/>
          </a:xfrm>
          <a:prstGeom prst="rect">
            <a:avLst/>
          </a:prstGeom>
        </p:spPr>
      </p:pic>
      <p:pic>
        <p:nvPicPr>
          <p:cNvPr id="15" name="Elemento grafico 14" descr="Badge Tick1 con riempimento a tinta unita">
            <a:extLst>
              <a:ext uri="{FF2B5EF4-FFF2-40B4-BE49-F238E27FC236}">
                <a16:creationId xmlns:a16="http://schemas.microsoft.com/office/drawing/2014/main" id="{22510BD9-3B7B-B280-03EB-B09CD48D261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804731" y="3304258"/>
            <a:ext cx="378691" cy="378691"/>
          </a:xfrm>
          <a:prstGeom prst="rect">
            <a:avLst/>
          </a:prstGeom>
        </p:spPr>
      </p:pic>
      <p:pic>
        <p:nvPicPr>
          <p:cNvPr id="17" name="Elemento grafico 16" descr="Badge Tick1 con riempimento a tinta unita">
            <a:extLst>
              <a:ext uri="{FF2B5EF4-FFF2-40B4-BE49-F238E27FC236}">
                <a16:creationId xmlns:a16="http://schemas.microsoft.com/office/drawing/2014/main" id="{E6637417-E0F9-B040-C439-50BE24F1355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804731" y="3694337"/>
            <a:ext cx="378691" cy="378691"/>
          </a:xfrm>
          <a:prstGeom prst="rect">
            <a:avLst/>
          </a:prstGeom>
        </p:spPr>
      </p:pic>
      <p:pic>
        <p:nvPicPr>
          <p:cNvPr id="19" name="Elemento grafico 18" descr="Badge Tick1 con riempimento a tinta unita">
            <a:extLst>
              <a:ext uri="{FF2B5EF4-FFF2-40B4-BE49-F238E27FC236}">
                <a16:creationId xmlns:a16="http://schemas.microsoft.com/office/drawing/2014/main" id="{CF4E40ED-C75B-C5DE-6A2D-1D8A3F3FE26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803820" y="4419872"/>
            <a:ext cx="378691" cy="378691"/>
          </a:xfrm>
          <a:prstGeom prst="rect">
            <a:avLst/>
          </a:prstGeom>
        </p:spPr>
      </p:pic>
      <p:pic>
        <p:nvPicPr>
          <p:cNvPr id="21" name="Elemento grafico 20" descr="Badge Tick1 con riempimento a tinta unita">
            <a:extLst>
              <a:ext uri="{FF2B5EF4-FFF2-40B4-BE49-F238E27FC236}">
                <a16:creationId xmlns:a16="http://schemas.microsoft.com/office/drawing/2014/main" id="{86209536-1C77-134D-8CD5-4B3E18B3B8A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804730" y="5174309"/>
            <a:ext cx="378691" cy="378691"/>
          </a:xfrm>
          <a:prstGeom prst="rect">
            <a:avLst/>
          </a:prstGeom>
        </p:spPr>
      </p:pic>
      <p:pic>
        <p:nvPicPr>
          <p:cNvPr id="22" name="Elemento grafico 21" descr="Badge Tick1 con riempimento a tinta unita">
            <a:extLst>
              <a:ext uri="{FF2B5EF4-FFF2-40B4-BE49-F238E27FC236}">
                <a16:creationId xmlns:a16="http://schemas.microsoft.com/office/drawing/2014/main" id="{39D1958C-EDAC-3E46-0F66-A698DA7CC90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802908" y="5905569"/>
            <a:ext cx="378691" cy="378691"/>
          </a:xfrm>
          <a:prstGeom prst="rect">
            <a:avLst/>
          </a:prstGeom>
        </p:spPr>
      </p:pic>
      <p:pic>
        <p:nvPicPr>
          <p:cNvPr id="23" name="Elemento grafico 22" descr="Badge Tick1 con riempimento a tinta unita">
            <a:extLst>
              <a:ext uri="{FF2B5EF4-FFF2-40B4-BE49-F238E27FC236}">
                <a16:creationId xmlns:a16="http://schemas.microsoft.com/office/drawing/2014/main" id="{EF821608-7E6C-EA3C-5842-A306FFD7990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802908" y="4790769"/>
            <a:ext cx="378691" cy="378691"/>
          </a:xfrm>
          <a:prstGeom prst="rect">
            <a:avLst/>
          </a:prstGeom>
        </p:spPr>
      </p:pic>
    </p:spTree>
    <p:extLst>
      <p:ext uri="{BB962C8B-B14F-4D97-AF65-F5344CB8AC3E}">
        <p14:creationId xmlns:p14="http://schemas.microsoft.com/office/powerpoint/2010/main" val="19685719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contenuto 1">
            <a:extLst>
              <a:ext uri="{FF2B5EF4-FFF2-40B4-BE49-F238E27FC236}">
                <a16:creationId xmlns:a16="http://schemas.microsoft.com/office/drawing/2014/main" id="{A3ECC08E-E752-4E78-81E0-9C4BF81CD87E}"/>
              </a:ext>
            </a:extLst>
          </p:cNvPr>
          <p:cNvSpPr>
            <a:spLocks noGrp="1"/>
          </p:cNvSpPr>
          <p:nvPr>
            <p:ph idx="1"/>
          </p:nvPr>
        </p:nvSpPr>
        <p:spPr/>
        <p:txBody>
          <a:bodyPr/>
          <a:lstStyle/>
          <a:p>
            <a:r>
              <a:rPr lang="en-US" dirty="0"/>
              <a:t>Let's imagine we have an </a:t>
            </a:r>
            <a:r>
              <a:rPr lang="en-US" b="1" dirty="0"/>
              <a:t>unbalanced</a:t>
            </a:r>
            <a:r>
              <a:rPr lang="en-US" dirty="0"/>
              <a:t> series of predicted values ​​and their relative GT values</a:t>
            </a:r>
            <a:endParaRPr lang="it-IT" dirty="0"/>
          </a:p>
        </p:txBody>
      </p:sp>
      <p:graphicFrame>
        <p:nvGraphicFramePr>
          <p:cNvPr id="7" name="Tabella 7">
            <a:extLst>
              <a:ext uri="{FF2B5EF4-FFF2-40B4-BE49-F238E27FC236}">
                <a16:creationId xmlns:a16="http://schemas.microsoft.com/office/drawing/2014/main" id="{ACA04971-45CB-4445-ACCB-ADAE62536943}"/>
              </a:ext>
            </a:extLst>
          </p:cNvPr>
          <p:cNvGraphicFramePr>
            <a:graphicFrameLocks noGrp="1"/>
          </p:cNvGraphicFramePr>
          <p:nvPr>
            <p:ph sz="quarter" idx="13"/>
            <p:extLst>
              <p:ext uri="{D42A27DB-BD31-4B8C-83A1-F6EECF244321}">
                <p14:modId xmlns:p14="http://schemas.microsoft.com/office/powerpoint/2010/main" val="2781188968"/>
              </p:ext>
            </p:extLst>
          </p:nvPr>
        </p:nvGraphicFramePr>
        <p:xfrm>
          <a:off x="1732230" y="1636540"/>
          <a:ext cx="2988284" cy="4719320"/>
        </p:xfrm>
        <a:graphic>
          <a:graphicData uri="http://schemas.openxmlformats.org/drawingml/2006/table">
            <a:tbl>
              <a:tblPr firstRow="1" bandRow="1">
                <a:tableStyleId>{5C22544A-7EE6-4342-B048-85BDC9FD1C3A}</a:tableStyleId>
              </a:tblPr>
              <a:tblGrid>
                <a:gridCol w="1494142">
                  <a:extLst>
                    <a:ext uri="{9D8B030D-6E8A-4147-A177-3AD203B41FA5}">
                      <a16:colId xmlns:a16="http://schemas.microsoft.com/office/drawing/2014/main" val="4164828625"/>
                    </a:ext>
                  </a:extLst>
                </a:gridCol>
                <a:gridCol w="1494142">
                  <a:extLst>
                    <a:ext uri="{9D8B030D-6E8A-4147-A177-3AD203B41FA5}">
                      <a16:colId xmlns:a16="http://schemas.microsoft.com/office/drawing/2014/main" val="4239512236"/>
                    </a:ext>
                  </a:extLst>
                </a:gridCol>
              </a:tblGrid>
              <a:tr h="370840">
                <a:tc>
                  <a:txBody>
                    <a:bodyPr/>
                    <a:lstStyle/>
                    <a:p>
                      <a:pPr algn="ctr"/>
                      <a:r>
                        <a:rPr lang="it-IT" dirty="0" err="1">
                          <a:latin typeface="Roboto Condensed Light" panose="02000000000000000000" pitchFamily="2" charset="0"/>
                          <a:ea typeface="Roboto Condensed Light" panose="02000000000000000000" pitchFamily="2" charset="0"/>
                        </a:rPr>
                        <a:t>Predicted</a:t>
                      </a:r>
                      <a:r>
                        <a:rPr lang="it-IT" dirty="0">
                          <a:latin typeface="Roboto Condensed Light" panose="02000000000000000000" pitchFamily="2" charset="0"/>
                          <a:ea typeface="Roboto Condensed Light" panose="02000000000000000000" pitchFamily="2" charset="0"/>
                        </a:rPr>
                        <a:t> </a:t>
                      </a:r>
                      <a:r>
                        <a:rPr lang="it-IT" dirty="0" err="1">
                          <a:latin typeface="Roboto Condensed Light" panose="02000000000000000000" pitchFamily="2" charset="0"/>
                          <a:ea typeface="Roboto Condensed Light" panose="02000000000000000000" pitchFamily="2" charset="0"/>
                        </a:rPr>
                        <a:t>values</a:t>
                      </a:r>
                      <a:endParaRPr lang="it-IT" dirty="0">
                        <a:latin typeface="Roboto Condensed Light" panose="02000000000000000000" pitchFamily="2" charset="0"/>
                        <a:ea typeface="Roboto Condensed Light" panose="02000000000000000000" pitchFamily="2" charset="0"/>
                      </a:endParaRPr>
                    </a:p>
                  </a:txBody>
                  <a:tcPr anchor="ctr"/>
                </a:tc>
                <a:tc>
                  <a:txBody>
                    <a:bodyPr/>
                    <a:lstStyle/>
                    <a:p>
                      <a:pPr algn="ctr"/>
                      <a:r>
                        <a:rPr lang="it-IT" dirty="0">
                          <a:latin typeface="Roboto Condensed Light" panose="02000000000000000000" pitchFamily="2" charset="0"/>
                          <a:ea typeface="Roboto Condensed Light" panose="02000000000000000000" pitchFamily="2" charset="0"/>
                        </a:rPr>
                        <a:t> GT</a:t>
                      </a:r>
                    </a:p>
                  </a:txBody>
                  <a:tcPr anchor="ctr"/>
                </a:tc>
                <a:extLst>
                  <a:ext uri="{0D108BD9-81ED-4DB2-BD59-A6C34878D82A}">
                    <a16:rowId xmlns:a16="http://schemas.microsoft.com/office/drawing/2014/main" val="1009536917"/>
                  </a:ext>
                </a:extLst>
              </a:tr>
              <a:tr h="370840">
                <a:tc>
                  <a:txBody>
                    <a:bodyPr/>
                    <a:lstStyle/>
                    <a:p>
                      <a:pPr algn="ctr"/>
                      <a:r>
                        <a:rPr lang="it-IT" dirty="0">
                          <a:latin typeface="Roboto Condensed Light" panose="02000000000000000000" pitchFamily="2" charset="0"/>
                          <a:ea typeface="Roboto Condensed Light" panose="02000000000000000000" pitchFamily="2" charset="0"/>
                        </a:rPr>
                        <a:t>Dog</a:t>
                      </a:r>
                    </a:p>
                  </a:txBody>
                  <a:tcPr anchor="ctr"/>
                </a:tc>
                <a:tc>
                  <a:txBody>
                    <a:bodyPr/>
                    <a:lstStyle/>
                    <a:p>
                      <a:pPr algn="ctr"/>
                      <a:r>
                        <a:rPr lang="it-IT" dirty="0">
                          <a:latin typeface="Roboto Condensed Light" panose="02000000000000000000" pitchFamily="2" charset="0"/>
                          <a:ea typeface="Roboto Condensed Light" panose="02000000000000000000" pitchFamily="2" charset="0"/>
                        </a:rPr>
                        <a:t>Dog</a:t>
                      </a:r>
                    </a:p>
                  </a:txBody>
                  <a:tcPr anchor="ctr"/>
                </a:tc>
                <a:extLst>
                  <a:ext uri="{0D108BD9-81ED-4DB2-BD59-A6C34878D82A}">
                    <a16:rowId xmlns:a16="http://schemas.microsoft.com/office/drawing/2014/main" val="2701010195"/>
                  </a:ext>
                </a:extLst>
              </a:tr>
              <a:tr h="370840">
                <a:tc>
                  <a:txBody>
                    <a:bodyPr/>
                    <a:lstStyle/>
                    <a:p>
                      <a:pPr algn="ctr"/>
                      <a:r>
                        <a:rPr lang="it-IT" dirty="0" err="1">
                          <a:latin typeface="Roboto Condensed Light" panose="02000000000000000000" pitchFamily="2" charset="0"/>
                          <a:ea typeface="Roboto Condensed Light" panose="02000000000000000000" pitchFamily="2" charset="0"/>
                        </a:rPr>
                        <a:t>Cat</a:t>
                      </a:r>
                      <a:endParaRPr lang="it-IT" dirty="0">
                        <a:latin typeface="Roboto Condensed Light" panose="02000000000000000000" pitchFamily="2" charset="0"/>
                        <a:ea typeface="Roboto Condensed Light" panose="02000000000000000000" pitchFamily="2" charset="0"/>
                      </a:endParaRPr>
                    </a:p>
                  </a:txBody>
                  <a:tcPr anchor="ctr"/>
                </a:tc>
                <a:tc>
                  <a:txBody>
                    <a:bodyPr/>
                    <a:lstStyle/>
                    <a:p>
                      <a:pPr algn="ctr"/>
                      <a:r>
                        <a:rPr lang="it-IT" dirty="0" err="1">
                          <a:latin typeface="Roboto Condensed Light" panose="02000000000000000000" pitchFamily="2" charset="0"/>
                          <a:ea typeface="Roboto Condensed Light" panose="02000000000000000000" pitchFamily="2" charset="0"/>
                        </a:rPr>
                        <a:t>Cat</a:t>
                      </a:r>
                      <a:endParaRPr lang="it-IT" dirty="0">
                        <a:latin typeface="Roboto Condensed Light" panose="02000000000000000000" pitchFamily="2" charset="0"/>
                        <a:ea typeface="Roboto Condensed Light" panose="02000000000000000000" pitchFamily="2" charset="0"/>
                      </a:endParaRPr>
                    </a:p>
                  </a:txBody>
                  <a:tcPr anchor="ctr"/>
                </a:tc>
                <a:extLst>
                  <a:ext uri="{0D108BD9-81ED-4DB2-BD59-A6C34878D82A}">
                    <a16:rowId xmlns:a16="http://schemas.microsoft.com/office/drawing/2014/main" val="2270483837"/>
                  </a:ext>
                </a:extLst>
              </a:tr>
              <a:tr h="370840">
                <a:tc>
                  <a:txBody>
                    <a:bodyPr/>
                    <a:lstStyle/>
                    <a:p>
                      <a:pPr algn="ctr"/>
                      <a:r>
                        <a:rPr lang="it-IT" dirty="0" err="1">
                          <a:latin typeface="Roboto Condensed Light" panose="02000000000000000000" pitchFamily="2" charset="0"/>
                          <a:ea typeface="Roboto Condensed Light" panose="02000000000000000000" pitchFamily="2" charset="0"/>
                        </a:rPr>
                        <a:t>Cat</a:t>
                      </a:r>
                      <a:endParaRPr lang="it-IT" dirty="0">
                        <a:latin typeface="Roboto Condensed Light" panose="02000000000000000000" pitchFamily="2" charset="0"/>
                        <a:ea typeface="Roboto Condensed Light" panose="02000000000000000000" pitchFamily="2" charset="0"/>
                      </a:endParaRPr>
                    </a:p>
                  </a:txBody>
                  <a:tcPr anchor="ctr"/>
                </a:tc>
                <a:tc>
                  <a:txBody>
                    <a:bodyPr/>
                    <a:lstStyle/>
                    <a:p>
                      <a:pPr algn="ctr"/>
                      <a:r>
                        <a:rPr lang="it-IT" dirty="0" err="1">
                          <a:latin typeface="Roboto Condensed Light" panose="02000000000000000000" pitchFamily="2" charset="0"/>
                          <a:ea typeface="Roboto Condensed Light" panose="02000000000000000000" pitchFamily="2" charset="0"/>
                        </a:rPr>
                        <a:t>Cat</a:t>
                      </a:r>
                      <a:endParaRPr lang="it-IT" dirty="0">
                        <a:latin typeface="Roboto Condensed Light" panose="02000000000000000000" pitchFamily="2" charset="0"/>
                        <a:ea typeface="Roboto Condensed Light" panose="02000000000000000000" pitchFamily="2" charset="0"/>
                      </a:endParaRPr>
                    </a:p>
                  </a:txBody>
                  <a:tcPr anchor="ctr"/>
                </a:tc>
                <a:extLst>
                  <a:ext uri="{0D108BD9-81ED-4DB2-BD59-A6C34878D82A}">
                    <a16:rowId xmlns:a16="http://schemas.microsoft.com/office/drawing/2014/main" val="2473309752"/>
                  </a:ext>
                </a:extLst>
              </a:tr>
              <a:tr h="370840">
                <a:tc>
                  <a:txBody>
                    <a:bodyPr/>
                    <a:lstStyle/>
                    <a:p>
                      <a:pPr algn="ctr"/>
                      <a:r>
                        <a:rPr lang="it-IT" dirty="0">
                          <a:latin typeface="Roboto Condensed Light" panose="02000000000000000000" pitchFamily="2" charset="0"/>
                          <a:ea typeface="Roboto Condensed Light" panose="02000000000000000000" pitchFamily="2" charset="0"/>
                        </a:rPr>
                        <a:t>Dog</a:t>
                      </a:r>
                    </a:p>
                  </a:txBody>
                  <a:tcPr anchor="ctr"/>
                </a:tc>
                <a:tc>
                  <a:txBody>
                    <a:bodyPr/>
                    <a:lstStyle/>
                    <a:p>
                      <a:pPr algn="ctr"/>
                      <a:r>
                        <a:rPr lang="it-IT" dirty="0">
                          <a:latin typeface="Roboto Condensed Light" panose="02000000000000000000" pitchFamily="2" charset="0"/>
                          <a:ea typeface="Roboto Condensed Light" panose="02000000000000000000" pitchFamily="2" charset="0"/>
                        </a:rPr>
                        <a:t>Dog</a:t>
                      </a:r>
                    </a:p>
                  </a:txBody>
                  <a:tcPr anchor="ctr"/>
                </a:tc>
                <a:extLst>
                  <a:ext uri="{0D108BD9-81ED-4DB2-BD59-A6C34878D82A}">
                    <a16:rowId xmlns:a16="http://schemas.microsoft.com/office/drawing/2014/main" val="674610599"/>
                  </a:ext>
                </a:extLst>
              </a:tr>
              <a:tr h="370840">
                <a:tc>
                  <a:txBody>
                    <a:bodyPr/>
                    <a:lstStyle/>
                    <a:p>
                      <a:pPr algn="ctr"/>
                      <a:r>
                        <a:rPr lang="it-IT" dirty="0">
                          <a:latin typeface="Roboto Condensed Light" panose="02000000000000000000" pitchFamily="2" charset="0"/>
                          <a:ea typeface="Roboto Condensed Light" panose="02000000000000000000" pitchFamily="2" charset="0"/>
                        </a:rPr>
                        <a:t>Dog</a:t>
                      </a:r>
                    </a:p>
                  </a:txBody>
                  <a:tcPr anchor="ctr"/>
                </a:tc>
                <a:tc>
                  <a:txBody>
                    <a:bodyPr/>
                    <a:lstStyle/>
                    <a:p>
                      <a:pPr algn="ctr"/>
                      <a:r>
                        <a:rPr lang="it-IT" dirty="0" err="1">
                          <a:latin typeface="Roboto Condensed Light" panose="02000000000000000000" pitchFamily="2" charset="0"/>
                          <a:ea typeface="Roboto Condensed Light" panose="02000000000000000000" pitchFamily="2" charset="0"/>
                        </a:rPr>
                        <a:t>Cat</a:t>
                      </a:r>
                      <a:endParaRPr lang="it-IT" dirty="0">
                        <a:latin typeface="Roboto Condensed Light" panose="02000000000000000000" pitchFamily="2" charset="0"/>
                        <a:ea typeface="Roboto Condensed Light" panose="02000000000000000000" pitchFamily="2" charset="0"/>
                      </a:endParaRPr>
                    </a:p>
                  </a:txBody>
                  <a:tcPr anchor="ctr"/>
                </a:tc>
                <a:extLst>
                  <a:ext uri="{0D108BD9-81ED-4DB2-BD59-A6C34878D82A}">
                    <a16:rowId xmlns:a16="http://schemas.microsoft.com/office/drawing/2014/main" val="3481339553"/>
                  </a:ext>
                </a:extLst>
              </a:tr>
              <a:tr h="370840">
                <a:tc>
                  <a:txBody>
                    <a:bodyPr/>
                    <a:lstStyle/>
                    <a:p>
                      <a:pPr algn="ctr"/>
                      <a:r>
                        <a:rPr lang="it-IT" dirty="0" err="1">
                          <a:latin typeface="Roboto Condensed Light" panose="02000000000000000000" pitchFamily="2" charset="0"/>
                          <a:ea typeface="Roboto Condensed Light" panose="02000000000000000000" pitchFamily="2" charset="0"/>
                        </a:rPr>
                        <a:t>Cat</a:t>
                      </a:r>
                      <a:endParaRPr lang="it-IT" dirty="0">
                        <a:latin typeface="Roboto Condensed Light" panose="02000000000000000000" pitchFamily="2" charset="0"/>
                        <a:ea typeface="Roboto Condensed Light" panose="02000000000000000000" pitchFamily="2" charset="0"/>
                      </a:endParaRPr>
                    </a:p>
                  </a:txBody>
                  <a:tcPr anchor="ctr"/>
                </a:tc>
                <a:tc>
                  <a:txBody>
                    <a:bodyPr/>
                    <a:lstStyle/>
                    <a:p>
                      <a:pPr algn="ctr"/>
                      <a:r>
                        <a:rPr lang="it-IT" dirty="0" err="1">
                          <a:latin typeface="Roboto Condensed Light" panose="02000000000000000000" pitchFamily="2" charset="0"/>
                          <a:ea typeface="Roboto Condensed Light" panose="02000000000000000000" pitchFamily="2" charset="0"/>
                        </a:rPr>
                        <a:t>Cat</a:t>
                      </a:r>
                      <a:endParaRPr lang="it-IT" dirty="0">
                        <a:latin typeface="Roboto Condensed Light" panose="02000000000000000000" pitchFamily="2" charset="0"/>
                        <a:ea typeface="Roboto Condensed Light" panose="02000000000000000000" pitchFamily="2" charset="0"/>
                      </a:endParaRPr>
                    </a:p>
                  </a:txBody>
                  <a:tcPr anchor="ctr"/>
                </a:tc>
                <a:extLst>
                  <a:ext uri="{0D108BD9-81ED-4DB2-BD59-A6C34878D82A}">
                    <a16:rowId xmlns:a16="http://schemas.microsoft.com/office/drawing/2014/main" val="3326435535"/>
                  </a:ext>
                </a:extLst>
              </a:tr>
              <a:tr h="370840">
                <a:tc>
                  <a:txBody>
                    <a:bodyPr/>
                    <a:lstStyle/>
                    <a:p>
                      <a:pPr algn="ctr"/>
                      <a:r>
                        <a:rPr lang="it-IT" dirty="0">
                          <a:latin typeface="Roboto Condensed Light" panose="02000000000000000000" pitchFamily="2" charset="0"/>
                          <a:ea typeface="Roboto Condensed Light" panose="02000000000000000000" pitchFamily="2" charset="0"/>
                        </a:rPr>
                        <a:t>Dog</a:t>
                      </a:r>
                    </a:p>
                  </a:txBody>
                  <a:tcPr anchor="ctr"/>
                </a:tc>
                <a:tc>
                  <a:txBody>
                    <a:bodyPr/>
                    <a:lstStyle/>
                    <a:p>
                      <a:pPr algn="ctr"/>
                      <a:r>
                        <a:rPr lang="it-IT" dirty="0">
                          <a:latin typeface="Roboto Condensed Light" panose="02000000000000000000" pitchFamily="2" charset="0"/>
                          <a:ea typeface="Roboto Condensed Light" panose="02000000000000000000" pitchFamily="2" charset="0"/>
                        </a:rPr>
                        <a:t>Dog</a:t>
                      </a:r>
                    </a:p>
                  </a:txBody>
                  <a:tcPr anchor="ctr"/>
                </a:tc>
                <a:extLst>
                  <a:ext uri="{0D108BD9-81ED-4DB2-BD59-A6C34878D82A}">
                    <a16:rowId xmlns:a16="http://schemas.microsoft.com/office/drawing/2014/main" val="4230054762"/>
                  </a:ext>
                </a:extLst>
              </a:tr>
              <a:tr h="370840">
                <a:tc>
                  <a:txBody>
                    <a:bodyPr/>
                    <a:lstStyle/>
                    <a:p>
                      <a:pPr algn="ctr"/>
                      <a:r>
                        <a:rPr lang="it-IT" dirty="0">
                          <a:latin typeface="Roboto Condensed Light" panose="02000000000000000000" pitchFamily="2" charset="0"/>
                          <a:ea typeface="Roboto Condensed Light" panose="02000000000000000000" pitchFamily="2" charset="0"/>
                        </a:rPr>
                        <a:t>Dog</a:t>
                      </a:r>
                    </a:p>
                  </a:txBody>
                  <a:tcPr anchor="ctr"/>
                </a:tc>
                <a:tc>
                  <a:txBody>
                    <a:bodyPr/>
                    <a:lstStyle/>
                    <a:p>
                      <a:pPr algn="ctr"/>
                      <a:r>
                        <a:rPr lang="it-IT" dirty="0">
                          <a:latin typeface="Roboto Condensed Light" panose="02000000000000000000" pitchFamily="2" charset="0"/>
                          <a:ea typeface="Roboto Condensed Light" panose="02000000000000000000" pitchFamily="2" charset="0"/>
                        </a:rPr>
                        <a:t>Dog</a:t>
                      </a:r>
                    </a:p>
                  </a:txBody>
                  <a:tcPr anchor="ctr"/>
                </a:tc>
                <a:extLst>
                  <a:ext uri="{0D108BD9-81ED-4DB2-BD59-A6C34878D82A}">
                    <a16:rowId xmlns:a16="http://schemas.microsoft.com/office/drawing/2014/main" val="3395791884"/>
                  </a:ext>
                </a:extLst>
              </a:tr>
              <a:tr h="370840">
                <a:tc>
                  <a:txBody>
                    <a:bodyPr/>
                    <a:lstStyle/>
                    <a:p>
                      <a:pPr algn="ctr"/>
                      <a:r>
                        <a:rPr lang="it-IT" dirty="0" err="1">
                          <a:latin typeface="Roboto Condensed Light" panose="02000000000000000000" pitchFamily="2" charset="0"/>
                          <a:ea typeface="Roboto Condensed Light" panose="02000000000000000000" pitchFamily="2" charset="0"/>
                        </a:rPr>
                        <a:t>Cat</a:t>
                      </a:r>
                      <a:endParaRPr lang="it-IT" dirty="0">
                        <a:latin typeface="Roboto Condensed Light" panose="02000000000000000000" pitchFamily="2" charset="0"/>
                        <a:ea typeface="Roboto Condensed Light" panose="02000000000000000000" pitchFamily="2" charset="0"/>
                      </a:endParaRPr>
                    </a:p>
                  </a:txBody>
                  <a:tcPr anchor="ctr"/>
                </a:tc>
                <a:tc>
                  <a:txBody>
                    <a:bodyPr/>
                    <a:lstStyle/>
                    <a:p>
                      <a:pPr algn="ctr"/>
                      <a:r>
                        <a:rPr lang="it-IT" dirty="0">
                          <a:latin typeface="Roboto Condensed Light" panose="02000000000000000000" pitchFamily="2" charset="0"/>
                          <a:ea typeface="Roboto Condensed Light" panose="02000000000000000000" pitchFamily="2" charset="0"/>
                        </a:rPr>
                        <a:t>Dog</a:t>
                      </a:r>
                    </a:p>
                  </a:txBody>
                  <a:tcPr anchor="ctr"/>
                </a:tc>
                <a:extLst>
                  <a:ext uri="{0D108BD9-81ED-4DB2-BD59-A6C34878D82A}">
                    <a16:rowId xmlns:a16="http://schemas.microsoft.com/office/drawing/2014/main" val="1630627723"/>
                  </a:ext>
                </a:extLst>
              </a:tr>
              <a:tr h="370840">
                <a:tc>
                  <a:txBody>
                    <a:bodyPr/>
                    <a:lstStyle/>
                    <a:p>
                      <a:pPr algn="ctr"/>
                      <a:r>
                        <a:rPr lang="it-IT" dirty="0">
                          <a:latin typeface="Roboto Condensed Light" panose="02000000000000000000" pitchFamily="2" charset="0"/>
                          <a:ea typeface="Roboto Condensed Light" panose="02000000000000000000" pitchFamily="2" charset="0"/>
                        </a:rPr>
                        <a:t>Dog</a:t>
                      </a:r>
                    </a:p>
                  </a:txBody>
                  <a:tcPr anchor="ctr"/>
                </a:tc>
                <a:tc>
                  <a:txBody>
                    <a:bodyPr/>
                    <a:lstStyle/>
                    <a:p>
                      <a:pPr algn="ctr"/>
                      <a:r>
                        <a:rPr lang="it-IT" dirty="0">
                          <a:latin typeface="Roboto Condensed Light" panose="02000000000000000000" pitchFamily="2" charset="0"/>
                          <a:ea typeface="Roboto Condensed Light" panose="02000000000000000000" pitchFamily="2" charset="0"/>
                        </a:rPr>
                        <a:t>Dog</a:t>
                      </a:r>
                    </a:p>
                  </a:txBody>
                  <a:tcPr anchor="ctr"/>
                </a:tc>
                <a:extLst>
                  <a:ext uri="{0D108BD9-81ED-4DB2-BD59-A6C34878D82A}">
                    <a16:rowId xmlns:a16="http://schemas.microsoft.com/office/drawing/2014/main" val="1786829031"/>
                  </a:ext>
                </a:extLst>
              </a:tr>
              <a:tr h="370840">
                <a:tc>
                  <a:txBody>
                    <a:bodyPr/>
                    <a:lstStyle/>
                    <a:p>
                      <a:pPr algn="ctr"/>
                      <a:r>
                        <a:rPr lang="it-IT" dirty="0" err="1">
                          <a:latin typeface="Roboto Condensed Light" panose="02000000000000000000" pitchFamily="2" charset="0"/>
                          <a:ea typeface="Roboto Condensed Light" panose="02000000000000000000" pitchFamily="2" charset="0"/>
                        </a:rPr>
                        <a:t>Cat</a:t>
                      </a:r>
                      <a:endParaRPr lang="it-IT" dirty="0">
                        <a:latin typeface="Roboto Condensed Light" panose="02000000000000000000" pitchFamily="2" charset="0"/>
                        <a:ea typeface="Roboto Condensed Light" panose="02000000000000000000" pitchFamily="2" charset="0"/>
                      </a:endParaRPr>
                    </a:p>
                  </a:txBody>
                  <a:tcPr anchor="ctr">
                    <a:solidFill>
                      <a:srgbClr val="92D050"/>
                    </a:solidFill>
                  </a:tcPr>
                </a:tc>
                <a:tc>
                  <a:txBody>
                    <a:bodyPr/>
                    <a:lstStyle/>
                    <a:p>
                      <a:pPr algn="ctr"/>
                      <a:r>
                        <a:rPr lang="it-IT" dirty="0">
                          <a:latin typeface="Roboto Condensed Light" panose="02000000000000000000" pitchFamily="2" charset="0"/>
                          <a:ea typeface="Roboto Condensed Light" panose="02000000000000000000" pitchFamily="2" charset="0"/>
                        </a:rPr>
                        <a:t>Mouse</a:t>
                      </a:r>
                    </a:p>
                  </a:txBody>
                  <a:tcPr anchor="ctr">
                    <a:solidFill>
                      <a:srgbClr val="92D050"/>
                    </a:solidFill>
                  </a:tcPr>
                </a:tc>
                <a:extLst>
                  <a:ext uri="{0D108BD9-81ED-4DB2-BD59-A6C34878D82A}">
                    <a16:rowId xmlns:a16="http://schemas.microsoft.com/office/drawing/2014/main" val="313476621"/>
                  </a:ext>
                </a:extLst>
              </a:tr>
            </a:tbl>
          </a:graphicData>
        </a:graphic>
      </p:graphicFrame>
      <p:sp>
        <p:nvSpPr>
          <p:cNvPr id="4" name="Titolo 3">
            <a:extLst>
              <a:ext uri="{FF2B5EF4-FFF2-40B4-BE49-F238E27FC236}">
                <a16:creationId xmlns:a16="http://schemas.microsoft.com/office/drawing/2014/main" id="{BF35C6F3-094C-4D73-A869-7F2BDB099899}"/>
              </a:ext>
            </a:extLst>
          </p:cNvPr>
          <p:cNvSpPr>
            <a:spLocks noGrp="1"/>
          </p:cNvSpPr>
          <p:nvPr>
            <p:ph type="title"/>
          </p:nvPr>
        </p:nvSpPr>
        <p:spPr/>
        <p:txBody>
          <a:bodyPr/>
          <a:lstStyle/>
          <a:p>
            <a:r>
              <a:rPr lang="it-IT" dirty="0" err="1"/>
              <a:t>Example</a:t>
            </a:r>
            <a:r>
              <a:rPr lang="it-IT" dirty="0"/>
              <a:t> of </a:t>
            </a:r>
            <a:r>
              <a:rPr lang="it-IT" dirty="0" err="1"/>
              <a:t>Classification</a:t>
            </a:r>
            <a:endParaRPr lang="it-IT" dirty="0"/>
          </a:p>
        </p:txBody>
      </p:sp>
      <p:sp>
        <p:nvSpPr>
          <p:cNvPr id="5" name="Segnaposto numero diapositiva 4">
            <a:extLst>
              <a:ext uri="{FF2B5EF4-FFF2-40B4-BE49-F238E27FC236}">
                <a16:creationId xmlns:a16="http://schemas.microsoft.com/office/drawing/2014/main" id="{B800C2D6-CA14-437A-A459-F6D11A59A909}"/>
              </a:ext>
            </a:extLst>
          </p:cNvPr>
          <p:cNvSpPr>
            <a:spLocks noGrp="1"/>
          </p:cNvSpPr>
          <p:nvPr>
            <p:ph type="sldNum" sz="quarter" idx="12"/>
          </p:nvPr>
        </p:nvSpPr>
        <p:spPr/>
        <p:txBody>
          <a:bodyPr/>
          <a:lstStyle/>
          <a:p>
            <a:fld id="{EAB430A7-3CA7-4B68-A358-CDC4EFF6F2FE}" type="slidenum">
              <a:rPr lang="it-IT" smtClean="0"/>
              <a:pPr/>
              <a:t>6</a:t>
            </a:fld>
            <a:endParaRPr lang="it-IT" dirty="0"/>
          </a:p>
        </p:txBody>
      </p:sp>
      <p:sp>
        <p:nvSpPr>
          <p:cNvPr id="6" name="Segnaposto testo 5">
            <a:extLst>
              <a:ext uri="{FF2B5EF4-FFF2-40B4-BE49-F238E27FC236}">
                <a16:creationId xmlns:a16="http://schemas.microsoft.com/office/drawing/2014/main" id="{0C8C90AD-88FC-43F6-A285-80D27F1366BB}"/>
              </a:ext>
            </a:extLst>
          </p:cNvPr>
          <p:cNvSpPr>
            <a:spLocks noGrp="1"/>
          </p:cNvSpPr>
          <p:nvPr>
            <p:ph type="body" sz="quarter" idx="14"/>
          </p:nvPr>
        </p:nvSpPr>
        <p:spPr/>
        <p:txBody>
          <a:bodyPr/>
          <a:lstStyle/>
          <a:p>
            <a:endParaRPr lang="it-IT"/>
          </a:p>
        </p:txBody>
      </p:sp>
      <mc:AlternateContent xmlns:mc="http://schemas.openxmlformats.org/markup-compatibility/2006" xmlns:a14="http://schemas.microsoft.com/office/drawing/2010/main">
        <mc:Choice Requires="a14">
          <p:sp>
            <p:nvSpPr>
              <p:cNvPr id="9" name="CasellaDiTesto 8">
                <a:extLst>
                  <a:ext uri="{FF2B5EF4-FFF2-40B4-BE49-F238E27FC236}">
                    <a16:creationId xmlns:a16="http://schemas.microsoft.com/office/drawing/2014/main" id="{E1680DC1-63FC-DB6E-5D4B-5DEB35711BCD}"/>
                  </a:ext>
                </a:extLst>
              </p:cNvPr>
              <p:cNvSpPr txBox="1"/>
              <p:nvPr/>
            </p:nvSpPr>
            <p:spPr>
              <a:xfrm>
                <a:off x="5490043" y="1763289"/>
                <a:ext cx="5778321" cy="3579057"/>
              </a:xfrm>
              <a:prstGeom prst="rect">
                <a:avLst/>
              </a:prstGeom>
              <a:noFill/>
            </p:spPr>
            <p:txBody>
              <a:bodyPr wrap="square" rtlCol="0">
                <a:spAutoFit/>
              </a:bodyPr>
              <a:lstStyle/>
              <a:p>
                <a:pPr marL="285750" indent="-285750">
                  <a:buFont typeface="Arial" panose="020B0604020202020204" pitchFamily="34" charset="0"/>
                  <a:buChar char="•"/>
                </a:pPr>
                <a:r>
                  <a:rPr lang="it-IT" sz="2000" dirty="0">
                    <a:latin typeface="Roboto Condensed Light" panose="02000000000000000000" pitchFamily="2" charset="0"/>
                    <a:ea typeface="Roboto Condensed Light" panose="02000000000000000000" pitchFamily="2" charset="0"/>
                  </a:rPr>
                  <a:t>Accuracy:</a:t>
                </a:r>
              </a:p>
              <a:p>
                <a:pPr marL="742950" lvl="1" indent="-285750">
                  <a:buFont typeface="Arial" panose="020B0604020202020204" pitchFamily="34" charset="0"/>
                  <a:buChar char="•"/>
                </a:pPr>
                <a:r>
                  <a:rPr lang="en-US" sz="2000" dirty="0">
                    <a:latin typeface="Roboto Condensed Light" panose="02000000000000000000" pitchFamily="2" charset="0"/>
                    <a:ea typeface="Roboto Condensed Light" panose="02000000000000000000" pitchFamily="2" charset="0"/>
                  </a:rPr>
                  <a:t>“Dog”</a:t>
                </a:r>
                <a:r>
                  <a:rPr lang="it-IT" sz="2000" dirty="0">
                    <a:latin typeface="Roboto Condensed Light" panose="02000000000000000000" pitchFamily="2" charset="0"/>
                    <a:ea typeface="Roboto Condensed Light" panose="02000000000000000000" pitchFamily="2" charset="0"/>
                  </a:rPr>
                  <a:t> </a:t>
                </a:r>
                <a:r>
                  <a:rPr lang="it-IT" sz="2000" dirty="0" err="1">
                    <a:latin typeface="Roboto Condensed Light" panose="02000000000000000000" pitchFamily="2" charset="0"/>
                    <a:ea typeface="Roboto Condensed Light" panose="02000000000000000000" pitchFamily="2" charset="0"/>
                  </a:rPr>
                  <a:t>correctly</a:t>
                </a:r>
                <a:r>
                  <a:rPr lang="it-IT" sz="2000" dirty="0">
                    <a:latin typeface="Roboto Condensed Light" panose="02000000000000000000" pitchFamily="2" charset="0"/>
                    <a:ea typeface="Roboto Condensed Light" panose="02000000000000000000" pitchFamily="2" charset="0"/>
                  </a:rPr>
                  <a:t> </a:t>
                </a:r>
                <a:r>
                  <a:rPr lang="it-IT" sz="2000" dirty="0" err="1">
                    <a:latin typeface="Roboto Condensed Light" panose="02000000000000000000" pitchFamily="2" charset="0"/>
                    <a:ea typeface="Roboto Condensed Light" panose="02000000000000000000" pitchFamily="2" charset="0"/>
                  </a:rPr>
                  <a:t>classified</a:t>
                </a:r>
                <a:r>
                  <a:rPr lang="it-IT" sz="2000" dirty="0">
                    <a:latin typeface="Roboto Condensed Light" panose="02000000000000000000" pitchFamily="2" charset="0"/>
                    <a:ea typeface="Roboto Condensed Light" panose="02000000000000000000" pitchFamily="2" charset="0"/>
                  </a:rPr>
                  <a:t>: 4</a:t>
                </a:r>
              </a:p>
              <a:p>
                <a:pPr marL="742950" lvl="1" indent="-285750">
                  <a:buFont typeface="Arial" panose="020B0604020202020204" pitchFamily="34" charset="0"/>
                  <a:buChar char="•"/>
                </a:pPr>
                <a:r>
                  <a:rPr lang="en-US" sz="2000" dirty="0">
                    <a:latin typeface="Roboto Condensed Light" panose="02000000000000000000" pitchFamily="2" charset="0"/>
                    <a:ea typeface="Roboto Condensed Light" panose="02000000000000000000" pitchFamily="2" charset="0"/>
                  </a:rPr>
                  <a:t>“Cat”</a:t>
                </a:r>
                <a:r>
                  <a:rPr lang="it-IT" sz="2000" dirty="0">
                    <a:latin typeface="Roboto Condensed Light" panose="02000000000000000000" pitchFamily="2" charset="0"/>
                    <a:ea typeface="Roboto Condensed Light" panose="02000000000000000000" pitchFamily="2" charset="0"/>
                  </a:rPr>
                  <a:t> </a:t>
                </a:r>
                <a:r>
                  <a:rPr lang="it-IT" sz="2000" dirty="0" err="1">
                    <a:latin typeface="Roboto Condensed Light" panose="02000000000000000000" pitchFamily="2" charset="0"/>
                    <a:ea typeface="Roboto Condensed Light" panose="02000000000000000000" pitchFamily="2" charset="0"/>
                  </a:rPr>
                  <a:t>correctly</a:t>
                </a:r>
                <a:r>
                  <a:rPr lang="it-IT" sz="2000" dirty="0">
                    <a:latin typeface="Roboto Condensed Light" panose="02000000000000000000" pitchFamily="2" charset="0"/>
                    <a:ea typeface="Roboto Condensed Light" panose="02000000000000000000" pitchFamily="2" charset="0"/>
                  </a:rPr>
                  <a:t> </a:t>
                </a:r>
                <a:r>
                  <a:rPr lang="it-IT" sz="2000" dirty="0" err="1">
                    <a:latin typeface="Roboto Condensed Light" panose="02000000000000000000" pitchFamily="2" charset="0"/>
                    <a:ea typeface="Roboto Condensed Light" panose="02000000000000000000" pitchFamily="2" charset="0"/>
                  </a:rPr>
                  <a:t>classified</a:t>
                </a:r>
                <a:r>
                  <a:rPr lang="it-IT" sz="2000" dirty="0">
                    <a:latin typeface="Roboto Condensed Light" panose="02000000000000000000" pitchFamily="2" charset="0"/>
                    <a:ea typeface="Roboto Condensed Light" panose="02000000000000000000" pitchFamily="2" charset="0"/>
                  </a:rPr>
                  <a:t>: 2</a:t>
                </a:r>
              </a:p>
              <a:p>
                <a:pPr marL="742950" lvl="1" indent="-285750">
                  <a:buFont typeface="Arial" panose="020B0604020202020204" pitchFamily="34" charset="0"/>
                  <a:buChar char="•"/>
                </a:pPr>
                <a:r>
                  <a:rPr lang="en-US" sz="2000" dirty="0">
                    <a:latin typeface="Roboto Condensed Light" panose="02000000000000000000" pitchFamily="2" charset="0"/>
                    <a:ea typeface="Roboto Condensed Light" panose="02000000000000000000" pitchFamily="2" charset="0"/>
                  </a:rPr>
                  <a:t>“Mouse” correctly classified: 0</a:t>
                </a:r>
              </a:p>
              <a:p>
                <a:pPr marL="285750" indent="-285750">
                  <a:buFont typeface="Arial" panose="020B0604020202020204" pitchFamily="34" charset="0"/>
                  <a:buChar char="•"/>
                </a:pPr>
                <a:endParaRPr lang="it-IT" sz="900" dirty="0">
                  <a:latin typeface="Roboto Condensed Light" panose="02000000000000000000" pitchFamily="2" charset="0"/>
                  <a:ea typeface="Roboto Condensed Light" panose="02000000000000000000" pitchFamily="2" charset="0"/>
                </a:endParaRPr>
              </a:p>
              <a:p>
                <a:pPr/>
                <a14:m>
                  <m:oMathPara xmlns:m="http://schemas.openxmlformats.org/officeDocument/2006/math">
                    <m:oMathParaPr>
                      <m:jc m:val="centerGroup"/>
                    </m:oMathParaPr>
                    <m:oMath xmlns:m="http://schemas.openxmlformats.org/officeDocument/2006/math">
                      <m:f>
                        <m:fPr>
                          <m:ctrlPr>
                            <a:rPr lang="it-IT" sz="2000" b="0" i="1" smtClean="0">
                              <a:latin typeface="Cambria Math" panose="02040503050406030204" pitchFamily="18" charset="0"/>
                              <a:ea typeface="Roboto Condensed Light" panose="02000000000000000000" pitchFamily="2" charset="0"/>
                            </a:rPr>
                          </m:ctrlPr>
                        </m:fPr>
                        <m:num>
                          <m:r>
                            <a:rPr lang="it-IT" sz="2000" b="0" i="1" smtClean="0">
                              <a:latin typeface="Cambria Math" panose="02040503050406030204" pitchFamily="18" charset="0"/>
                              <a:ea typeface="Roboto Condensed Light" panose="02000000000000000000" pitchFamily="2" charset="0"/>
                            </a:rPr>
                            <m:t>5+3</m:t>
                          </m:r>
                        </m:num>
                        <m:den>
                          <m:r>
                            <a:rPr lang="it-IT" sz="2000" b="0" i="1" smtClean="0">
                              <a:latin typeface="Cambria Math" panose="02040503050406030204" pitchFamily="18" charset="0"/>
                              <a:ea typeface="Roboto Condensed Light" panose="02000000000000000000" pitchFamily="2" charset="0"/>
                            </a:rPr>
                            <m:t>11</m:t>
                          </m:r>
                        </m:den>
                      </m:f>
                      <m:r>
                        <a:rPr lang="it-IT" sz="2000" b="0" i="1" smtClean="0">
                          <a:latin typeface="Cambria Math" panose="02040503050406030204" pitchFamily="18" charset="0"/>
                          <a:ea typeface="Roboto Condensed Light" panose="02000000000000000000" pitchFamily="2" charset="0"/>
                        </a:rPr>
                        <m:t>=</m:t>
                      </m:r>
                      <m:f>
                        <m:fPr>
                          <m:ctrlPr>
                            <a:rPr lang="it-IT" sz="2000" i="1" smtClean="0">
                              <a:latin typeface="Cambria Math" panose="02040503050406030204" pitchFamily="18" charset="0"/>
                              <a:ea typeface="Roboto Condensed Light" panose="02000000000000000000" pitchFamily="2" charset="0"/>
                            </a:rPr>
                          </m:ctrlPr>
                        </m:fPr>
                        <m:num>
                          <m:r>
                            <a:rPr lang="it-IT" sz="2000" b="0" i="1" smtClean="0">
                              <a:latin typeface="Cambria Math" panose="02040503050406030204" pitchFamily="18" charset="0"/>
                              <a:ea typeface="Roboto Condensed Light" panose="02000000000000000000" pitchFamily="2" charset="0"/>
                            </a:rPr>
                            <m:t>8</m:t>
                          </m:r>
                        </m:num>
                        <m:den>
                          <m:r>
                            <a:rPr lang="it-IT" sz="2000" b="0" i="1" smtClean="0">
                              <a:latin typeface="Cambria Math" panose="02040503050406030204" pitchFamily="18" charset="0"/>
                              <a:ea typeface="Roboto Condensed Light" panose="02000000000000000000" pitchFamily="2" charset="0"/>
                            </a:rPr>
                            <m:t>11</m:t>
                          </m:r>
                        </m:den>
                      </m:f>
                      <m:r>
                        <a:rPr lang="it-IT" sz="2000" b="0" i="1" smtClean="0">
                          <a:latin typeface="Cambria Math" panose="02040503050406030204" pitchFamily="18" charset="0"/>
                          <a:ea typeface="Roboto Condensed Light" panose="02000000000000000000" pitchFamily="2" charset="0"/>
                        </a:rPr>
                        <m:t>=~73%</m:t>
                      </m:r>
                    </m:oMath>
                  </m:oMathPara>
                </a14:m>
                <a:endParaRPr lang="it-IT" sz="2000" dirty="0">
                  <a:latin typeface="Roboto Condensed Light" panose="02000000000000000000" pitchFamily="2" charset="0"/>
                  <a:ea typeface="Roboto Condensed Light" panose="02000000000000000000" pitchFamily="2" charset="0"/>
                </a:endParaRPr>
              </a:p>
              <a:p>
                <a:endParaRPr lang="it-IT" sz="2000" dirty="0">
                  <a:latin typeface="Roboto Condensed Light" panose="02000000000000000000" pitchFamily="2" charset="0"/>
                  <a:ea typeface="Roboto Condensed Light" panose="02000000000000000000" pitchFamily="2" charset="0"/>
                </a:endParaRPr>
              </a:p>
              <a:p>
                <a:pPr marL="342900" indent="-342900">
                  <a:buFont typeface="Arial" panose="020B0604020202020204" pitchFamily="34" charset="0"/>
                  <a:buChar char="•"/>
                </a:pPr>
                <a:r>
                  <a:rPr lang="en-US" sz="2000" dirty="0">
                    <a:latin typeface="Roboto Condensed Light" panose="02000000000000000000" pitchFamily="2" charset="0"/>
                    <a:ea typeface="Roboto Condensed Light" panose="02000000000000000000" pitchFamily="2" charset="0"/>
                  </a:rPr>
                  <a:t>If we had an eleventh example of the “mouse” class, incorrectly classified as "cat", we would always have a very high accuracy (73%), but we might not realize that </a:t>
                </a:r>
                <a:r>
                  <a:rPr lang="en-US" sz="2000" b="1" dirty="0">
                    <a:latin typeface="Roboto Condensed Light" panose="02000000000000000000" pitchFamily="2" charset="0"/>
                    <a:ea typeface="Roboto Condensed Light" panose="02000000000000000000" pitchFamily="2" charset="0"/>
                  </a:rPr>
                  <a:t>the system is not able to classify this class</a:t>
                </a:r>
                <a:r>
                  <a:rPr lang="en-US" sz="2000" dirty="0">
                    <a:latin typeface="Roboto Condensed Light" panose="02000000000000000000" pitchFamily="2" charset="0"/>
                    <a:ea typeface="Roboto Condensed Light" panose="02000000000000000000" pitchFamily="2" charset="0"/>
                  </a:rPr>
                  <a:t>.</a:t>
                </a:r>
                <a:endParaRPr lang="it-IT" sz="2000" dirty="0">
                  <a:latin typeface="Roboto Condensed Light" panose="02000000000000000000" pitchFamily="2" charset="0"/>
                  <a:ea typeface="Roboto Condensed Light" panose="02000000000000000000" pitchFamily="2" charset="0"/>
                </a:endParaRPr>
              </a:p>
            </p:txBody>
          </p:sp>
        </mc:Choice>
        <mc:Fallback xmlns="">
          <p:sp>
            <p:nvSpPr>
              <p:cNvPr id="9" name="CasellaDiTesto 8">
                <a:extLst>
                  <a:ext uri="{FF2B5EF4-FFF2-40B4-BE49-F238E27FC236}">
                    <a16:creationId xmlns:a16="http://schemas.microsoft.com/office/drawing/2014/main" id="{E1680DC1-63FC-DB6E-5D4B-5DEB35711BCD}"/>
                  </a:ext>
                </a:extLst>
              </p:cNvPr>
              <p:cNvSpPr txBox="1">
                <a:spLocks noRot="1" noChangeAspect="1" noMove="1" noResize="1" noEditPoints="1" noAdjustHandles="1" noChangeArrowheads="1" noChangeShapeType="1" noTextEdit="1"/>
              </p:cNvSpPr>
              <p:nvPr/>
            </p:nvSpPr>
            <p:spPr>
              <a:xfrm>
                <a:off x="5490043" y="1763289"/>
                <a:ext cx="5778321" cy="3579057"/>
              </a:xfrm>
              <a:prstGeom prst="rect">
                <a:avLst/>
              </a:prstGeom>
              <a:blipFill>
                <a:blip r:embed="rId2"/>
                <a:stretch>
                  <a:fillRect l="-950" t="-681" b="-2385"/>
                </a:stretch>
              </a:blipFill>
            </p:spPr>
            <p:txBody>
              <a:bodyPr/>
              <a:lstStyle/>
              <a:p>
                <a:r>
                  <a:rPr lang="it-IT">
                    <a:noFill/>
                  </a:rPr>
                  <a:t> </a:t>
                </a:r>
              </a:p>
            </p:txBody>
          </p:sp>
        </mc:Fallback>
      </mc:AlternateContent>
      <p:pic>
        <p:nvPicPr>
          <p:cNvPr id="3" name="Elemento grafico 2" descr="Badge Tick1 con riempimento a tinta unita">
            <a:extLst>
              <a:ext uri="{FF2B5EF4-FFF2-40B4-BE49-F238E27FC236}">
                <a16:creationId xmlns:a16="http://schemas.microsoft.com/office/drawing/2014/main" id="{65197A7C-1FC7-FE4A-E067-EDD74DCFFB9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725675" y="2287730"/>
            <a:ext cx="378691" cy="378691"/>
          </a:xfrm>
          <a:prstGeom prst="rect">
            <a:avLst/>
          </a:prstGeom>
        </p:spPr>
      </p:pic>
      <p:pic>
        <p:nvPicPr>
          <p:cNvPr id="8" name="Elemento grafico 7" descr="Badge Croce con riempimento a tinta unita">
            <a:extLst>
              <a:ext uri="{FF2B5EF4-FFF2-40B4-BE49-F238E27FC236}">
                <a16:creationId xmlns:a16="http://schemas.microsoft.com/office/drawing/2014/main" id="{3DF79BFA-5BCD-934D-0BAC-44AD4A9F9B7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725675" y="3754350"/>
            <a:ext cx="378691" cy="378691"/>
          </a:xfrm>
          <a:prstGeom prst="rect">
            <a:avLst/>
          </a:prstGeom>
        </p:spPr>
      </p:pic>
      <p:pic>
        <p:nvPicPr>
          <p:cNvPr id="10" name="Elemento grafico 9" descr="Badge Croce con riempimento a tinta unita">
            <a:extLst>
              <a:ext uri="{FF2B5EF4-FFF2-40B4-BE49-F238E27FC236}">
                <a16:creationId xmlns:a16="http://schemas.microsoft.com/office/drawing/2014/main" id="{BDD925EB-0278-1541-B528-A37175954A4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725675" y="5239442"/>
            <a:ext cx="378691" cy="378691"/>
          </a:xfrm>
          <a:prstGeom prst="rect">
            <a:avLst/>
          </a:prstGeom>
        </p:spPr>
      </p:pic>
      <p:pic>
        <p:nvPicPr>
          <p:cNvPr id="11" name="Elemento grafico 10" descr="Badge Tick1 con riempimento a tinta unita">
            <a:extLst>
              <a:ext uri="{FF2B5EF4-FFF2-40B4-BE49-F238E27FC236}">
                <a16:creationId xmlns:a16="http://schemas.microsoft.com/office/drawing/2014/main" id="{AB86CFBB-72B5-76B2-D721-ECAA74399CE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725675" y="2653069"/>
            <a:ext cx="378691" cy="378691"/>
          </a:xfrm>
          <a:prstGeom prst="rect">
            <a:avLst/>
          </a:prstGeom>
        </p:spPr>
      </p:pic>
      <p:pic>
        <p:nvPicPr>
          <p:cNvPr id="12" name="Elemento grafico 11" descr="Badge Tick1 con riempimento a tinta unita">
            <a:extLst>
              <a:ext uri="{FF2B5EF4-FFF2-40B4-BE49-F238E27FC236}">
                <a16:creationId xmlns:a16="http://schemas.microsoft.com/office/drawing/2014/main" id="{93EAF1AF-6058-745D-8F44-8D5E8915D20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727497" y="3004052"/>
            <a:ext cx="378691" cy="378691"/>
          </a:xfrm>
          <a:prstGeom prst="rect">
            <a:avLst/>
          </a:prstGeom>
        </p:spPr>
      </p:pic>
      <p:pic>
        <p:nvPicPr>
          <p:cNvPr id="13" name="Elemento grafico 12" descr="Badge Tick1 con riempimento a tinta unita">
            <a:extLst>
              <a:ext uri="{FF2B5EF4-FFF2-40B4-BE49-F238E27FC236}">
                <a16:creationId xmlns:a16="http://schemas.microsoft.com/office/drawing/2014/main" id="{2B639AE0-A282-717F-CE56-BF73BC1D0D3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727497" y="3394131"/>
            <a:ext cx="378691" cy="378691"/>
          </a:xfrm>
          <a:prstGeom prst="rect">
            <a:avLst/>
          </a:prstGeom>
        </p:spPr>
      </p:pic>
      <p:pic>
        <p:nvPicPr>
          <p:cNvPr id="14" name="Elemento grafico 13" descr="Badge Tick1 con riempimento a tinta unita">
            <a:extLst>
              <a:ext uri="{FF2B5EF4-FFF2-40B4-BE49-F238E27FC236}">
                <a16:creationId xmlns:a16="http://schemas.microsoft.com/office/drawing/2014/main" id="{978503F1-E35B-0DEB-61D3-6047A8DE5AA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726586" y="4119666"/>
            <a:ext cx="378691" cy="378691"/>
          </a:xfrm>
          <a:prstGeom prst="rect">
            <a:avLst/>
          </a:prstGeom>
        </p:spPr>
      </p:pic>
      <p:pic>
        <p:nvPicPr>
          <p:cNvPr id="15" name="Elemento grafico 14" descr="Badge Tick1 con riempimento a tinta unita">
            <a:extLst>
              <a:ext uri="{FF2B5EF4-FFF2-40B4-BE49-F238E27FC236}">
                <a16:creationId xmlns:a16="http://schemas.microsoft.com/office/drawing/2014/main" id="{A68C9EA7-CE74-C527-9147-E703AFA0B78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727496" y="4874103"/>
            <a:ext cx="378691" cy="378691"/>
          </a:xfrm>
          <a:prstGeom prst="rect">
            <a:avLst/>
          </a:prstGeom>
        </p:spPr>
      </p:pic>
      <p:pic>
        <p:nvPicPr>
          <p:cNvPr id="16" name="Elemento grafico 15" descr="Badge Tick1 con riempimento a tinta unita">
            <a:extLst>
              <a:ext uri="{FF2B5EF4-FFF2-40B4-BE49-F238E27FC236}">
                <a16:creationId xmlns:a16="http://schemas.microsoft.com/office/drawing/2014/main" id="{31E2F139-7063-B106-4A03-AE5B9DA3274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725674" y="5605363"/>
            <a:ext cx="378691" cy="378691"/>
          </a:xfrm>
          <a:prstGeom prst="rect">
            <a:avLst/>
          </a:prstGeom>
        </p:spPr>
      </p:pic>
      <p:pic>
        <p:nvPicPr>
          <p:cNvPr id="17" name="Elemento grafico 16" descr="Badge Tick1 con riempimento a tinta unita">
            <a:extLst>
              <a:ext uri="{FF2B5EF4-FFF2-40B4-BE49-F238E27FC236}">
                <a16:creationId xmlns:a16="http://schemas.microsoft.com/office/drawing/2014/main" id="{78804FC4-A391-CD14-C536-C1A7AF5B1CA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725674" y="4490563"/>
            <a:ext cx="378691" cy="378691"/>
          </a:xfrm>
          <a:prstGeom prst="rect">
            <a:avLst/>
          </a:prstGeom>
        </p:spPr>
      </p:pic>
      <p:pic>
        <p:nvPicPr>
          <p:cNvPr id="18" name="Elemento grafico 17" descr="Badge Croce con riempimento a tinta unita">
            <a:extLst>
              <a:ext uri="{FF2B5EF4-FFF2-40B4-BE49-F238E27FC236}">
                <a16:creationId xmlns:a16="http://schemas.microsoft.com/office/drawing/2014/main" id="{B54771C9-B59B-1E7A-676A-285C8D15470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727496" y="5987617"/>
            <a:ext cx="378691" cy="378691"/>
          </a:xfrm>
          <a:prstGeom prst="rect">
            <a:avLst/>
          </a:prstGeom>
        </p:spPr>
      </p:pic>
    </p:spTree>
    <p:extLst>
      <p:ext uri="{BB962C8B-B14F-4D97-AF65-F5344CB8AC3E}">
        <p14:creationId xmlns:p14="http://schemas.microsoft.com/office/powerpoint/2010/main" val="11466489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contenuto 1">
            <a:extLst>
              <a:ext uri="{FF2B5EF4-FFF2-40B4-BE49-F238E27FC236}">
                <a16:creationId xmlns:a16="http://schemas.microsoft.com/office/drawing/2014/main" id="{BD1154F4-E1C5-4650-B69F-5F2E5CA262AC}"/>
              </a:ext>
            </a:extLst>
          </p:cNvPr>
          <p:cNvSpPr>
            <a:spLocks noGrp="1"/>
          </p:cNvSpPr>
          <p:nvPr>
            <p:ph idx="1"/>
          </p:nvPr>
        </p:nvSpPr>
        <p:spPr>
          <a:xfrm>
            <a:off x="232913" y="1020672"/>
            <a:ext cx="6675887" cy="5156291"/>
          </a:xfrm>
        </p:spPr>
        <p:txBody>
          <a:bodyPr>
            <a:normAutofit/>
          </a:bodyPr>
          <a:lstStyle/>
          <a:p>
            <a:r>
              <a:rPr lang="en-US" dirty="0"/>
              <a:t>The </a:t>
            </a:r>
            <a:r>
              <a:rPr lang="en-US" b="1" dirty="0"/>
              <a:t>confusion matrix </a:t>
            </a:r>
            <a:r>
              <a:rPr lang="en-US" dirty="0"/>
              <a:t>is ​​very useful in </a:t>
            </a:r>
            <a:r>
              <a:rPr lang="en-US" b="1" dirty="0"/>
              <a:t>multiclass classification </a:t>
            </a:r>
            <a:r>
              <a:rPr lang="en-US" dirty="0"/>
              <a:t>problems to understand how errors are distributed </a:t>
            </a:r>
          </a:p>
          <a:p>
            <a:r>
              <a:rPr lang="en-US" dirty="0"/>
              <a:t>In the example, a digit classification problem is considered: 10 classes (0 → 9)</a:t>
            </a:r>
          </a:p>
          <a:p>
            <a:pPr lvl="1"/>
            <a:r>
              <a:rPr lang="en-US" b="1" dirty="0"/>
              <a:t>Rows</a:t>
            </a:r>
            <a:r>
              <a:rPr lang="en-US" dirty="0"/>
              <a:t>: classes of GT</a:t>
            </a:r>
          </a:p>
          <a:p>
            <a:pPr lvl="1"/>
            <a:r>
              <a:rPr lang="it-IT" b="1" dirty="0" err="1"/>
              <a:t>Columns</a:t>
            </a:r>
            <a:r>
              <a:rPr lang="it-IT" dirty="0"/>
              <a:t>: </a:t>
            </a:r>
            <a:r>
              <a:rPr lang="it-IT" dirty="0" err="1"/>
              <a:t>predicted</a:t>
            </a:r>
            <a:r>
              <a:rPr lang="it-IT" dirty="0"/>
              <a:t> classes</a:t>
            </a:r>
          </a:p>
          <a:p>
            <a:pPr lvl="1"/>
            <a:r>
              <a:rPr lang="it-IT" dirty="0"/>
              <a:t>A </a:t>
            </a:r>
            <a:r>
              <a:rPr lang="it-IT" dirty="0" err="1"/>
              <a:t>cell</a:t>
            </a:r>
            <a:r>
              <a:rPr lang="it-IT" dirty="0"/>
              <a:t> (</a:t>
            </a:r>
            <a:r>
              <a:rPr lang="it-IT" i="1" dirty="0" err="1"/>
              <a:t>r,c</a:t>
            </a:r>
            <a:r>
              <a:rPr lang="it-IT" dirty="0"/>
              <a:t>) shows the </a:t>
            </a:r>
            <a:r>
              <a:rPr lang="it-IT" dirty="0" err="1"/>
              <a:t>percentage</a:t>
            </a:r>
            <a:r>
              <a:rPr lang="it-IT" dirty="0"/>
              <a:t> in </a:t>
            </a:r>
            <a:r>
              <a:rPr lang="it-IT" dirty="0" err="1"/>
              <a:t>which</a:t>
            </a:r>
            <a:r>
              <a:rPr lang="it-IT" dirty="0"/>
              <a:t> the system </a:t>
            </a:r>
            <a:r>
              <a:rPr lang="it-IT" dirty="0" err="1"/>
              <a:t>predicts</a:t>
            </a:r>
            <a:r>
              <a:rPr lang="it-IT" dirty="0"/>
              <a:t> class c for a ground truth class r</a:t>
            </a:r>
          </a:p>
          <a:p>
            <a:r>
              <a:rPr lang="en-US" dirty="0"/>
              <a:t>Ideally, </a:t>
            </a:r>
            <a:r>
              <a:rPr lang="en-US" b="1" dirty="0"/>
              <a:t>the matrix should be diagonal</a:t>
            </a:r>
            <a:r>
              <a:rPr lang="en-US" dirty="0"/>
              <a:t>. High (off-diagonal) values ​​indicate concentrations of errors.</a:t>
            </a:r>
          </a:p>
          <a:p>
            <a:r>
              <a:rPr lang="en-US" dirty="0"/>
              <a:t>In the example, the class “0” is often confused with “6” (6 is similar to the “0”!)</a:t>
            </a:r>
            <a:endParaRPr lang="it-IT" dirty="0"/>
          </a:p>
        </p:txBody>
      </p:sp>
      <p:sp>
        <p:nvSpPr>
          <p:cNvPr id="3" name="Segnaposto contenuto 2">
            <a:extLst>
              <a:ext uri="{FF2B5EF4-FFF2-40B4-BE49-F238E27FC236}">
                <a16:creationId xmlns:a16="http://schemas.microsoft.com/office/drawing/2014/main" id="{E6011978-77CF-4209-B2E8-B555D138FF76}"/>
              </a:ext>
            </a:extLst>
          </p:cNvPr>
          <p:cNvSpPr>
            <a:spLocks noGrp="1"/>
          </p:cNvSpPr>
          <p:nvPr>
            <p:ph sz="quarter" idx="13"/>
          </p:nvPr>
        </p:nvSpPr>
        <p:spPr/>
        <p:txBody>
          <a:bodyPr/>
          <a:lstStyle/>
          <a:p>
            <a:endParaRPr lang="it-IT"/>
          </a:p>
        </p:txBody>
      </p:sp>
      <p:sp>
        <p:nvSpPr>
          <p:cNvPr id="4" name="Titolo 3">
            <a:extLst>
              <a:ext uri="{FF2B5EF4-FFF2-40B4-BE49-F238E27FC236}">
                <a16:creationId xmlns:a16="http://schemas.microsoft.com/office/drawing/2014/main" id="{CF3A724A-BE50-4428-91AE-3C19A8CA7887}"/>
              </a:ext>
            </a:extLst>
          </p:cNvPr>
          <p:cNvSpPr>
            <a:spLocks noGrp="1"/>
          </p:cNvSpPr>
          <p:nvPr>
            <p:ph type="title"/>
          </p:nvPr>
        </p:nvSpPr>
        <p:spPr/>
        <p:txBody>
          <a:bodyPr/>
          <a:lstStyle/>
          <a:p>
            <a:r>
              <a:rPr lang="it-IT" dirty="0" err="1"/>
              <a:t>Confusion</a:t>
            </a:r>
            <a:r>
              <a:rPr lang="it-IT" dirty="0"/>
              <a:t> Matrix</a:t>
            </a:r>
          </a:p>
        </p:txBody>
      </p:sp>
      <p:sp>
        <p:nvSpPr>
          <p:cNvPr id="5" name="Segnaposto numero diapositiva 4">
            <a:extLst>
              <a:ext uri="{FF2B5EF4-FFF2-40B4-BE49-F238E27FC236}">
                <a16:creationId xmlns:a16="http://schemas.microsoft.com/office/drawing/2014/main" id="{F9255C26-AF33-4720-9C25-9F85D07485B9}"/>
              </a:ext>
            </a:extLst>
          </p:cNvPr>
          <p:cNvSpPr>
            <a:spLocks noGrp="1"/>
          </p:cNvSpPr>
          <p:nvPr>
            <p:ph type="sldNum" sz="quarter" idx="12"/>
          </p:nvPr>
        </p:nvSpPr>
        <p:spPr/>
        <p:txBody>
          <a:bodyPr/>
          <a:lstStyle/>
          <a:p>
            <a:fld id="{EAB430A7-3CA7-4B68-A358-CDC4EFF6F2FE}" type="slidenum">
              <a:rPr lang="it-IT" smtClean="0"/>
              <a:pPr/>
              <a:t>7</a:t>
            </a:fld>
            <a:endParaRPr lang="it-IT" dirty="0"/>
          </a:p>
        </p:txBody>
      </p:sp>
      <p:sp>
        <p:nvSpPr>
          <p:cNvPr id="6" name="Segnaposto testo 5">
            <a:extLst>
              <a:ext uri="{FF2B5EF4-FFF2-40B4-BE49-F238E27FC236}">
                <a16:creationId xmlns:a16="http://schemas.microsoft.com/office/drawing/2014/main" id="{1CCB016A-1740-458D-90F1-F2A40399B71F}"/>
              </a:ext>
            </a:extLst>
          </p:cNvPr>
          <p:cNvSpPr>
            <a:spLocks noGrp="1"/>
          </p:cNvSpPr>
          <p:nvPr>
            <p:ph type="body" sz="quarter" idx="14"/>
          </p:nvPr>
        </p:nvSpPr>
        <p:spPr/>
        <p:txBody>
          <a:bodyPr/>
          <a:lstStyle/>
          <a:p>
            <a:endParaRPr lang="it-IT"/>
          </a:p>
        </p:txBody>
      </p:sp>
      <p:pic>
        <p:nvPicPr>
          <p:cNvPr id="8" name="Immagine 7">
            <a:extLst>
              <a:ext uri="{FF2B5EF4-FFF2-40B4-BE49-F238E27FC236}">
                <a16:creationId xmlns:a16="http://schemas.microsoft.com/office/drawing/2014/main" id="{EF2BF5F1-2576-4610-AC11-3FA56ACEF91A}"/>
              </a:ext>
            </a:extLst>
          </p:cNvPr>
          <p:cNvPicPr>
            <a:picLocks noChangeAspect="1"/>
          </p:cNvPicPr>
          <p:nvPr/>
        </p:nvPicPr>
        <p:blipFill rotWithShape="1">
          <a:blip r:embed="rId2"/>
          <a:srcRect l="6201" r="11756"/>
          <a:stretch/>
        </p:blipFill>
        <p:spPr>
          <a:xfrm>
            <a:off x="7152697" y="1020672"/>
            <a:ext cx="4743129" cy="4335966"/>
          </a:xfrm>
          <a:prstGeom prst="rect">
            <a:avLst/>
          </a:prstGeom>
        </p:spPr>
      </p:pic>
    </p:spTree>
    <p:extLst>
      <p:ext uri="{BB962C8B-B14F-4D97-AF65-F5344CB8AC3E}">
        <p14:creationId xmlns:p14="http://schemas.microsoft.com/office/powerpoint/2010/main" val="16790321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Segnaposto contenuto 1">
                <a:extLst>
                  <a:ext uri="{FF2B5EF4-FFF2-40B4-BE49-F238E27FC236}">
                    <a16:creationId xmlns:a16="http://schemas.microsoft.com/office/drawing/2014/main" id="{AD20ED44-FB89-4593-B67A-A53DD924FF65}"/>
                  </a:ext>
                </a:extLst>
              </p:cNvPr>
              <p:cNvSpPr>
                <a:spLocks noGrp="1"/>
              </p:cNvSpPr>
              <p:nvPr>
                <p:ph idx="1"/>
              </p:nvPr>
            </p:nvSpPr>
            <p:spPr/>
            <p:txBody>
              <a:bodyPr>
                <a:normAutofit/>
              </a:bodyPr>
              <a:lstStyle/>
              <a:p>
                <a:r>
                  <a:rPr lang="it-IT" dirty="0"/>
                  <a:t>For the </a:t>
                </a:r>
                <a:r>
                  <a:rPr lang="it-IT" b="1" dirty="0" err="1"/>
                  <a:t>regression</a:t>
                </a:r>
                <a:r>
                  <a:rPr lang="it-IT" b="1" dirty="0"/>
                  <a:t> </a:t>
                </a:r>
                <a:r>
                  <a:rPr lang="it-IT" dirty="0" err="1"/>
                  <a:t>problem</a:t>
                </a:r>
                <a:r>
                  <a:rPr lang="it-IT" dirty="0"/>
                  <a:t>:</a:t>
                </a:r>
              </a:p>
              <a:p>
                <a:pPr lvl="1"/>
                <a:r>
                  <a:rPr lang="en-US" dirty="0"/>
                  <a:t>The </a:t>
                </a:r>
                <a:r>
                  <a:rPr lang="en-US" b="1" dirty="0"/>
                  <a:t>Root Mean Squared Error </a:t>
                </a:r>
                <a:r>
                  <a:rPr lang="en-US" dirty="0"/>
                  <a:t>(RMSE) is generally evaluated, </a:t>
                </a:r>
                <a:r>
                  <a:rPr lang="en-US" i="1" dirty="0"/>
                  <a:t>i.e.</a:t>
                </a:r>
                <a:r>
                  <a:rPr lang="en-US" dirty="0"/>
                  <a:t> the average of the squares of the deviations between the true value </a:t>
                </a:r>
                <a:r>
                  <a:rPr lang="it-IT" dirty="0"/>
                  <a:t>(</a:t>
                </a:r>
                <a14:m>
                  <m:oMath xmlns:m="http://schemas.openxmlformats.org/officeDocument/2006/math">
                    <m:sSub>
                      <m:sSubPr>
                        <m:ctrlPr>
                          <a:rPr lang="it-IT" i="1">
                            <a:latin typeface="Cambria Math" panose="02040503050406030204" pitchFamily="18" charset="0"/>
                          </a:rPr>
                        </m:ctrlPr>
                      </m:sSubPr>
                      <m:e>
                        <m:r>
                          <a:rPr lang="it-IT" b="0" i="1" smtClean="0">
                            <a:latin typeface="Cambria Math" panose="02040503050406030204" pitchFamily="18" charset="0"/>
                          </a:rPr>
                          <m:t>𝑔𝑡</m:t>
                        </m:r>
                      </m:e>
                      <m:sub>
                        <m:r>
                          <a:rPr lang="it-IT" i="1">
                            <a:latin typeface="Cambria Math" panose="02040503050406030204" pitchFamily="18" charset="0"/>
                          </a:rPr>
                          <m:t>𝑖</m:t>
                        </m:r>
                      </m:sub>
                    </m:sSub>
                  </m:oMath>
                </a14:m>
                <a:r>
                  <a:rPr lang="it-IT" dirty="0"/>
                  <a:t>) and the </a:t>
                </a:r>
                <a:r>
                  <a:rPr lang="it-IT" dirty="0" err="1"/>
                  <a:t>predicted</a:t>
                </a:r>
                <a:r>
                  <a:rPr lang="it-IT" dirty="0"/>
                  <a:t> </a:t>
                </a:r>
                <a:r>
                  <a:rPr lang="it-IT" dirty="0" err="1"/>
                  <a:t>value</a:t>
                </a:r>
                <a:r>
                  <a:rPr lang="it-IT" dirty="0"/>
                  <a:t> (</a:t>
                </a:r>
                <a14:m>
                  <m:oMath xmlns:m="http://schemas.openxmlformats.org/officeDocument/2006/math">
                    <m:sSub>
                      <m:sSubPr>
                        <m:ctrlPr>
                          <a:rPr lang="it-IT" i="1" smtClean="0">
                            <a:latin typeface="Cambria Math" panose="02040503050406030204" pitchFamily="18" charset="0"/>
                          </a:rPr>
                        </m:ctrlPr>
                      </m:sSubPr>
                      <m:e>
                        <m:r>
                          <a:rPr lang="it-IT" b="0" i="1" smtClean="0">
                            <a:latin typeface="Cambria Math" panose="02040503050406030204" pitchFamily="18" charset="0"/>
                          </a:rPr>
                          <m:t>𝑝</m:t>
                        </m:r>
                      </m:e>
                      <m:sub>
                        <m:r>
                          <a:rPr lang="it-IT" b="0" i="1" smtClean="0">
                            <a:latin typeface="Cambria Math" panose="02040503050406030204" pitchFamily="18" charset="0"/>
                          </a:rPr>
                          <m:t>𝑖</m:t>
                        </m:r>
                      </m:sub>
                    </m:sSub>
                  </m:oMath>
                </a14:m>
                <a:r>
                  <a:rPr lang="it-IT" dirty="0"/>
                  <a:t>).</a:t>
                </a:r>
              </a:p>
              <a:p>
                <a:pPr lvl="1"/>
                <a:endParaRPr lang="it-IT" dirty="0"/>
              </a:p>
              <a:p>
                <a:pPr marL="457200" lvl="1" indent="0">
                  <a:buNone/>
                </a:pPr>
                <a14:m>
                  <m:oMathPara xmlns:m="http://schemas.openxmlformats.org/officeDocument/2006/math">
                    <m:oMathParaPr>
                      <m:jc m:val="centerGroup"/>
                    </m:oMathParaPr>
                    <m:oMath xmlns:m="http://schemas.openxmlformats.org/officeDocument/2006/math">
                      <m:r>
                        <a:rPr lang="it-IT" sz="1800" b="0" i="1" smtClean="0">
                          <a:latin typeface="Cambria Math" panose="02040503050406030204" pitchFamily="18" charset="0"/>
                        </a:rPr>
                        <m:t>𝑅𝑀𝑆𝐸</m:t>
                      </m:r>
                      <m:r>
                        <a:rPr lang="it-IT" sz="1800" b="0" i="1" smtClean="0">
                          <a:latin typeface="Cambria Math" panose="02040503050406030204" pitchFamily="18" charset="0"/>
                        </a:rPr>
                        <m:t>= </m:t>
                      </m:r>
                      <m:rad>
                        <m:radPr>
                          <m:degHide m:val="on"/>
                          <m:ctrlPr>
                            <a:rPr lang="it-IT" sz="1800" b="0" i="1" smtClean="0">
                              <a:latin typeface="Cambria Math" panose="02040503050406030204" pitchFamily="18" charset="0"/>
                            </a:rPr>
                          </m:ctrlPr>
                        </m:radPr>
                        <m:deg/>
                        <m:e>
                          <m:f>
                            <m:fPr>
                              <m:ctrlPr>
                                <a:rPr lang="it-IT" sz="1800" i="1">
                                  <a:latin typeface="Cambria Math" panose="02040503050406030204" pitchFamily="18" charset="0"/>
                                </a:rPr>
                              </m:ctrlPr>
                            </m:fPr>
                            <m:num>
                              <m:r>
                                <a:rPr lang="it-IT" sz="1800" i="1">
                                  <a:latin typeface="Cambria Math" panose="02040503050406030204" pitchFamily="18" charset="0"/>
                                </a:rPr>
                                <m:t>1</m:t>
                              </m:r>
                            </m:num>
                            <m:den>
                              <m:r>
                                <a:rPr lang="it-IT" sz="1800" i="1">
                                  <a:latin typeface="Cambria Math" panose="02040503050406030204" pitchFamily="18" charset="0"/>
                                </a:rPr>
                                <m:t>𝑁</m:t>
                              </m:r>
                            </m:den>
                          </m:f>
                          <m:nary>
                            <m:naryPr>
                              <m:chr m:val="∑"/>
                              <m:ctrlPr>
                                <a:rPr lang="it-IT" sz="1800" i="1">
                                  <a:latin typeface="Cambria Math" panose="02040503050406030204" pitchFamily="18" charset="0"/>
                                </a:rPr>
                              </m:ctrlPr>
                            </m:naryPr>
                            <m:sub>
                              <m:r>
                                <m:rPr>
                                  <m:brk m:alnAt="23"/>
                                </m:rPr>
                                <a:rPr lang="it-IT" sz="1800" i="1">
                                  <a:latin typeface="Cambria Math" panose="02040503050406030204" pitchFamily="18" charset="0"/>
                                </a:rPr>
                                <m:t>𝑖</m:t>
                              </m:r>
                              <m:r>
                                <a:rPr lang="it-IT" sz="1800" i="1">
                                  <a:latin typeface="Cambria Math" panose="02040503050406030204" pitchFamily="18" charset="0"/>
                                </a:rPr>
                                <m:t>=1</m:t>
                              </m:r>
                            </m:sub>
                            <m:sup>
                              <m:r>
                                <a:rPr lang="it-IT" sz="1800" i="1">
                                  <a:latin typeface="Cambria Math" panose="02040503050406030204" pitchFamily="18" charset="0"/>
                                </a:rPr>
                                <m:t>𝑁</m:t>
                              </m:r>
                            </m:sup>
                            <m:e>
                              <m:sSup>
                                <m:sSupPr>
                                  <m:ctrlPr>
                                    <a:rPr lang="it-IT" sz="1800" i="1">
                                      <a:latin typeface="Cambria Math" panose="02040503050406030204" pitchFamily="18" charset="0"/>
                                    </a:rPr>
                                  </m:ctrlPr>
                                </m:sSupPr>
                                <m:e>
                                  <m:r>
                                    <a:rPr lang="it-IT" sz="1800" i="1">
                                      <a:latin typeface="Cambria Math" panose="02040503050406030204" pitchFamily="18" charset="0"/>
                                    </a:rPr>
                                    <m:t>( </m:t>
                                  </m:r>
                                  <m:sSub>
                                    <m:sSubPr>
                                      <m:ctrlPr>
                                        <a:rPr lang="it-IT" sz="1800" i="1">
                                          <a:latin typeface="Cambria Math" panose="02040503050406030204" pitchFamily="18" charset="0"/>
                                        </a:rPr>
                                      </m:ctrlPr>
                                    </m:sSubPr>
                                    <m:e>
                                      <m:r>
                                        <a:rPr lang="it-IT" sz="1800" i="1">
                                          <a:latin typeface="Cambria Math" panose="02040503050406030204" pitchFamily="18" charset="0"/>
                                        </a:rPr>
                                        <m:t>𝑝</m:t>
                                      </m:r>
                                    </m:e>
                                    <m:sub>
                                      <m:r>
                                        <a:rPr lang="it-IT" sz="1800" i="1">
                                          <a:latin typeface="Cambria Math" panose="02040503050406030204" pitchFamily="18" charset="0"/>
                                        </a:rPr>
                                        <m:t>𝑖</m:t>
                                      </m:r>
                                    </m:sub>
                                  </m:sSub>
                                  <m:r>
                                    <a:rPr lang="it-IT" sz="1800" i="1">
                                      <a:latin typeface="Cambria Math" panose="02040503050406030204" pitchFamily="18" charset="0"/>
                                    </a:rPr>
                                    <m:t>−</m:t>
                                  </m:r>
                                  <m:sSub>
                                    <m:sSubPr>
                                      <m:ctrlPr>
                                        <a:rPr lang="it-IT" sz="1800" i="1">
                                          <a:latin typeface="Cambria Math" panose="02040503050406030204" pitchFamily="18" charset="0"/>
                                        </a:rPr>
                                      </m:ctrlPr>
                                    </m:sSubPr>
                                    <m:e>
                                      <m:r>
                                        <a:rPr lang="it-IT" sz="1800" i="1">
                                          <a:latin typeface="Cambria Math" panose="02040503050406030204" pitchFamily="18" charset="0"/>
                                        </a:rPr>
                                        <m:t>𝑔𝑡</m:t>
                                      </m:r>
                                    </m:e>
                                    <m:sub>
                                      <m:r>
                                        <a:rPr lang="it-IT" sz="1800" i="1">
                                          <a:latin typeface="Cambria Math" panose="02040503050406030204" pitchFamily="18" charset="0"/>
                                        </a:rPr>
                                        <m:t>𝑖</m:t>
                                      </m:r>
                                    </m:sub>
                                  </m:sSub>
                                  <m:r>
                                    <a:rPr lang="it-IT" sz="1800" i="1">
                                      <a:latin typeface="Cambria Math" panose="02040503050406030204" pitchFamily="18" charset="0"/>
                                    </a:rPr>
                                    <m:t>)</m:t>
                                  </m:r>
                                </m:e>
                                <m:sup>
                                  <m:r>
                                    <a:rPr lang="it-IT" sz="1800" i="1">
                                      <a:latin typeface="Cambria Math" panose="02040503050406030204" pitchFamily="18" charset="0"/>
                                    </a:rPr>
                                    <m:t>2</m:t>
                                  </m:r>
                                </m:sup>
                              </m:sSup>
                            </m:e>
                          </m:nary>
                        </m:e>
                      </m:rad>
                    </m:oMath>
                  </m:oMathPara>
                </a14:m>
                <a:endParaRPr lang="it-IT" dirty="0"/>
              </a:p>
              <a:p>
                <a:pPr marL="457200" lvl="1" indent="0">
                  <a:buNone/>
                </a:pPr>
                <a:endParaRPr lang="it-IT" dirty="0"/>
              </a:p>
              <a:p>
                <a:pPr lvl="1"/>
                <a:r>
                  <a:rPr lang="it-IT" b="1" dirty="0" err="1"/>
                  <a:t>Variants</a:t>
                </a:r>
                <a:r>
                  <a:rPr lang="it-IT" b="1" dirty="0"/>
                  <a:t> of the RMSE </a:t>
                </a:r>
              </a:p>
              <a:p>
                <a:pPr lvl="2"/>
                <a:r>
                  <a:rPr lang="it-IT" b="1" dirty="0" err="1"/>
                  <a:t>Mean</a:t>
                </a:r>
                <a:r>
                  <a:rPr lang="it-IT" b="1" dirty="0"/>
                  <a:t> </a:t>
                </a:r>
                <a:r>
                  <a:rPr lang="it-IT" b="1" dirty="0" err="1"/>
                  <a:t>Squared</a:t>
                </a:r>
                <a:r>
                  <a:rPr lang="it-IT" b="1" dirty="0"/>
                  <a:t> </a:t>
                </a:r>
                <a:r>
                  <a:rPr lang="it-IT" b="1" dirty="0" err="1"/>
                  <a:t>Error</a:t>
                </a:r>
                <a:r>
                  <a:rPr lang="it-IT" dirty="0"/>
                  <a:t> (MSE) → </a:t>
                </a:r>
                <a14:m>
                  <m:oMath xmlns:m="http://schemas.openxmlformats.org/officeDocument/2006/math">
                    <m:r>
                      <a:rPr lang="it-IT" b="0" i="1" smtClean="0">
                        <a:latin typeface="Cambria Math" panose="02040503050406030204" pitchFamily="18" charset="0"/>
                      </a:rPr>
                      <m:t>𝑀𝑆𝐸</m:t>
                    </m:r>
                    <m:r>
                      <a:rPr lang="it-IT" b="0" i="1" smtClean="0">
                        <a:latin typeface="Cambria Math" panose="02040503050406030204" pitchFamily="18" charset="0"/>
                      </a:rPr>
                      <m:t>= </m:t>
                    </m:r>
                    <m:f>
                      <m:fPr>
                        <m:ctrlPr>
                          <a:rPr lang="it-IT" b="0" i="1" smtClean="0">
                            <a:latin typeface="Cambria Math" panose="02040503050406030204" pitchFamily="18" charset="0"/>
                          </a:rPr>
                        </m:ctrlPr>
                      </m:fPr>
                      <m:num>
                        <m:r>
                          <a:rPr lang="it-IT" b="0" i="1" smtClean="0">
                            <a:latin typeface="Cambria Math" panose="02040503050406030204" pitchFamily="18" charset="0"/>
                          </a:rPr>
                          <m:t>1</m:t>
                        </m:r>
                      </m:num>
                      <m:den>
                        <m:r>
                          <a:rPr lang="it-IT" b="0" i="1" smtClean="0">
                            <a:latin typeface="Cambria Math" panose="02040503050406030204" pitchFamily="18" charset="0"/>
                          </a:rPr>
                          <m:t>𝑁</m:t>
                        </m:r>
                      </m:den>
                    </m:f>
                    <m:nary>
                      <m:naryPr>
                        <m:chr m:val="∑"/>
                        <m:ctrlPr>
                          <a:rPr lang="it-IT" b="0" i="1" smtClean="0">
                            <a:latin typeface="Cambria Math" panose="02040503050406030204" pitchFamily="18" charset="0"/>
                          </a:rPr>
                        </m:ctrlPr>
                      </m:naryPr>
                      <m:sub>
                        <m:r>
                          <m:rPr>
                            <m:brk m:alnAt="23"/>
                          </m:rPr>
                          <a:rPr lang="it-IT" b="0" i="1" smtClean="0">
                            <a:latin typeface="Cambria Math" panose="02040503050406030204" pitchFamily="18" charset="0"/>
                          </a:rPr>
                          <m:t>𝑖</m:t>
                        </m:r>
                        <m:r>
                          <a:rPr lang="it-IT" b="0" i="1" smtClean="0">
                            <a:latin typeface="Cambria Math" panose="02040503050406030204" pitchFamily="18" charset="0"/>
                          </a:rPr>
                          <m:t>=1</m:t>
                        </m:r>
                      </m:sub>
                      <m:sup>
                        <m:r>
                          <a:rPr lang="it-IT" b="0" i="1" smtClean="0">
                            <a:latin typeface="Cambria Math" panose="02040503050406030204" pitchFamily="18" charset="0"/>
                          </a:rPr>
                          <m:t>𝑁</m:t>
                        </m:r>
                      </m:sup>
                      <m:e>
                        <m:sSup>
                          <m:sSupPr>
                            <m:ctrlPr>
                              <a:rPr lang="it-IT" b="0" i="1" smtClean="0">
                                <a:latin typeface="Cambria Math" panose="02040503050406030204" pitchFamily="18" charset="0"/>
                              </a:rPr>
                            </m:ctrlPr>
                          </m:sSupPr>
                          <m:e>
                            <m:r>
                              <a:rPr lang="it-IT" b="0" i="1" smtClean="0">
                                <a:latin typeface="Cambria Math" panose="02040503050406030204" pitchFamily="18" charset="0"/>
                              </a:rPr>
                              <m:t>( </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𝑝</m:t>
                                </m:r>
                              </m:e>
                              <m:sub>
                                <m:r>
                                  <a:rPr lang="it-IT" b="0" i="1" smtClean="0">
                                    <a:latin typeface="Cambria Math" panose="02040503050406030204" pitchFamily="18" charset="0"/>
                                  </a:rPr>
                                  <m:t>𝑖</m:t>
                                </m:r>
                              </m:sub>
                            </m:sSub>
                            <m:r>
                              <a:rPr lang="it-IT" b="0" i="1" smtClean="0">
                                <a:latin typeface="Cambria Math" panose="02040503050406030204" pitchFamily="18" charset="0"/>
                              </a:rPr>
                              <m:t>−</m:t>
                            </m:r>
                            <m:sSub>
                              <m:sSubPr>
                                <m:ctrlPr>
                                  <a:rPr lang="it-IT" i="1">
                                    <a:latin typeface="Cambria Math" panose="02040503050406030204" pitchFamily="18" charset="0"/>
                                  </a:rPr>
                                </m:ctrlPr>
                              </m:sSubPr>
                              <m:e>
                                <m:r>
                                  <a:rPr lang="it-IT" b="0" i="1" smtClean="0">
                                    <a:latin typeface="Cambria Math" panose="02040503050406030204" pitchFamily="18" charset="0"/>
                                  </a:rPr>
                                  <m:t>𝑔𝑡</m:t>
                                </m:r>
                              </m:e>
                              <m:sub>
                                <m:r>
                                  <a:rPr lang="it-IT" i="1">
                                    <a:latin typeface="Cambria Math" panose="02040503050406030204" pitchFamily="18" charset="0"/>
                                  </a:rPr>
                                  <m:t>𝑖</m:t>
                                </m:r>
                              </m:sub>
                            </m:sSub>
                            <m:r>
                              <a:rPr lang="it-IT" b="0" i="1" smtClean="0">
                                <a:latin typeface="Cambria Math" panose="02040503050406030204" pitchFamily="18" charset="0"/>
                              </a:rPr>
                              <m:t>)</m:t>
                            </m:r>
                          </m:e>
                          <m:sup>
                            <m:r>
                              <a:rPr lang="it-IT" b="0" i="1" smtClean="0">
                                <a:latin typeface="Cambria Math" panose="02040503050406030204" pitchFamily="18" charset="0"/>
                              </a:rPr>
                              <m:t>2</m:t>
                            </m:r>
                          </m:sup>
                        </m:sSup>
                      </m:e>
                    </m:nary>
                  </m:oMath>
                </a14:m>
                <a:endParaRPr lang="it-IT" dirty="0"/>
              </a:p>
              <a:p>
                <a:pPr lvl="2"/>
                <a:endParaRPr lang="it-IT" dirty="0"/>
              </a:p>
              <a:p>
                <a:pPr lvl="2"/>
                <a:r>
                  <a:rPr lang="it-IT" b="1" dirty="0" err="1"/>
                  <a:t>Mean</a:t>
                </a:r>
                <a:r>
                  <a:rPr lang="it-IT" b="1" dirty="0"/>
                  <a:t> </a:t>
                </a:r>
                <a:r>
                  <a:rPr lang="it-IT" b="1" dirty="0" err="1"/>
                  <a:t>Average</a:t>
                </a:r>
                <a:r>
                  <a:rPr lang="it-IT" b="1" dirty="0"/>
                  <a:t> </a:t>
                </a:r>
                <a:r>
                  <a:rPr lang="it-IT" b="1" dirty="0" err="1"/>
                  <a:t>Error</a:t>
                </a:r>
                <a:r>
                  <a:rPr lang="it-IT" b="1" dirty="0"/>
                  <a:t> </a:t>
                </a:r>
                <a:r>
                  <a:rPr lang="it-IT" dirty="0"/>
                  <a:t>(MAE) →</a:t>
                </a:r>
                <a:r>
                  <a:rPr lang="it-IT" b="0" dirty="0"/>
                  <a:t> </a:t>
                </a:r>
                <a14:m>
                  <m:oMath xmlns:m="http://schemas.openxmlformats.org/officeDocument/2006/math">
                    <m:r>
                      <a:rPr lang="it-IT" b="0" i="1" smtClean="0">
                        <a:latin typeface="Cambria Math" panose="02040503050406030204" pitchFamily="18" charset="0"/>
                      </a:rPr>
                      <m:t>𝑀𝐴𝐸</m:t>
                    </m:r>
                    <m:r>
                      <a:rPr lang="it-IT" b="0" i="1" smtClean="0">
                        <a:latin typeface="Cambria Math" panose="02040503050406030204" pitchFamily="18" charset="0"/>
                      </a:rPr>
                      <m:t>= </m:t>
                    </m:r>
                    <m:f>
                      <m:fPr>
                        <m:ctrlPr>
                          <a:rPr lang="it-IT" b="0" i="1" smtClean="0">
                            <a:latin typeface="Cambria Math" panose="02040503050406030204" pitchFamily="18" charset="0"/>
                          </a:rPr>
                        </m:ctrlPr>
                      </m:fPr>
                      <m:num>
                        <m:r>
                          <a:rPr lang="it-IT" b="0" i="1" smtClean="0">
                            <a:latin typeface="Cambria Math" panose="02040503050406030204" pitchFamily="18" charset="0"/>
                          </a:rPr>
                          <m:t>1</m:t>
                        </m:r>
                      </m:num>
                      <m:den>
                        <m:r>
                          <a:rPr lang="it-IT" b="0" i="1" smtClean="0">
                            <a:latin typeface="Cambria Math" panose="02040503050406030204" pitchFamily="18" charset="0"/>
                          </a:rPr>
                          <m:t>𝑁</m:t>
                        </m:r>
                      </m:den>
                    </m:f>
                    <m:nary>
                      <m:naryPr>
                        <m:chr m:val="∑"/>
                        <m:ctrlPr>
                          <a:rPr lang="it-IT" b="0" i="1" smtClean="0">
                            <a:latin typeface="Cambria Math" panose="02040503050406030204" pitchFamily="18" charset="0"/>
                          </a:rPr>
                        </m:ctrlPr>
                      </m:naryPr>
                      <m:sub>
                        <m:r>
                          <m:rPr>
                            <m:brk m:alnAt="23"/>
                          </m:rPr>
                          <a:rPr lang="it-IT" b="0" i="1" smtClean="0">
                            <a:latin typeface="Cambria Math" panose="02040503050406030204" pitchFamily="18" charset="0"/>
                          </a:rPr>
                          <m:t>𝑖</m:t>
                        </m:r>
                        <m:r>
                          <a:rPr lang="it-IT" b="0" i="1" smtClean="0">
                            <a:latin typeface="Cambria Math" panose="02040503050406030204" pitchFamily="18" charset="0"/>
                          </a:rPr>
                          <m:t>=1</m:t>
                        </m:r>
                      </m:sub>
                      <m:sup>
                        <m:r>
                          <a:rPr lang="it-IT" b="0" i="1" smtClean="0">
                            <a:latin typeface="Cambria Math" panose="02040503050406030204" pitchFamily="18" charset="0"/>
                          </a:rPr>
                          <m:t>𝑁</m:t>
                        </m:r>
                      </m:sup>
                      <m:e>
                        <m:sSup>
                          <m:sSupPr>
                            <m:ctrlPr>
                              <a:rPr lang="it-IT" b="0" i="1" smtClean="0">
                                <a:latin typeface="Cambria Math" panose="02040503050406030204" pitchFamily="18" charset="0"/>
                              </a:rPr>
                            </m:ctrlPr>
                          </m:sSupPr>
                          <m:e>
                            <m:r>
                              <a:rPr lang="it-IT" b="0" i="1" smtClean="0">
                                <a:latin typeface="Cambria Math" panose="02040503050406030204" pitchFamily="18" charset="0"/>
                              </a:rPr>
                              <m:t>| </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𝑝</m:t>
                                </m:r>
                              </m:e>
                              <m:sub>
                                <m:r>
                                  <a:rPr lang="it-IT" b="0" i="1" smtClean="0">
                                    <a:latin typeface="Cambria Math" panose="02040503050406030204" pitchFamily="18" charset="0"/>
                                  </a:rPr>
                                  <m:t>𝑖</m:t>
                                </m:r>
                              </m:sub>
                            </m:sSub>
                            <m:r>
                              <a:rPr lang="it-IT" b="0" i="1" smtClean="0">
                                <a:latin typeface="Cambria Math" panose="02040503050406030204" pitchFamily="18" charset="0"/>
                              </a:rPr>
                              <m:t>−</m:t>
                            </m:r>
                            <m:sSub>
                              <m:sSubPr>
                                <m:ctrlPr>
                                  <a:rPr lang="it-IT" i="1">
                                    <a:latin typeface="Cambria Math" panose="02040503050406030204" pitchFamily="18" charset="0"/>
                                  </a:rPr>
                                </m:ctrlPr>
                              </m:sSubPr>
                              <m:e>
                                <m:r>
                                  <a:rPr lang="it-IT" b="0" i="1" smtClean="0">
                                    <a:latin typeface="Cambria Math" panose="02040503050406030204" pitchFamily="18" charset="0"/>
                                  </a:rPr>
                                  <m:t>𝑔𝑡</m:t>
                                </m:r>
                              </m:e>
                              <m:sub>
                                <m:r>
                                  <a:rPr lang="it-IT" i="1">
                                    <a:latin typeface="Cambria Math" panose="02040503050406030204" pitchFamily="18" charset="0"/>
                                  </a:rPr>
                                  <m:t>𝑖</m:t>
                                </m:r>
                              </m:sub>
                            </m:sSub>
                            <m:r>
                              <a:rPr lang="it-IT" b="0" i="1" smtClean="0">
                                <a:latin typeface="Cambria Math" panose="02040503050406030204" pitchFamily="18" charset="0"/>
                              </a:rPr>
                              <m:t>|</m:t>
                            </m:r>
                          </m:e>
                          <m:sup/>
                        </m:sSup>
                      </m:e>
                    </m:nary>
                  </m:oMath>
                </a14:m>
                <a:endParaRPr lang="it-IT" dirty="0"/>
              </a:p>
              <a:p>
                <a:pPr lvl="1"/>
                <a:endParaRPr lang="it-IT" dirty="0"/>
              </a:p>
              <a:p>
                <a:pPr lvl="1"/>
                <a:r>
                  <a:rPr lang="it-IT" b="1" dirty="0" err="1"/>
                  <a:t>These</a:t>
                </a:r>
                <a:r>
                  <a:rPr lang="it-IT" b="1" dirty="0"/>
                  <a:t> </a:t>
                </a:r>
                <a:r>
                  <a:rPr lang="it-IT" b="1" dirty="0" err="1"/>
                  <a:t>metrics</a:t>
                </a:r>
                <a:r>
                  <a:rPr lang="it-IT" b="1" dirty="0"/>
                  <a:t> are </a:t>
                </a:r>
                <a:r>
                  <a:rPr lang="it-IT" b="1" dirty="0" err="1"/>
                  <a:t>errors</a:t>
                </a:r>
                <a:r>
                  <a:rPr lang="it-IT" dirty="0"/>
                  <a:t>, </a:t>
                </a:r>
                <a:r>
                  <a:rPr lang="it-IT" dirty="0" err="1"/>
                  <a:t>then</a:t>
                </a:r>
                <a:r>
                  <a:rPr lang="it-IT" dirty="0"/>
                  <a:t> </a:t>
                </a:r>
                <a:r>
                  <a:rPr lang="en-US" dirty="0"/>
                  <a:t>low values ​​of RMSE, MSE and MAE indicate good performance of the regression model.</a:t>
                </a:r>
                <a:endParaRPr lang="it-IT" dirty="0"/>
              </a:p>
              <a:p>
                <a:pPr lvl="2"/>
                <a:endParaRPr lang="it-IT" dirty="0"/>
              </a:p>
              <a:p>
                <a:pPr marL="457200" lvl="1" indent="0">
                  <a:buNone/>
                </a:pPr>
                <a:endParaRPr lang="it-IT" dirty="0"/>
              </a:p>
            </p:txBody>
          </p:sp>
        </mc:Choice>
        <mc:Fallback xmlns="">
          <p:sp>
            <p:nvSpPr>
              <p:cNvPr id="2" name="Segnaposto contenuto 1">
                <a:extLst>
                  <a:ext uri="{FF2B5EF4-FFF2-40B4-BE49-F238E27FC236}">
                    <a16:creationId xmlns:a16="http://schemas.microsoft.com/office/drawing/2014/main" id="{AD20ED44-FB89-4593-B67A-A53DD924FF65}"/>
                  </a:ext>
                </a:extLst>
              </p:cNvPr>
              <p:cNvSpPr>
                <a:spLocks noGrp="1" noRot="1" noChangeAspect="1" noMove="1" noResize="1" noEditPoints="1" noAdjustHandles="1" noChangeArrowheads="1" noChangeShapeType="1" noTextEdit="1"/>
              </p:cNvSpPr>
              <p:nvPr>
                <p:ph idx="1"/>
              </p:nvPr>
            </p:nvSpPr>
            <p:spPr>
              <a:blipFill>
                <a:blip r:embed="rId2"/>
                <a:stretch>
                  <a:fillRect l="-680" t="-1537" b="-946"/>
                </a:stretch>
              </a:blipFill>
            </p:spPr>
            <p:txBody>
              <a:bodyPr/>
              <a:lstStyle/>
              <a:p>
                <a:r>
                  <a:rPr lang="it-IT">
                    <a:noFill/>
                  </a:rPr>
                  <a:t> </a:t>
                </a:r>
              </a:p>
            </p:txBody>
          </p:sp>
        </mc:Fallback>
      </mc:AlternateContent>
      <p:sp>
        <p:nvSpPr>
          <p:cNvPr id="3" name="Segnaposto contenuto 2">
            <a:extLst>
              <a:ext uri="{FF2B5EF4-FFF2-40B4-BE49-F238E27FC236}">
                <a16:creationId xmlns:a16="http://schemas.microsoft.com/office/drawing/2014/main" id="{34173210-4917-4F6F-BD5C-9B3CF99FB2C5}"/>
              </a:ext>
            </a:extLst>
          </p:cNvPr>
          <p:cNvSpPr>
            <a:spLocks noGrp="1"/>
          </p:cNvSpPr>
          <p:nvPr>
            <p:ph sz="quarter" idx="13"/>
          </p:nvPr>
        </p:nvSpPr>
        <p:spPr/>
        <p:txBody>
          <a:bodyPr/>
          <a:lstStyle/>
          <a:p>
            <a:endParaRPr lang="it-IT"/>
          </a:p>
        </p:txBody>
      </p:sp>
      <p:sp>
        <p:nvSpPr>
          <p:cNvPr id="4" name="Titolo 3">
            <a:extLst>
              <a:ext uri="{FF2B5EF4-FFF2-40B4-BE49-F238E27FC236}">
                <a16:creationId xmlns:a16="http://schemas.microsoft.com/office/drawing/2014/main" id="{F5271824-C9ED-4342-9594-7587E6778BD9}"/>
              </a:ext>
            </a:extLst>
          </p:cNvPr>
          <p:cNvSpPr>
            <a:spLocks noGrp="1"/>
          </p:cNvSpPr>
          <p:nvPr>
            <p:ph type="title"/>
          </p:nvPr>
        </p:nvSpPr>
        <p:spPr/>
        <p:txBody>
          <a:bodyPr/>
          <a:lstStyle/>
          <a:p>
            <a:r>
              <a:rPr lang="it-IT" dirty="0"/>
              <a:t>System performance with </a:t>
            </a:r>
            <a:r>
              <a:rPr lang="it-IT" dirty="0" err="1"/>
              <a:t>Regression</a:t>
            </a:r>
            <a:endParaRPr lang="it-IT" dirty="0"/>
          </a:p>
        </p:txBody>
      </p:sp>
      <p:sp>
        <p:nvSpPr>
          <p:cNvPr id="5" name="Segnaposto numero diapositiva 4">
            <a:extLst>
              <a:ext uri="{FF2B5EF4-FFF2-40B4-BE49-F238E27FC236}">
                <a16:creationId xmlns:a16="http://schemas.microsoft.com/office/drawing/2014/main" id="{C3F8BBD0-D352-4DF9-ACAA-D0B1E37E775A}"/>
              </a:ext>
            </a:extLst>
          </p:cNvPr>
          <p:cNvSpPr>
            <a:spLocks noGrp="1"/>
          </p:cNvSpPr>
          <p:nvPr>
            <p:ph type="sldNum" sz="quarter" idx="12"/>
          </p:nvPr>
        </p:nvSpPr>
        <p:spPr/>
        <p:txBody>
          <a:bodyPr/>
          <a:lstStyle/>
          <a:p>
            <a:fld id="{EAB430A7-3CA7-4B68-A358-CDC4EFF6F2FE}" type="slidenum">
              <a:rPr lang="it-IT" smtClean="0"/>
              <a:pPr/>
              <a:t>8</a:t>
            </a:fld>
            <a:endParaRPr lang="it-IT" dirty="0"/>
          </a:p>
        </p:txBody>
      </p:sp>
      <p:sp>
        <p:nvSpPr>
          <p:cNvPr id="6" name="Segnaposto testo 5">
            <a:extLst>
              <a:ext uri="{FF2B5EF4-FFF2-40B4-BE49-F238E27FC236}">
                <a16:creationId xmlns:a16="http://schemas.microsoft.com/office/drawing/2014/main" id="{65FD3945-391C-4633-9FA7-8103282BDE03}"/>
              </a:ext>
            </a:extLst>
          </p:cNvPr>
          <p:cNvSpPr>
            <a:spLocks noGrp="1"/>
          </p:cNvSpPr>
          <p:nvPr>
            <p:ph type="body" sz="quarter" idx="14"/>
          </p:nvPr>
        </p:nvSpPr>
        <p:spPr/>
        <p:txBody>
          <a:bodyPr/>
          <a:lstStyle/>
          <a:p>
            <a:endParaRPr lang="it-IT"/>
          </a:p>
        </p:txBody>
      </p:sp>
    </p:spTree>
    <p:extLst>
      <p:ext uri="{BB962C8B-B14F-4D97-AF65-F5344CB8AC3E}">
        <p14:creationId xmlns:p14="http://schemas.microsoft.com/office/powerpoint/2010/main" val="40345016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Segnaposto contenuto 1">
                <a:extLst>
                  <a:ext uri="{FF2B5EF4-FFF2-40B4-BE49-F238E27FC236}">
                    <a16:creationId xmlns:a16="http://schemas.microsoft.com/office/drawing/2014/main" id="{A19DA261-D269-8AE4-DB9E-538241298D6B}"/>
                  </a:ext>
                </a:extLst>
              </p:cNvPr>
              <p:cNvSpPr>
                <a:spLocks noGrp="1"/>
              </p:cNvSpPr>
              <p:nvPr>
                <p:ph idx="1"/>
              </p:nvPr>
            </p:nvSpPr>
            <p:spPr/>
            <p:txBody>
              <a:bodyPr/>
              <a:lstStyle/>
              <a:p>
                <a:r>
                  <a:rPr lang="it-IT" b="1" dirty="0"/>
                  <a:t>Coefficient of </a:t>
                </a:r>
                <a:r>
                  <a:rPr lang="it-IT" b="1" dirty="0" err="1"/>
                  <a:t>determination</a:t>
                </a:r>
                <a:r>
                  <a:rPr lang="it-IT" b="1" dirty="0"/>
                  <a:t> </a:t>
                </a:r>
                <a:r>
                  <a:rPr lang="it-IT" dirty="0"/>
                  <a:t>(</a:t>
                </a:r>
                <a14:m>
                  <m:oMath xmlns:m="http://schemas.openxmlformats.org/officeDocument/2006/math">
                    <m:sSup>
                      <m:sSupPr>
                        <m:ctrlPr>
                          <a:rPr lang="it-IT" i="1" smtClean="0">
                            <a:latin typeface="Cambria Math" panose="02040503050406030204" pitchFamily="18" charset="0"/>
                          </a:rPr>
                        </m:ctrlPr>
                      </m:sSupPr>
                      <m:e>
                        <m:r>
                          <a:rPr lang="it-IT" b="0" i="1" smtClean="0">
                            <a:latin typeface="Cambria Math" panose="02040503050406030204" pitchFamily="18" charset="0"/>
                          </a:rPr>
                          <m:t>𝑅</m:t>
                        </m:r>
                      </m:e>
                      <m:sup>
                        <m:r>
                          <a:rPr lang="it-IT" b="0" i="1" smtClean="0">
                            <a:latin typeface="Cambria Math" panose="02040503050406030204" pitchFamily="18" charset="0"/>
                          </a:rPr>
                          <m:t>2</m:t>
                        </m:r>
                      </m:sup>
                    </m:sSup>
                  </m:oMath>
                </a14:m>
                <a:r>
                  <a:rPr lang="it-IT" dirty="0"/>
                  <a:t>) </a:t>
                </a:r>
                <a:r>
                  <a:rPr lang="en-US" dirty="0"/>
                  <a:t>is the proportion of the variation in the dependent variable that is predictable from the independent variable(s).</a:t>
                </a:r>
              </a:p>
              <a:p>
                <a:pPr lvl="1"/>
                <a:r>
                  <a:rPr lang="en-US" dirty="0"/>
                  <a:t>It provides a measure of how </a:t>
                </a:r>
                <a:r>
                  <a:rPr lang="en-US" b="1" dirty="0"/>
                  <a:t>well observed outcomes are replicated by the model</a:t>
                </a:r>
                <a:r>
                  <a:rPr lang="en-US" dirty="0"/>
                  <a:t>, based on the proportion of total variation of outcomes explained by the model.</a:t>
                </a:r>
              </a:p>
              <a:p>
                <a:pPr lvl="1"/>
                <a:r>
                  <a:rPr lang="en-US" dirty="0"/>
                  <a:t>It can be more (intuitively) informative than MAE, MSE, and RMSE in regression analysis evaluation, as the former can be expressed as a </a:t>
                </a:r>
                <a:r>
                  <a:rPr lang="en-US" b="1" dirty="0"/>
                  <a:t>percentage</a:t>
                </a:r>
                <a:r>
                  <a:rPr lang="en-US" dirty="0"/>
                  <a:t>, whereas the latter measures have arbitrary ranges.</a:t>
                </a:r>
                <a:endParaRPr lang="it-IT" dirty="0"/>
              </a:p>
              <a:p>
                <a:endParaRPr lang="it-IT" dirty="0"/>
              </a:p>
              <a:p>
                <a:pPr marL="0" indent="0">
                  <a:buNone/>
                </a:pPr>
                <a14:m>
                  <m:oMathPara xmlns:m="http://schemas.openxmlformats.org/officeDocument/2006/math">
                    <m:oMathParaPr>
                      <m:jc m:val="centerGroup"/>
                    </m:oMathParaPr>
                    <m:oMath xmlns:m="http://schemas.openxmlformats.org/officeDocument/2006/math">
                      <m:sSup>
                        <m:sSupPr>
                          <m:ctrlPr>
                            <a:rPr lang="it-IT" sz="2000" i="1" smtClean="0">
                              <a:latin typeface="Cambria Math" panose="02040503050406030204" pitchFamily="18" charset="0"/>
                            </a:rPr>
                          </m:ctrlPr>
                        </m:sSupPr>
                        <m:e>
                          <m:r>
                            <a:rPr lang="it-IT" sz="2000" b="0" i="1" smtClean="0">
                              <a:latin typeface="Cambria Math" panose="02040503050406030204" pitchFamily="18" charset="0"/>
                            </a:rPr>
                            <m:t>𝑅</m:t>
                          </m:r>
                        </m:e>
                        <m:sup>
                          <m:r>
                            <a:rPr lang="it-IT" sz="2000" b="0" i="1" smtClean="0">
                              <a:latin typeface="Cambria Math" panose="02040503050406030204" pitchFamily="18" charset="0"/>
                            </a:rPr>
                            <m:t>2</m:t>
                          </m:r>
                        </m:sup>
                      </m:sSup>
                      <m:r>
                        <a:rPr lang="it-IT" sz="2000" b="0" i="1" smtClean="0">
                          <a:latin typeface="Cambria Math" panose="02040503050406030204" pitchFamily="18" charset="0"/>
                        </a:rPr>
                        <m:t>=1−</m:t>
                      </m:r>
                      <m:f>
                        <m:fPr>
                          <m:ctrlPr>
                            <a:rPr lang="it-IT" sz="2000" b="0" i="1" smtClean="0">
                              <a:latin typeface="Cambria Math" panose="02040503050406030204" pitchFamily="18" charset="0"/>
                            </a:rPr>
                          </m:ctrlPr>
                        </m:fPr>
                        <m:num>
                          <m:sSub>
                            <m:sSubPr>
                              <m:ctrlPr>
                                <a:rPr lang="it-IT" sz="2000" b="0" i="1" smtClean="0">
                                  <a:latin typeface="Cambria Math" panose="02040503050406030204" pitchFamily="18" charset="0"/>
                                </a:rPr>
                              </m:ctrlPr>
                            </m:sSubPr>
                            <m:e>
                              <m:r>
                                <a:rPr lang="it-IT" sz="2000" b="0" i="1" smtClean="0">
                                  <a:latin typeface="Cambria Math" panose="02040503050406030204" pitchFamily="18" charset="0"/>
                                </a:rPr>
                                <m:t>𝑆𝑆</m:t>
                              </m:r>
                            </m:e>
                            <m:sub>
                              <m:r>
                                <a:rPr lang="it-IT" sz="2000" b="0" i="1" smtClean="0">
                                  <a:latin typeface="Cambria Math" panose="02040503050406030204" pitchFamily="18" charset="0"/>
                                </a:rPr>
                                <m:t>𝑟𝑒𝑠</m:t>
                              </m:r>
                            </m:sub>
                          </m:sSub>
                        </m:num>
                        <m:den>
                          <m:sSub>
                            <m:sSubPr>
                              <m:ctrlPr>
                                <a:rPr lang="it-IT" sz="2000" b="0" i="1" smtClean="0">
                                  <a:latin typeface="Cambria Math" panose="02040503050406030204" pitchFamily="18" charset="0"/>
                                </a:rPr>
                              </m:ctrlPr>
                            </m:sSubPr>
                            <m:e>
                              <m:r>
                                <a:rPr lang="it-IT" sz="2000" b="0" i="1" smtClean="0">
                                  <a:latin typeface="Cambria Math" panose="02040503050406030204" pitchFamily="18" charset="0"/>
                                </a:rPr>
                                <m:t>𝑆𝑆</m:t>
                              </m:r>
                            </m:e>
                            <m:sub>
                              <m:r>
                                <a:rPr lang="it-IT" sz="2000" b="0" i="1" smtClean="0">
                                  <a:latin typeface="Cambria Math" panose="02040503050406030204" pitchFamily="18" charset="0"/>
                                </a:rPr>
                                <m:t>𝑡𝑜𝑡</m:t>
                              </m:r>
                            </m:sub>
                          </m:sSub>
                        </m:den>
                      </m:f>
                    </m:oMath>
                  </m:oMathPara>
                </a14:m>
                <a:endParaRPr lang="it-IT" sz="2000" b="0" dirty="0"/>
              </a:p>
              <a:p>
                <a:pPr marL="0" indent="0">
                  <a:buNone/>
                </a:pPr>
                <a:endParaRPr lang="it-IT" sz="1800" b="0" dirty="0"/>
              </a:p>
              <a:p>
                <a:pPr marL="0" indent="0">
                  <a:buNone/>
                </a:pPr>
                <a14:m>
                  <m:oMathPara xmlns:m="http://schemas.openxmlformats.org/officeDocument/2006/math">
                    <m:oMathParaPr>
                      <m:jc m:val="centerGroup"/>
                    </m:oMathParaPr>
                    <m:oMath xmlns:m="http://schemas.openxmlformats.org/officeDocument/2006/math">
                      <m:sSub>
                        <m:sSubPr>
                          <m:ctrlPr>
                            <a:rPr lang="it-IT" sz="1800" i="1" smtClean="0">
                              <a:latin typeface="Cambria Math" panose="02040503050406030204" pitchFamily="18" charset="0"/>
                            </a:rPr>
                          </m:ctrlPr>
                        </m:sSubPr>
                        <m:e>
                          <m:r>
                            <a:rPr lang="it-IT" sz="1800" b="0" i="1" smtClean="0">
                              <a:latin typeface="Cambria Math" panose="02040503050406030204" pitchFamily="18" charset="0"/>
                            </a:rPr>
                            <m:t>𝑆𝑆</m:t>
                          </m:r>
                        </m:e>
                        <m:sub>
                          <m:r>
                            <a:rPr lang="it-IT" sz="1800" b="0" i="1" smtClean="0">
                              <a:latin typeface="Cambria Math" panose="02040503050406030204" pitchFamily="18" charset="0"/>
                            </a:rPr>
                            <m:t>𝑟𝑒𝑠</m:t>
                          </m:r>
                        </m:sub>
                      </m:sSub>
                      <m:r>
                        <a:rPr lang="it-IT" sz="1800" b="0" i="1" smtClean="0">
                          <a:latin typeface="Cambria Math" panose="02040503050406030204" pitchFamily="18" charset="0"/>
                        </a:rPr>
                        <m:t>=</m:t>
                      </m:r>
                      <m:nary>
                        <m:naryPr>
                          <m:chr m:val="∑"/>
                          <m:supHide m:val="on"/>
                          <m:ctrlPr>
                            <a:rPr lang="it-IT" sz="1800" b="0" i="1" smtClean="0">
                              <a:latin typeface="Cambria Math" panose="02040503050406030204" pitchFamily="18" charset="0"/>
                            </a:rPr>
                          </m:ctrlPr>
                        </m:naryPr>
                        <m:sub>
                          <m:r>
                            <m:rPr>
                              <m:brk m:alnAt="7"/>
                            </m:rPr>
                            <a:rPr lang="it-IT" sz="1800" b="0" i="1" smtClean="0">
                              <a:latin typeface="Cambria Math" panose="02040503050406030204" pitchFamily="18" charset="0"/>
                            </a:rPr>
                            <m:t>𝑖</m:t>
                          </m:r>
                        </m:sub>
                        <m:sup/>
                        <m:e>
                          <m:sSup>
                            <m:sSupPr>
                              <m:ctrlPr>
                                <a:rPr lang="it-IT" sz="1800" b="0" i="1" smtClean="0">
                                  <a:latin typeface="Cambria Math" panose="02040503050406030204" pitchFamily="18" charset="0"/>
                                </a:rPr>
                              </m:ctrlPr>
                            </m:sSupPr>
                            <m:e>
                              <m:r>
                                <a:rPr lang="it-IT" sz="1800" i="1">
                                  <a:latin typeface="Cambria Math" panose="02040503050406030204" pitchFamily="18" charset="0"/>
                                </a:rPr>
                                <m:t>(</m:t>
                              </m:r>
                              <m:sSub>
                                <m:sSubPr>
                                  <m:ctrlPr>
                                    <a:rPr lang="it-IT" sz="1800" i="1">
                                      <a:latin typeface="Cambria Math" panose="02040503050406030204" pitchFamily="18" charset="0"/>
                                    </a:rPr>
                                  </m:ctrlPr>
                                </m:sSubPr>
                                <m:e>
                                  <m:r>
                                    <a:rPr lang="it-IT" sz="1800" b="0" i="1" smtClean="0">
                                      <a:latin typeface="Cambria Math" panose="02040503050406030204" pitchFamily="18" charset="0"/>
                                    </a:rPr>
                                    <m:t>𝑔𝑡</m:t>
                                  </m:r>
                                </m:e>
                                <m:sub>
                                  <m:r>
                                    <a:rPr lang="it-IT" sz="1800" i="1">
                                      <a:latin typeface="Cambria Math" panose="02040503050406030204" pitchFamily="18" charset="0"/>
                                    </a:rPr>
                                    <m:t>𝑖</m:t>
                                  </m:r>
                                </m:sub>
                              </m:sSub>
                              <m:r>
                                <a:rPr lang="it-IT" sz="1800" i="1">
                                  <a:latin typeface="Cambria Math" panose="02040503050406030204" pitchFamily="18" charset="0"/>
                                </a:rPr>
                                <m:t>−</m:t>
                              </m:r>
                              <m:sSub>
                                <m:sSubPr>
                                  <m:ctrlPr>
                                    <a:rPr lang="it-IT" sz="1800" i="1">
                                      <a:latin typeface="Cambria Math" panose="02040503050406030204" pitchFamily="18" charset="0"/>
                                    </a:rPr>
                                  </m:ctrlPr>
                                </m:sSubPr>
                                <m:e>
                                  <m:r>
                                    <a:rPr lang="it-IT" sz="1800" b="0" i="1" smtClean="0">
                                      <a:latin typeface="Cambria Math" panose="02040503050406030204" pitchFamily="18" charset="0"/>
                                    </a:rPr>
                                    <m:t>𝑝</m:t>
                                  </m:r>
                                </m:e>
                                <m:sub>
                                  <m:r>
                                    <a:rPr lang="it-IT" sz="1800" i="1">
                                      <a:latin typeface="Cambria Math" panose="02040503050406030204" pitchFamily="18" charset="0"/>
                                    </a:rPr>
                                    <m:t>𝑖</m:t>
                                  </m:r>
                                </m:sub>
                              </m:sSub>
                              <m:r>
                                <a:rPr lang="it-IT" sz="1800" b="0" i="1" smtClean="0">
                                  <a:latin typeface="Cambria Math" panose="02040503050406030204" pitchFamily="18" charset="0"/>
                                </a:rPr>
                                <m:t>)</m:t>
                              </m:r>
                            </m:e>
                            <m:sup>
                              <m:r>
                                <a:rPr lang="it-IT" sz="1800" b="0" i="1" smtClean="0">
                                  <a:latin typeface="Cambria Math" panose="02040503050406030204" pitchFamily="18" charset="0"/>
                                </a:rPr>
                                <m:t>2</m:t>
                              </m:r>
                            </m:sup>
                          </m:sSup>
                        </m:e>
                      </m:nary>
                      <m:r>
                        <a:rPr lang="it-IT" sz="1800" b="0" i="1" smtClean="0">
                          <a:latin typeface="Cambria Math" panose="02040503050406030204" pitchFamily="18" charset="0"/>
                        </a:rPr>
                        <m:t>,    </m:t>
                      </m:r>
                      <m:sSub>
                        <m:sSubPr>
                          <m:ctrlPr>
                            <a:rPr lang="it-IT" sz="1800" i="1">
                              <a:latin typeface="Cambria Math" panose="02040503050406030204" pitchFamily="18" charset="0"/>
                            </a:rPr>
                          </m:ctrlPr>
                        </m:sSubPr>
                        <m:e>
                          <m:r>
                            <a:rPr lang="it-IT" sz="1800" i="1">
                              <a:latin typeface="Cambria Math" panose="02040503050406030204" pitchFamily="18" charset="0"/>
                            </a:rPr>
                            <m:t>𝑆𝑆</m:t>
                          </m:r>
                        </m:e>
                        <m:sub>
                          <m:r>
                            <a:rPr lang="it-IT" sz="1800" b="0" i="1" smtClean="0">
                              <a:latin typeface="Cambria Math" panose="02040503050406030204" pitchFamily="18" charset="0"/>
                            </a:rPr>
                            <m:t>𝑡𝑜𝑡</m:t>
                          </m:r>
                        </m:sub>
                      </m:sSub>
                      <m:r>
                        <a:rPr lang="it-IT" sz="1800" i="1">
                          <a:latin typeface="Cambria Math" panose="02040503050406030204" pitchFamily="18" charset="0"/>
                        </a:rPr>
                        <m:t>=</m:t>
                      </m:r>
                      <m:nary>
                        <m:naryPr>
                          <m:chr m:val="∑"/>
                          <m:supHide m:val="on"/>
                          <m:ctrlPr>
                            <a:rPr lang="it-IT" sz="1800" i="1">
                              <a:latin typeface="Cambria Math" panose="02040503050406030204" pitchFamily="18" charset="0"/>
                            </a:rPr>
                          </m:ctrlPr>
                        </m:naryPr>
                        <m:sub>
                          <m:r>
                            <m:rPr>
                              <m:brk m:alnAt="7"/>
                            </m:rPr>
                            <a:rPr lang="it-IT" sz="1800" i="1">
                              <a:latin typeface="Cambria Math" panose="02040503050406030204" pitchFamily="18" charset="0"/>
                            </a:rPr>
                            <m:t>𝑖</m:t>
                          </m:r>
                        </m:sub>
                        <m:sup/>
                        <m:e>
                          <m:sSup>
                            <m:sSupPr>
                              <m:ctrlPr>
                                <a:rPr lang="it-IT" sz="1800" i="1">
                                  <a:latin typeface="Cambria Math" panose="02040503050406030204" pitchFamily="18" charset="0"/>
                                </a:rPr>
                              </m:ctrlPr>
                            </m:sSupPr>
                            <m:e>
                              <m:r>
                                <a:rPr lang="it-IT" sz="1800" i="1">
                                  <a:latin typeface="Cambria Math" panose="02040503050406030204" pitchFamily="18" charset="0"/>
                                </a:rPr>
                                <m:t>(</m:t>
                              </m:r>
                              <m:sSub>
                                <m:sSubPr>
                                  <m:ctrlPr>
                                    <a:rPr lang="it-IT" sz="1800" i="1">
                                      <a:latin typeface="Cambria Math" panose="02040503050406030204" pitchFamily="18" charset="0"/>
                                    </a:rPr>
                                  </m:ctrlPr>
                                </m:sSubPr>
                                <m:e>
                                  <m:r>
                                    <a:rPr lang="it-IT" sz="1800" b="0" i="1" smtClean="0">
                                      <a:latin typeface="Cambria Math" panose="02040503050406030204" pitchFamily="18" charset="0"/>
                                    </a:rPr>
                                    <m:t>𝑔𝑡</m:t>
                                  </m:r>
                                </m:e>
                                <m:sub>
                                  <m:r>
                                    <a:rPr lang="it-IT" sz="1800" i="1">
                                      <a:latin typeface="Cambria Math" panose="02040503050406030204" pitchFamily="18" charset="0"/>
                                    </a:rPr>
                                    <m:t>𝑖</m:t>
                                  </m:r>
                                </m:sub>
                              </m:sSub>
                              <m:r>
                                <a:rPr lang="it-IT" sz="1800" i="1">
                                  <a:latin typeface="Cambria Math" panose="02040503050406030204" pitchFamily="18" charset="0"/>
                                </a:rPr>
                                <m:t>−</m:t>
                              </m:r>
                              <m:acc>
                                <m:accPr>
                                  <m:chr m:val="̅"/>
                                  <m:ctrlPr>
                                    <a:rPr lang="it-IT" sz="1800" i="1" smtClean="0">
                                      <a:latin typeface="Cambria Math" panose="02040503050406030204" pitchFamily="18" charset="0"/>
                                    </a:rPr>
                                  </m:ctrlPr>
                                </m:accPr>
                                <m:e>
                                  <m:sSub>
                                    <m:sSubPr>
                                      <m:ctrlPr>
                                        <a:rPr lang="it-IT" sz="1800" i="1">
                                          <a:latin typeface="Cambria Math" panose="02040503050406030204" pitchFamily="18" charset="0"/>
                                        </a:rPr>
                                      </m:ctrlPr>
                                    </m:sSubPr>
                                    <m:e>
                                      <m:r>
                                        <a:rPr lang="it-IT" sz="1800" i="1">
                                          <a:latin typeface="Cambria Math" panose="02040503050406030204" pitchFamily="18" charset="0"/>
                                        </a:rPr>
                                        <m:t>𝑔𝑡</m:t>
                                      </m:r>
                                    </m:e>
                                    <m:sub>
                                      <m:r>
                                        <a:rPr lang="it-IT" sz="1800" i="1">
                                          <a:latin typeface="Cambria Math" panose="02040503050406030204" pitchFamily="18" charset="0"/>
                                        </a:rPr>
                                        <m:t>𝑖</m:t>
                                      </m:r>
                                    </m:sub>
                                  </m:sSub>
                                </m:e>
                              </m:acc>
                              <m:r>
                                <a:rPr lang="it-IT" sz="1800" b="0" i="1" smtClean="0">
                                  <a:latin typeface="Cambria Math" panose="02040503050406030204" pitchFamily="18" charset="0"/>
                                </a:rPr>
                                <m:t> </m:t>
                              </m:r>
                              <m:r>
                                <a:rPr lang="it-IT" sz="1800" i="1">
                                  <a:latin typeface="Cambria Math" panose="02040503050406030204" pitchFamily="18" charset="0"/>
                                </a:rPr>
                                <m:t>)</m:t>
                              </m:r>
                            </m:e>
                            <m:sup>
                              <m:r>
                                <a:rPr lang="it-IT" sz="1800" i="1">
                                  <a:latin typeface="Cambria Math" panose="02040503050406030204" pitchFamily="18" charset="0"/>
                                </a:rPr>
                                <m:t>2</m:t>
                              </m:r>
                            </m:sup>
                          </m:sSup>
                        </m:e>
                      </m:nary>
                    </m:oMath>
                  </m:oMathPara>
                </a14:m>
                <a:endParaRPr lang="it-IT" sz="1800" dirty="0"/>
              </a:p>
              <a:p>
                <a:pPr lvl="1"/>
                <a:endParaRPr lang="en-US" dirty="0"/>
              </a:p>
              <a:p>
                <a:pPr lvl="1"/>
                <a:r>
                  <a:rPr lang="en-US" dirty="0"/>
                  <a:t>In the </a:t>
                </a:r>
                <a:r>
                  <a:rPr lang="en-US" b="1" dirty="0"/>
                  <a:t>best</a:t>
                </a:r>
                <a:r>
                  <a:rPr lang="en-US" dirty="0"/>
                  <a:t> case, the modeled values exactly match the observed values → </a:t>
                </a:r>
                <a14:m>
                  <m:oMath xmlns:m="http://schemas.openxmlformats.org/officeDocument/2006/math">
                    <m:sSup>
                      <m:sSupPr>
                        <m:ctrlPr>
                          <a:rPr lang="it-IT" i="1" smtClean="0">
                            <a:latin typeface="Cambria Math" panose="02040503050406030204" pitchFamily="18" charset="0"/>
                          </a:rPr>
                        </m:ctrlPr>
                      </m:sSupPr>
                      <m:e>
                        <m:r>
                          <a:rPr lang="it-IT" b="0" i="1" smtClean="0">
                            <a:latin typeface="Cambria Math" panose="02040503050406030204" pitchFamily="18" charset="0"/>
                          </a:rPr>
                          <m:t>𝑅</m:t>
                        </m:r>
                      </m:e>
                      <m:sup>
                        <m:r>
                          <a:rPr lang="it-IT" b="0" i="1" smtClean="0">
                            <a:latin typeface="Cambria Math" panose="02040503050406030204" pitchFamily="18" charset="0"/>
                          </a:rPr>
                          <m:t>2</m:t>
                        </m:r>
                      </m:sup>
                    </m:sSup>
                    <m:r>
                      <a:rPr lang="it-IT" b="0" i="1" smtClean="0">
                        <a:latin typeface="Cambria Math" panose="02040503050406030204" pitchFamily="18" charset="0"/>
                      </a:rPr>
                      <m:t>=1</m:t>
                    </m:r>
                  </m:oMath>
                </a14:m>
                <a:endParaRPr lang="en-US" dirty="0"/>
              </a:p>
              <a:p>
                <a:pPr lvl="1"/>
                <a:r>
                  <a:rPr lang="en-US" dirty="0"/>
                  <a:t>In the </a:t>
                </a:r>
                <a:r>
                  <a:rPr lang="en-US" b="1" dirty="0"/>
                  <a:t>worst</a:t>
                </a:r>
                <a:r>
                  <a:rPr lang="en-US" dirty="0"/>
                  <a:t> case, models that have worse predictions than the average value → </a:t>
                </a:r>
                <a14:m>
                  <m:oMath xmlns:m="http://schemas.openxmlformats.org/officeDocument/2006/math">
                    <m:sSup>
                      <m:sSupPr>
                        <m:ctrlPr>
                          <a:rPr lang="it-IT" i="1" smtClean="0">
                            <a:latin typeface="Cambria Math" panose="02040503050406030204" pitchFamily="18" charset="0"/>
                          </a:rPr>
                        </m:ctrlPr>
                      </m:sSupPr>
                      <m:e>
                        <m:r>
                          <a:rPr lang="it-IT" b="0" i="1" smtClean="0">
                            <a:latin typeface="Cambria Math" panose="02040503050406030204" pitchFamily="18" charset="0"/>
                          </a:rPr>
                          <m:t>𝑅</m:t>
                        </m:r>
                      </m:e>
                      <m:sup>
                        <m:r>
                          <a:rPr lang="it-IT" b="0" i="1" smtClean="0">
                            <a:latin typeface="Cambria Math" panose="02040503050406030204" pitchFamily="18" charset="0"/>
                          </a:rPr>
                          <m:t>2</m:t>
                        </m:r>
                      </m:sup>
                    </m:sSup>
                    <m:r>
                      <a:rPr lang="it-IT" b="0" i="1" smtClean="0">
                        <a:latin typeface="Cambria Math" panose="02040503050406030204" pitchFamily="18" charset="0"/>
                      </a:rPr>
                      <m:t>&lt;0</m:t>
                    </m:r>
                  </m:oMath>
                </a14:m>
                <a:endParaRPr lang="it-IT" dirty="0"/>
              </a:p>
            </p:txBody>
          </p:sp>
        </mc:Choice>
        <mc:Fallback xmlns="">
          <p:sp>
            <p:nvSpPr>
              <p:cNvPr id="2" name="Segnaposto contenuto 1">
                <a:extLst>
                  <a:ext uri="{FF2B5EF4-FFF2-40B4-BE49-F238E27FC236}">
                    <a16:creationId xmlns:a16="http://schemas.microsoft.com/office/drawing/2014/main" id="{A19DA261-D269-8AE4-DB9E-538241298D6B}"/>
                  </a:ext>
                </a:extLst>
              </p:cNvPr>
              <p:cNvSpPr>
                <a:spLocks noGrp="1" noRot="1" noChangeAspect="1" noMove="1" noResize="1" noEditPoints="1" noAdjustHandles="1" noChangeArrowheads="1" noChangeShapeType="1" noTextEdit="1"/>
              </p:cNvSpPr>
              <p:nvPr>
                <p:ph idx="1"/>
              </p:nvPr>
            </p:nvSpPr>
            <p:spPr>
              <a:blipFill>
                <a:blip r:embed="rId2"/>
                <a:stretch>
                  <a:fillRect l="-680" t="-1537" r="-1359"/>
                </a:stretch>
              </a:blipFill>
            </p:spPr>
            <p:txBody>
              <a:bodyPr/>
              <a:lstStyle/>
              <a:p>
                <a:r>
                  <a:rPr lang="it-IT">
                    <a:noFill/>
                  </a:rPr>
                  <a:t> </a:t>
                </a:r>
              </a:p>
            </p:txBody>
          </p:sp>
        </mc:Fallback>
      </mc:AlternateContent>
      <p:sp>
        <p:nvSpPr>
          <p:cNvPr id="3" name="Segnaposto contenuto 2">
            <a:extLst>
              <a:ext uri="{FF2B5EF4-FFF2-40B4-BE49-F238E27FC236}">
                <a16:creationId xmlns:a16="http://schemas.microsoft.com/office/drawing/2014/main" id="{77B5F46A-036B-1CE9-F511-6CFF297D78B6}"/>
              </a:ext>
            </a:extLst>
          </p:cNvPr>
          <p:cNvSpPr>
            <a:spLocks noGrp="1"/>
          </p:cNvSpPr>
          <p:nvPr>
            <p:ph sz="quarter" idx="13"/>
          </p:nvPr>
        </p:nvSpPr>
        <p:spPr/>
        <p:txBody>
          <a:bodyPr/>
          <a:lstStyle/>
          <a:p>
            <a:r>
              <a:rPr lang="it-IT" dirty="0">
                <a:hlinkClick r:id="rId3"/>
              </a:rPr>
              <a:t>https://en.wikipedia.org/wiki/Coefficient_of_determination</a:t>
            </a:r>
            <a:r>
              <a:rPr lang="it-IT" dirty="0"/>
              <a:t> </a:t>
            </a:r>
          </a:p>
        </p:txBody>
      </p:sp>
      <p:sp>
        <p:nvSpPr>
          <p:cNvPr id="4" name="Titolo 3">
            <a:extLst>
              <a:ext uri="{FF2B5EF4-FFF2-40B4-BE49-F238E27FC236}">
                <a16:creationId xmlns:a16="http://schemas.microsoft.com/office/drawing/2014/main" id="{AF144F1B-43FF-FC96-1212-E0C778C3E6A3}"/>
              </a:ext>
            </a:extLst>
          </p:cNvPr>
          <p:cNvSpPr>
            <a:spLocks noGrp="1"/>
          </p:cNvSpPr>
          <p:nvPr>
            <p:ph type="title"/>
          </p:nvPr>
        </p:nvSpPr>
        <p:spPr/>
        <p:txBody>
          <a:bodyPr/>
          <a:lstStyle/>
          <a:p>
            <a:r>
              <a:rPr lang="it-IT" dirty="0"/>
              <a:t>System performance with </a:t>
            </a:r>
            <a:r>
              <a:rPr lang="it-IT" dirty="0" err="1"/>
              <a:t>Regression</a:t>
            </a:r>
            <a:endParaRPr lang="it-IT" dirty="0"/>
          </a:p>
        </p:txBody>
      </p:sp>
      <p:sp>
        <p:nvSpPr>
          <p:cNvPr id="5" name="Segnaposto numero diapositiva 4">
            <a:extLst>
              <a:ext uri="{FF2B5EF4-FFF2-40B4-BE49-F238E27FC236}">
                <a16:creationId xmlns:a16="http://schemas.microsoft.com/office/drawing/2014/main" id="{C0E47239-D926-1C40-9C24-92C766012765}"/>
              </a:ext>
            </a:extLst>
          </p:cNvPr>
          <p:cNvSpPr>
            <a:spLocks noGrp="1"/>
          </p:cNvSpPr>
          <p:nvPr>
            <p:ph type="sldNum" sz="quarter" idx="12"/>
          </p:nvPr>
        </p:nvSpPr>
        <p:spPr/>
        <p:txBody>
          <a:bodyPr/>
          <a:lstStyle/>
          <a:p>
            <a:fld id="{EAB430A7-3CA7-4B68-A358-CDC4EFF6F2FE}" type="slidenum">
              <a:rPr lang="it-IT" smtClean="0"/>
              <a:pPr/>
              <a:t>9</a:t>
            </a:fld>
            <a:endParaRPr lang="it-IT" dirty="0"/>
          </a:p>
        </p:txBody>
      </p:sp>
      <p:sp>
        <p:nvSpPr>
          <p:cNvPr id="6" name="Segnaposto testo 5">
            <a:extLst>
              <a:ext uri="{FF2B5EF4-FFF2-40B4-BE49-F238E27FC236}">
                <a16:creationId xmlns:a16="http://schemas.microsoft.com/office/drawing/2014/main" id="{68D6060D-D794-69AF-72D7-715615D47325}"/>
              </a:ext>
            </a:extLst>
          </p:cNvPr>
          <p:cNvSpPr>
            <a:spLocks noGrp="1"/>
          </p:cNvSpPr>
          <p:nvPr>
            <p:ph type="body" sz="quarter" idx="14"/>
          </p:nvPr>
        </p:nvSpPr>
        <p:spPr/>
        <p:txBody>
          <a:bodyPr/>
          <a:lstStyle/>
          <a:p>
            <a:endParaRPr lang="it-IT"/>
          </a:p>
        </p:txBody>
      </p:sp>
      <p:sp>
        <p:nvSpPr>
          <p:cNvPr id="11" name="Figura a mano libera: forma 10">
            <a:extLst>
              <a:ext uri="{FF2B5EF4-FFF2-40B4-BE49-F238E27FC236}">
                <a16:creationId xmlns:a16="http://schemas.microsoft.com/office/drawing/2014/main" id="{649C580F-A003-7FD7-3FD7-BACFC49A5563}"/>
              </a:ext>
            </a:extLst>
          </p:cNvPr>
          <p:cNvSpPr/>
          <p:nvPr/>
        </p:nvSpPr>
        <p:spPr>
          <a:xfrm>
            <a:off x="2625504" y="4246075"/>
            <a:ext cx="733331" cy="334979"/>
          </a:xfrm>
          <a:custGeom>
            <a:avLst/>
            <a:gdLst>
              <a:gd name="connsiteX0" fmla="*/ 914400 w 914400"/>
              <a:gd name="connsiteY0" fmla="*/ 488887 h 488887"/>
              <a:gd name="connsiteX1" fmla="*/ 416459 w 914400"/>
              <a:gd name="connsiteY1" fmla="*/ 353085 h 488887"/>
              <a:gd name="connsiteX2" fmla="*/ 0 w 914400"/>
              <a:gd name="connsiteY2" fmla="*/ 0 h 488887"/>
            </a:gdLst>
            <a:ahLst/>
            <a:cxnLst>
              <a:cxn ang="0">
                <a:pos x="connsiteX0" y="connsiteY0"/>
              </a:cxn>
              <a:cxn ang="0">
                <a:pos x="connsiteX1" y="connsiteY1"/>
              </a:cxn>
              <a:cxn ang="0">
                <a:pos x="connsiteX2" y="connsiteY2"/>
              </a:cxn>
            </a:cxnLst>
            <a:rect l="l" t="t" r="r" b="b"/>
            <a:pathLst>
              <a:path w="914400" h="488887">
                <a:moveTo>
                  <a:pt x="914400" y="488887"/>
                </a:moveTo>
                <a:cubicBezTo>
                  <a:pt x="741629" y="461726"/>
                  <a:pt x="568859" y="434566"/>
                  <a:pt x="416459" y="353085"/>
                </a:cubicBezTo>
                <a:cubicBezTo>
                  <a:pt x="264059" y="271604"/>
                  <a:pt x="132029" y="135802"/>
                  <a:pt x="0" y="0"/>
                </a:cubicBezTo>
              </a:path>
            </a:pathLst>
          </a:custGeom>
          <a:ln w="12700">
            <a:headEnd type="none" w="med" len="med"/>
            <a:tailEnd type="triangle" w="med" len="med"/>
          </a:ln>
        </p:spPr>
        <p:style>
          <a:lnRef idx="1">
            <a:schemeClr val="dk1"/>
          </a:lnRef>
          <a:fillRef idx="0">
            <a:schemeClr val="dk1"/>
          </a:fillRef>
          <a:effectRef idx="0">
            <a:schemeClr val="dk1"/>
          </a:effectRef>
          <a:fontRef idx="minor">
            <a:schemeClr val="tx1"/>
          </a:fontRef>
        </p:style>
        <p:txBody>
          <a:bodyPr rtlCol="0" anchor="ctr"/>
          <a:lstStyle/>
          <a:p>
            <a:pPr algn="ctr"/>
            <a:endParaRPr lang="it-IT"/>
          </a:p>
        </p:txBody>
      </p:sp>
      <p:sp>
        <p:nvSpPr>
          <p:cNvPr id="12" name="CasellaDiTesto 11">
            <a:extLst>
              <a:ext uri="{FF2B5EF4-FFF2-40B4-BE49-F238E27FC236}">
                <a16:creationId xmlns:a16="http://schemas.microsoft.com/office/drawing/2014/main" id="{182B90F1-118F-2697-B240-69539335B2CE}"/>
              </a:ext>
            </a:extLst>
          </p:cNvPr>
          <p:cNvSpPr txBox="1"/>
          <p:nvPr/>
        </p:nvSpPr>
        <p:spPr>
          <a:xfrm>
            <a:off x="1539088" y="3556855"/>
            <a:ext cx="1810693" cy="646331"/>
          </a:xfrm>
          <a:prstGeom prst="rect">
            <a:avLst/>
          </a:prstGeom>
          <a:noFill/>
        </p:spPr>
        <p:txBody>
          <a:bodyPr wrap="square" rtlCol="0">
            <a:spAutoFit/>
          </a:bodyPr>
          <a:lstStyle/>
          <a:p>
            <a:pPr algn="ctr"/>
            <a:r>
              <a:rPr lang="it-IT" dirty="0" err="1">
                <a:latin typeface="Roboto Condensed Light" panose="02000000000000000000" pitchFamily="2" charset="0"/>
                <a:ea typeface="Roboto Condensed Light" panose="02000000000000000000" pitchFamily="2" charset="0"/>
              </a:rPr>
              <a:t>Residual</a:t>
            </a:r>
            <a:r>
              <a:rPr lang="it-IT" dirty="0">
                <a:latin typeface="Roboto Condensed Light" panose="02000000000000000000" pitchFamily="2" charset="0"/>
                <a:ea typeface="Roboto Condensed Light" panose="02000000000000000000" pitchFamily="2" charset="0"/>
              </a:rPr>
              <a:t> sum </a:t>
            </a:r>
          </a:p>
          <a:p>
            <a:pPr algn="ctr"/>
            <a:r>
              <a:rPr lang="it-IT" dirty="0">
                <a:latin typeface="Roboto Condensed Light" panose="02000000000000000000" pitchFamily="2" charset="0"/>
                <a:ea typeface="Roboto Condensed Light" panose="02000000000000000000" pitchFamily="2" charset="0"/>
              </a:rPr>
              <a:t>of </a:t>
            </a:r>
            <a:r>
              <a:rPr lang="it-IT" dirty="0" err="1">
                <a:latin typeface="Roboto Condensed Light" panose="02000000000000000000" pitchFamily="2" charset="0"/>
                <a:ea typeface="Roboto Condensed Light" panose="02000000000000000000" pitchFamily="2" charset="0"/>
              </a:rPr>
              <a:t>squares</a:t>
            </a:r>
            <a:endParaRPr lang="it-IT" dirty="0">
              <a:latin typeface="Roboto Condensed Light" panose="02000000000000000000" pitchFamily="2" charset="0"/>
              <a:ea typeface="Roboto Condensed Light" panose="02000000000000000000" pitchFamily="2" charset="0"/>
            </a:endParaRPr>
          </a:p>
        </p:txBody>
      </p:sp>
      <p:sp>
        <p:nvSpPr>
          <p:cNvPr id="13" name="Figura a mano libera: forma 12">
            <a:extLst>
              <a:ext uri="{FF2B5EF4-FFF2-40B4-BE49-F238E27FC236}">
                <a16:creationId xmlns:a16="http://schemas.microsoft.com/office/drawing/2014/main" id="{E1DAC991-8C02-3F10-68F4-F3A6F8422358}"/>
              </a:ext>
            </a:extLst>
          </p:cNvPr>
          <p:cNvSpPr/>
          <p:nvPr/>
        </p:nvSpPr>
        <p:spPr>
          <a:xfrm flipH="1">
            <a:off x="8727542" y="4141896"/>
            <a:ext cx="651848" cy="462834"/>
          </a:xfrm>
          <a:custGeom>
            <a:avLst/>
            <a:gdLst>
              <a:gd name="connsiteX0" fmla="*/ 914400 w 914400"/>
              <a:gd name="connsiteY0" fmla="*/ 488887 h 488887"/>
              <a:gd name="connsiteX1" fmla="*/ 416459 w 914400"/>
              <a:gd name="connsiteY1" fmla="*/ 353085 h 488887"/>
              <a:gd name="connsiteX2" fmla="*/ 0 w 914400"/>
              <a:gd name="connsiteY2" fmla="*/ 0 h 488887"/>
            </a:gdLst>
            <a:ahLst/>
            <a:cxnLst>
              <a:cxn ang="0">
                <a:pos x="connsiteX0" y="connsiteY0"/>
              </a:cxn>
              <a:cxn ang="0">
                <a:pos x="connsiteX1" y="connsiteY1"/>
              </a:cxn>
              <a:cxn ang="0">
                <a:pos x="connsiteX2" y="connsiteY2"/>
              </a:cxn>
            </a:cxnLst>
            <a:rect l="l" t="t" r="r" b="b"/>
            <a:pathLst>
              <a:path w="914400" h="488887">
                <a:moveTo>
                  <a:pt x="914400" y="488887"/>
                </a:moveTo>
                <a:cubicBezTo>
                  <a:pt x="741629" y="461726"/>
                  <a:pt x="568859" y="434566"/>
                  <a:pt x="416459" y="353085"/>
                </a:cubicBezTo>
                <a:cubicBezTo>
                  <a:pt x="264059" y="271604"/>
                  <a:pt x="132029" y="135802"/>
                  <a:pt x="0" y="0"/>
                </a:cubicBezTo>
              </a:path>
            </a:pathLst>
          </a:custGeom>
          <a:ln w="12700">
            <a:headEnd type="none" w="med" len="med"/>
            <a:tailEnd type="triangle" w="med" len="med"/>
          </a:ln>
        </p:spPr>
        <p:style>
          <a:lnRef idx="1">
            <a:schemeClr val="dk1"/>
          </a:lnRef>
          <a:fillRef idx="0">
            <a:schemeClr val="dk1"/>
          </a:fillRef>
          <a:effectRef idx="0">
            <a:schemeClr val="dk1"/>
          </a:effectRef>
          <a:fontRef idx="minor">
            <a:schemeClr val="tx1"/>
          </a:fontRef>
        </p:style>
        <p:txBody>
          <a:bodyPr rtlCol="0" anchor="ctr"/>
          <a:lstStyle/>
          <a:p>
            <a:pPr algn="ctr"/>
            <a:endParaRPr lang="it-IT"/>
          </a:p>
        </p:txBody>
      </p:sp>
      <p:sp>
        <p:nvSpPr>
          <p:cNvPr id="14" name="CasellaDiTesto 13">
            <a:extLst>
              <a:ext uri="{FF2B5EF4-FFF2-40B4-BE49-F238E27FC236}">
                <a16:creationId xmlns:a16="http://schemas.microsoft.com/office/drawing/2014/main" id="{B3E4DE51-9E45-C0CC-9FD8-8BE879279543}"/>
              </a:ext>
            </a:extLst>
          </p:cNvPr>
          <p:cNvSpPr txBox="1"/>
          <p:nvPr/>
        </p:nvSpPr>
        <p:spPr>
          <a:xfrm>
            <a:off x="8842221" y="3440003"/>
            <a:ext cx="1810693" cy="646331"/>
          </a:xfrm>
          <a:prstGeom prst="rect">
            <a:avLst/>
          </a:prstGeom>
          <a:noFill/>
        </p:spPr>
        <p:txBody>
          <a:bodyPr wrap="square" rtlCol="0">
            <a:spAutoFit/>
          </a:bodyPr>
          <a:lstStyle/>
          <a:p>
            <a:pPr algn="ctr"/>
            <a:r>
              <a:rPr lang="it-IT" dirty="0">
                <a:latin typeface="Roboto Condensed Light" panose="02000000000000000000" pitchFamily="2" charset="0"/>
                <a:ea typeface="Roboto Condensed Light" panose="02000000000000000000" pitchFamily="2" charset="0"/>
              </a:rPr>
              <a:t>Total sum </a:t>
            </a:r>
          </a:p>
          <a:p>
            <a:pPr algn="ctr"/>
            <a:r>
              <a:rPr lang="it-IT" dirty="0">
                <a:latin typeface="Roboto Condensed Light" panose="02000000000000000000" pitchFamily="2" charset="0"/>
                <a:ea typeface="Roboto Condensed Light" panose="02000000000000000000" pitchFamily="2" charset="0"/>
              </a:rPr>
              <a:t>of </a:t>
            </a:r>
            <a:r>
              <a:rPr lang="it-IT" dirty="0" err="1">
                <a:latin typeface="Roboto Condensed Light" panose="02000000000000000000" pitchFamily="2" charset="0"/>
                <a:ea typeface="Roboto Condensed Light" panose="02000000000000000000" pitchFamily="2" charset="0"/>
              </a:rPr>
              <a:t>squares</a:t>
            </a:r>
            <a:endParaRPr lang="it-IT" dirty="0">
              <a:latin typeface="Roboto Condensed Light" panose="02000000000000000000" pitchFamily="2" charset="0"/>
              <a:ea typeface="Roboto Condensed Light" panose="02000000000000000000" pitchFamily="2" charset="0"/>
            </a:endParaRPr>
          </a:p>
        </p:txBody>
      </p:sp>
    </p:spTree>
    <p:extLst>
      <p:ext uri="{BB962C8B-B14F-4D97-AF65-F5344CB8AC3E}">
        <p14:creationId xmlns:p14="http://schemas.microsoft.com/office/powerpoint/2010/main" val="3625083385"/>
      </p:ext>
    </p:extLst>
  </p:cSld>
  <p:clrMapOvr>
    <a:masterClrMapping/>
  </p:clrMapOvr>
</p:sld>
</file>

<file path=ppt/theme/theme1.xml><?xml version="1.0" encoding="utf-8"?>
<a:theme xmlns:a="http://schemas.openxmlformats.org/drawingml/2006/main" name="Tema di Office">
  <a:themeElements>
    <a:clrScheme name="Arancione rosso">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2251</TotalTime>
  <Words>2277</Words>
  <Application>Microsoft Office PowerPoint</Application>
  <PresentationFormat>Widescreen</PresentationFormat>
  <Paragraphs>313</Paragraphs>
  <Slides>24</Slides>
  <Notes>0</Notes>
  <HiddenSlides>6</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Tema di Office</vt:lpstr>
      <vt:lpstr>4 Metrics</vt:lpstr>
      <vt:lpstr>4.1 Base metrics</vt:lpstr>
      <vt:lpstr>Machine Learning pipeline</vt:lpstr>
      <vt:lpstr>System performance with Classification</vt:lpstr>
      <vt:lpstr>Example of Classification</vt:lpstr>
      <vt:lpstr>Example of Classification</vt:lpstr>
      <vt:lpstr>Confusion Matrix</vt:lpstr>
      <vt:lpstr>System performance with Regression</vt:lpstr>
      <vt:lpstr>System performance with Regression</vt:lpstr>
      <vt:lpstr>Example of Regression</vt:lpstr>
      <vt:lpstr>System performance</vt:lpstr>
      <vt:lpstr>4.2 Advanced Metrics</vt:lpstr>
      <vt:lpstr>Performance Assessment</vt:lpstr>
      <vt:lpstr>Performance Assessment</vt:lpstr>
      <vt:lpstr>Performance Assessment</vt:lpstr>
      <vt:lpstr>Performance Assessment</vt:lpstr>
      <vt:lpstr> 4.3 Metrics for systems based on thresholds</vt:lpstr>
      <vt:lpstr>Threshold-based Systems</vt:lpstr>
      <vt:lpstr>Threshold-based Systems</vt:lpstr>
      <vt:lpstr>Threshold-based Systems</vt:lpstr>
      <vt:lpstr>4.3 Data and Metrics</vt:lpstr>
      <vt:lpstr>On which data compute metrics</vt:lpstr>
      <vt:lpstr>Validation of the model</vt:lpstr>
      <vt:lpstr>Validate the model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Guido Borghi</dc:creator>
  <cp:lastModifiedBy>Guido Borghi</cp:lastModifiedBy>
  <cp:revision>51</cp:revision>
  <dcterms:created xsi:type="dcterms:W3CDTF">2021-05-25T10:25:44Z</dcterms:created>
  <dcterms:modified xsi:type="dcterms:W3CDTF">2024-05-03T16:12:05Z</dcterms:modified>
</cp:coreProperties>
</file>