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65" r:id="rId5"/>
    <p:sldId id="266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61" r:id="rId18"/>
  </p:sldIdLst>
  <p:sldSz cx="20167600" cy="15125700"/>
  <p:notesSz cx="10693400" cy="15125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629" y="67"/>
      </p:cViewPr>
      <p:guideLst>
        <p:guide orient="horz" pos="2880"/>
        <p:guide pos="4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5083918" cy="151257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81" y="2475434"/>
            <a:ext cx="14542730" cy="5265984"/>
          </a:xfrm>
        </p:spPr>
        <p:txBody>
          <a:bodyPr anchor="b">
            <a:normAutofit/>
          </a:bodyPr>
          <a:lstStyle>
            <a:lvl1pPr algn="l">
              <a:defRPr sz="1058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81" y="7944495"/>
            <a:ext cx="14542730" cy="3651875"/>
          </a:xfrm>
        </p:spPr>
        <p:txBody>
          <a:bodyPr>
            <a:normAutofit/>
          </a:bodyPr>
          <a:lstStyle>
            <a:lvl1pPr marL="0" indent="0" algn="l">
              <a:buNone/>
              <a:defRPr sz="4411" cap="all" baseline="0">
                <a:solidFill>
                  <a:schemeClr val="tx2"/>
                </a:solidFill>
              </a:defRPr>
            </a:lvl1pPr>
            <a:lvl2pPr marL="1008400" indent="0" algn="ctr">
              <a:buNone/>
              <a:defRPr sz="4411"/>
            </a:lvl2pPr>
            <a:lvl3pPr marL="2016801" indent="0" algn="ctr">
              <a:buNone/>
              <a:defRPr sz="3970"/>
            </a:lvl3pPr>
            <a:lvl4pPr marL="3025201" indent="0" algn="ctr">
              <a:buNone/>
              <a:defRPr sz="3529"/>
            </a:lvl4pPr>
            <a:lvl5pPr marL="4033601" indent="0" algn="ctr">
              <a:buNone/>
              <a:defRPr sz="3529"/>
            </a:lvl5pPr>
            <a:lvl6pPr marL="5042002" indent="0" algn="ctr">
              <a:buNone/>
              <a:defRPr sz="3529"/>
            </a:lvl6pPr>
            <a:lvl7pPr marL="6050402" indent="0" algn="ctr">
              <a:buNone/>
              <a:defRPr sz="3529"/>
            </a:lvl7pPr>
            <a:lvl8pPr marL="7058802" indent="0" algn="ctr">
              <a:buNone/>
              <a:defRPr sz="3529"/>
            </a:lvl8pPr>
            <a:lvl9pPr marL="8067203" indent="0" algn="ctr">
              <a:buNone/>
              <a:defRPr sz="352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94542" y="11932502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79" y="11932502"/>
            <a:ext cx="8477417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58303" y="11932498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9494179"/>
            <a:ext cx="16396687" cy="1807133"/>
          </a:xfrm>
        </p:spPr>
        <p:txBody>
          <a:bodyPr anchor="b">
            <a:normAutofit/>
          </a:bodyPr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8083" y="1337506"/>
            <a:ext cx="16396687" cy="727784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9" y="11301311"/>
            <a:ext cx="16394212" cy="1505230"/>
          </a:xfrm>
        </p:spPr>
        <p:txBody>
          <a:bodyPr>
            <a:normAutofit/>
          </a:bodyPr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21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61" y="1344507"/>
            <a:ext cx="16386100" cy="7562850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747674"/>
            <a:ext cx="16383625" cy="3025138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64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76" y="1344508"/>
            <a:ext cx="15388302" cy="6061813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46234" y="7422923"/>
            <a:ext cx="14477761" cy="1210779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505766"/>
            <a:ext cx="16386179" cy="3285166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  <p:sp>
        <p:nvSpPr>
          <p:cNvPr id="52" name="TextBox 51"/>
          <p:cNvSpPr txBox="1"/>
          <p:nvPr/>
        </p:nvSpPr>
        <p:spPr>
          <a:xfrm>
            <a:off x="1536344" y="15845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41871" y="60982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50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5" y="4706749"/>
            <a:ext cx="16386177" cy="5539992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7" y="10272717"/>
            <a:ext cx="16383703" cy="2515754"/>
          </a:xfrm>
        </p:spPr>
        <p:txBody>
          <a:bodyPr anchor="t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1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88089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88084" y="5898677"/>
            <a:ext cx="5288203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88086" y="7411247"/>
            <a:ext cx="5285464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8178" y="5905673"/>
            <a:ext cx="5267504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68176" y="7418243"/>
            <a:ext cx="526898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249" y="5898677"/>
            <a:ext cx="5285010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89249" y="7411247"/>
            <a:ext cx="528501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1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88087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88088" y="9714581"/>
            <a:ext cx="5285460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88088" y="5882212"/>
            <a:ext cx="528546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88088" y="10985562"/>
            <a:ext cx="5285460" cy="1803798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5642" y="9714581"/>
            <a:ext cx="5293995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425643" y="5882212"/>
            <a:ext cx="529158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423227" y="10985557"/>
            <a:ext cx="5293995" cy="178725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456" y="9714579"/>
            <a:ext cx="5278018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989250" y="5882212"/>
            <a:ext cx="5285012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989249" y="10985553"/>
            <a:ext cx="5285010" cy="1787261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6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86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57639" y="1344508"/>
            <a:ext cx="3316622" cy="1142830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8083" y="1344508"/>
            <a:ext cx="12817460" cy="1142830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6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888089" y="4961369"/>
            <a:ext cx="16386173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34991" y="12975896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8085" y="12975893"/>
            <a:ext cx="10320858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98749" y="12975891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50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3130185"/>
            <a:ext cx="16386175" cy="6291870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3" y="9758176"/>
            <a:ext cx="16386175" cy="3032145"/>
          </a:xfrm>
        </p:spPr>
        <p:txBody>
          <a:bodyPr>
            <a:normAutofit/>
          </a:bodyPr>
          <a:lstStyle>
            <a:lvl1pPr marL="0" indent="0">
              <a:buNone/>
              <a:defRPr sz="397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008400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801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52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4pPr>
            <a:lvl5pPr marL="40336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5pPr>
            <a:lvl6pPr marL="50420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6pPr>
            <a:lvl7pPr marL="60504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7pPr>
            <a:lvl8pPr marL="70588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8pPr>
            <a:lvl9pPr marL="8067203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8083" y="4961366"/>
            <a:ext cx="8069669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9850" y="4961366"/>
            <a:ext cx="8064411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1365520"/>
            <a:ext cx="16386175" cy="32597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80" y="4961366"/>
            <a:ext cx="7578176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085" y="6778551"/>
            <a:ext cx="806967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01339" y="4961364"/>
            <a:ext cx="7572918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9847" y="6778551"/>
            <a:ext cx="806441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42" y="1344509"/>
            <a:ext cx="6378528" cy="3616855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9215" y="1307158"/>
            <a:ext cx="9745042" cy="1146565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6842" y="4961366"/>
            <a:ext cx="6378528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90" y="1344507"/>
            <a:ext cx="8279572" cy="3616860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59156" y="1344507"/>
            <a:ext cx="7615106" cy="11428311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6" y="4961366"/>
            <a:ext cx="8279576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1513" y="1"/>
            <a:ext cx="19942135" cy="151257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9" y="4961369"/>
            <a:ext cx="16386173" cy="781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34991" y="12975896"/>
            <a:ext cx="45377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085" y="12975893"/>
            <a:ext cx="10320858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98749" y="12975891"/>
            <a:ext cx="12755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24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l" defTabSz="2016801" rtl="0" eaLnBrk="1" latinLnBrk="0" hangingPunct="1">
        <a:lnSpc>
          <a:spcPct val="90000"/>
        </a:lnSpc>
        <a:spcBef>
          <a:spcPct val="0"/>
        </a:spcBef>
        <a:buNone/>
        <a:defRPr sz="79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200" indent="-504200" algn="l" defTabSz="2016801" rtl="0" eaLnBrk="1" latinLnBrk="0" hangingPunct="1">
        <a:lnSpc>
          <a:spcPct val="120000"/>
        </a:lnSpc>
        <a:spcBef>
          <a:spcPts val="2206"/>
        </a:spcBef>
        <a:buSzPct val="125000"/>
        <a:buFont typeface="Arial" panose="020B0604020202020204" pitchFamily="34" charset="0"/>
        <a:buChar char="•"/>
        <a:defRPr sz="5293" kern="1200">
          <a:solidFill>
            <a:schemeClr val="tx1"/>
          </a:solidFill>
          <a:latin typeface="+mn-lt"/>
          <a:ea typeface="+mn-ea"/>
          <a:cs typeface="+mn-cs"/>
        </a:defRPr>
      </a:lvl1pPr>
      <a:lvl2pPr marL="1512600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4411" kern="1200">
          <a:solidFill>
            <a:schemeClr val="tx1"/>
          </a:solidFill>
          <a:latin typeface="+mn-lt"/>
          <a:ea typeface="+mn-ea"/>
          <a:cs typeface="+mn-cs"/>
        </a:defRPr>
      </a:lvl2pPr>
      <a:lvl3pPr marL="25210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5294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4pPr>
      <a:lvl5pPr marL="45378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5pPr>
      <a:lvl6pPr marL="55462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6pPr>
      <a:lvl7pPr marL="65546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7pPr>
      <a:lvl8pPr marL="75630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8pPr>
      <a:lvl9pPr marL="8571403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840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8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52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36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420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504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88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7203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3756037" y="6343650"/>
            <a:ext cx="124002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>
                <a:solidFill>
                  <a:schemeClr val="accent4">
                    <a:lumMod val="50000"/>
                  </a:schemeClr>
                </a:solidFill>
              </a:rPr>
              <a:t>Initialsensorenbasierte</a:t>
            </a:r>
            <a:r>
              <a:rPr lang="de-DE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4400" b="1" dirty="0" smtClean="0">
                <a:solidFill>
                  <a:schemeClr val="accent4">
                    <a:lumMod val="50000"/>
                  </a:schemeClr>
                </a:solidFill>
              </a:rPr>
              <a:t>Positionsregelung </a:t>
            </a:r>
            <a:r>
              <a:rPr lang="de-DE" sz="4400" b="1" dirty="0" smtClean="0">
                <a:solidFill>
                  <a:schemeClr val="accent4">
                    <a:lumMod val="50000"/>
                  </a:schemeClr>
                </a:solidFill>
              </a:rPr>
              <a:t>eines </a:t>
            </a:r>
            <a:r>
              <a:rPr lang="de-DE" sz="4400" b="1" dirty="0" err="1">
                <a:solidFill>
                  <a:schemeClr val="accent4">
                    <a:lumMod val="50000"/>
                  </a:schemeClr>
                </a:solidFill>
              </a:rPr>
              <a:t>Indoor-Quadrokopters</a:t>
            </a:r>
            <a:endParaRPr lang="de-DE" sz="8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1074400" y="3019920"/>
            <a:ext cx="180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396183" y="9291517"/>
            <a:ext cx="1512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Explorative </a:t>
            </a:r>
            <a:r>
              <a:rPr lang="de-DE" sz="3600" dirty="0" smtClean="0">
                <a:solidFill>
                  <a:schemeClr val="bg1"/>
                </a:solidFill>
              </a:rPr>
              <a:t>Tests VOR vollständiger Implementierung!</a:t>
            </a: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3454400" y="741491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Rekalibrierung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neu-Inbetriebnahme ohne Erfolg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2619400" y="3019920"/>
            <a:ext cx="36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396183" y="9291517"/>
            <a:ext cx="1512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Fassen </a:t>
            </a:r>
            <a:r>
              <a:rPr lang="de-DE" sz="3600" dirty="0">
                <a:solidFill>
                  <a:schemeClr val="bg1"/>
                </a:solidFill>
              </a:rPr>
              <a:t>Sie nie in sich drehende Teile!</a:t>
            </a: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Gesundheit ist wichtiger als Hardware.</a:t>
            </a: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6182" y="10764591"/>
            <a:ext cx="4320000" cy="2167260"/>
          </a:xfrm>
          <a:prstGeom prst="rect">
            <a:avLst/>
          </a:prstGeom>
        </p:spPr>
      </p:pic>
      <p:sp>
        <p:nvSpPr>
          <p:cNvPr id="17" name="object 6"/>
          <p:cNvSpPr txBox="1"/>
          <p:nvPr/>
        </p:nvSpPr>
        <p:spPr>
          <a:xfrm>
            <a:off x="14015744" y="13090517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latin typeface="Cambria"/>
                <a:cs typeface="Cambria"/>
              </a:rPr>
              <a:t>Safety</a:t>
            </a:r>
            <a:r>
              <a:rPr lang="de-DE" sz="2400" b="1" spc="-204" dirty="0" smtClean="0">
                <a:latin typeface="Cambria"/>
                <a:cs typeface="Cambria"/>
              </a:rPr>
              <a:t> Label  </a:t>
            </a:r>
            <a:r>
              <a:rPr lang="de-DE" sz="2400" b="1" spc="-204" dirty="0" err="1" smtClean="0">
                <a:latin typeface="Cambria"/>
                <a:cs typeface="Cambria"/>
              </a:rPr>
              <a:t>Rotating</a:t>
            </a:r>
            <a:r>
              <a:rPr lang="de-DE" sz="2400" b="1" spc="-204" dirty="0" smtClean="0">
                <a:latin typeface="Cambria"/>
                <a:cs typeface="Cambria"/>
              </a:rPr>
              <a:t> </a:t>
            </a:r>
            <a:r>
              <a:rPr lang="de-DE" sz="2400" b="1" spc="-204" dirty="0" smtClean="0">
                <a:latin typeface="Cambria"/>
                <a:cs typeface="Cambria"/>
              </a:rPr>
              <a:t>Blades</a:t>
            </a:r>
            <a:r>
              <a:rPr lang="de-DE" sz="2400" b="1" spc="-204" baseline="30000" dirty="0" smtClean="0">
                <a:latin typeface="Cambria"/>
                <a:cs typeface="Cambria"/>
              </a:rPr>
              <a:t>3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3454400" y="741491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Rekalibrierung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neu-Inbetriebnahme ohne Erfolg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2903200" y="3019920"/>
            <a:ext cx="90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Zwischenpräsentation, Ankündigung: Austausch der Hardware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2780143" y="74534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Austausch der Hardware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2903200" y="3019920"/>
            <a:ext cx="90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Zwischenpräsentation, Ankündigung: Austausch der Hardware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2780143" y="74534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Austausch der Hardware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396183" y="9291517"/>
            <a:ext cx="1512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Aufgaben/Problematiken </a:t>
            </a:r>
            <a:r>
              <a:rPr lang="de-DE" sz="3600" dirty="0">
                <a:solidFill>
                  <a:schemeClr val="bg1"/>
                </a:solidFill>
              </a:rPr>
              <a:t>an passende Ansprechperson übergeben!</a:t>
            </a:r>
          </a:p>
          <a:p>
            <a:pPr algn="ctr"/>
            <a:r>
              <a:rPr lang="de-DE" sz="3600" dirty="0">
                <a:solidFill>
                  <a:schemeClr val="bg1"/>
                </a:solidFill>
              </a:rPr>
              <a:t>Im Zweifel bzw. Zeitmangel: Hardware austauschen.</a:t>
            </a: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3580142" y="3019920"/>
            <a:ext cx="4199857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Bürokratie at </a:t>
            </a:r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feil nach oben 15"/>
          <p:cNvSpPr/>
          <p:nvPr/>
        </p:nvSpPr>
        <p:spPr>
          <a:xfrm>
            <a:off x="13817600" y="5624335"/>
            <a:ext cx="720000" cy="10800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oben 16"/>
          <p:cNvSpPr/>
          <p:nvPr/>
        </p:nvSpPr>
        <p:spPr>
          <a:xfrm>
            <a:off x="16602800" y="5615635"/>
            <a:ext cx="720000" cy="10800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oben 14"/>
          <p:cNvSpPr/>
          <p:nvPr/>
        </p:nvSpPr>
        <p:spPr>
          <a:xfrm>
            <a:off x="17136200" y="5615635"/>
            <a:ext cx="720000" cy="1080000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>
            <a:off x="15951200" y="5615635"/>
            <a:ext cx="720000" cy="1080000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bject 6"/>
          <p:cNvSpPr txBox="1"/>
          <p:nvPr/>
        </p:nvSpPr>
        <p:spPr>
          <a:xfrm>
            <a:off x="3454400" y="741491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Gelb:		Bestellung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3459480" y="7912844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Orange:	Rückfrage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3454400" y="8405287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Grün:		Lieferung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7475200" y="3019920"/>
            <a:ext cx="144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Fortschritt der Ausarbeitung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396183" y="9291517"/>
            <a:ext cx="1512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Prioritäten korrekt setzen!</a:t>
            </a:r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Hier: Ausarbeitung wird maßgeblich bewertet.</a:t>
            </a:r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Ergebnis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31" y="4214879"/>
            <a:ext cx="13912904" cy="9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Quellen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2036182" y="4793265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 </a:t>
            </a:r>
            <a:r>
              <a:rPr lang="de-DE" sz="32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</a:t>
            </a:r>
            <a:r>
              <a:rPr lang="de-DE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Prozessautomatisierung „</a:t>
            </a:r>
            <a:r>
              <a:rPr lang="de-DE" sz="32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AR.Drone</a:t>
            </a:r>
            <a:r>
              <a:rPr lang="de-DE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2.0“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2036182" y="5551042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 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https://clover.coex.tech/en/assemble_4_2.html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20942" y="6305525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://www.mysafetylabels.com/caution-machine-safety-labels</a:t>
            </a:r>
          </a:p>
        </p:txBody>
      </p:sp>
    </p:spTree>
    <p:extLst>
      <p:ext uri="{BB962C8B-B14F-4D97-AF65-F5344CB8AC3E}">
        <p14:creationId xmlns:p14="http://schemas.microsoft.com/office/powerpoint/2010/main" val="318865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4911103" y="45148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911103" y="5334182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4866714" y="6153514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Ergebnis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167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1</a:t>
            </a:r>
            <a:endParaRPr sz="2400" baseline="300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pic>
        <p:nvPicPr>
          <p:cNvPr id="1028" name="Picture 4" descr="https://clover.coex.tech/assets/assembling_clever4_2/final_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7611" r="15435" b="15352"/>
          <a:stretch/>
        </p:blipFill>
        <p:spPr bwMode="auto">
          <a:xfrm>
            <a:off x="10617199" y="6800849"/>
            <a:ext cx="7924801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1</a:t>
            </a:r>
            <a:endParaRPr sz="2400" baseline="300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1150600" y="12019184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COEX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r>
              <a:rPr lang="de-DE" sz="2400" b="1" spc="-204" baseline="30000" dirty="0" smtClean="0">
                <a:latin typeface="Cambria"/>
                <a:cs typeface="Cambria"/>
              </a:rPr>
              <a:t>2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0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pic>
        <p:nvPicPr>
          <p:cNvPr id="1028" name="Picture 4" descr="https://clover.coex.tech/assets/assembling_clever4_2/final_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7611" r="15435" b="15352"/>
          <a:stretch/>
        </p:blipFill>
        <p:spPr bwMode="auto">
          <a:xfrm>
            <a:off x="10617199" y="6800849"/>
            <a:ext cx="7924801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1</a:t>
            </a:r>
            <a:endParaRPr sz="2400" baseline="300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1150600" y="12019184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COEX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r>
              <a:rPr lang="de-DE" sz="2400" b="1" spc="-204" baseline="30000" dirty="0" smtClean="0">
                <a:latin typeface="Cambria"/>
                <a:cs typeface="Cambria"/>
              </a:rPr>
              <a:t>2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" b="3788"/>
          <a:stretch/>
        </p:blipFill>
        <p:spPr>
          <a:xfrm>
            <a:off x="2676024" y="8946180"/>
            <a:ext cx="6640317" cy="45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83" y="4221802"/>
            <a:ext cx="15120000" cy="75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83" y="4221802"/>
            <a:ext cx="15120000" cy="7548994"/>
          </a:xfrm>
          <a:prstGeom prst="rect">
            <a:avLst/>
          </a:prstGeom>
        </p:spPr>
      </p:pic>
      <p:sp>
        <p:nvSpPr>
          <p:cNvPr id="5" name="Pfeil nach oben 4"/>
          <p:cNvSpPr/>
          <p:nvPr/>
        </p:nvSpPr>
        <p:spPr>
          <a:xfrm>
            <a:off x="3606800" y="10894496"/>
            <a:ext cx="1143000" cy="17526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oben 13"/>
          <p:cNvSpPr/>
          <p:nvPr/>
        </p:nvSpPr>
        <p:spPr>
          <a:xfrm>
            <a:off x="4847897" y="10894496"/>
            <a:ext cx="1143000" cy="17526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oben 14"/>
          <p:cNvSpPr/>
          <p:nvPr/>
        </p:nvSpPr>
        <p:spPr>
          <a:xfrm>
            <a:off x="6426200" y="10894496"/>
            <a:ext cx="1143000" cy="17526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oben 15"/>
          <p:cNvSpPr/>
          <p:nvPr/>
        </p:nvSpPr>
        <p:spPr>
          <a:xfrm>
            <a:off x="7569200" y="10894496"/>
            <a:ext cx="1143000" cy="1752600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63" y="4221802"/>
            <a:ext cx="15119997" cy="754899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Projekt-Verlauf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3019920"/>
            <a:ext cx="11520000" cy="318139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1074400" y="3019920"/>
            <a:ext cx="1800000" cy="3181396"/>
          </a:xfrm>
          <a:prstGeom prst="ellipse">
            <a:avLst/>
          </a:prstGeom>
          <a:noFill/>
          <a:ln w="952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bject 6"/>
          <p:cNvSpPr txBox="1"/>
          <p:nvPr/>
        </p:nvSpPr>
        <p:spPr>
          <a:xfrm>
            <a:off x="2810623" y="6695635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3454400" y="741491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Rekalibrierung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neu-Inbetriebnahme ohne Erfolg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404</Words>
  <Application>Microsoft Office PowerPoint</Application>
  <PresentationFormat>Benutzerdefiniert</PresentationFormat>
  <Paragraphs>127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Trebuchet MS</vt:lpstr>
      <vt:lpstr>Tw Cen MT</vt:lpstr>
      <vt:lpstr>Schaltkreis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der Studienarbeit&gt;</dc:title>
  <dc:creator>Strand, Marcus</dc:creator>
  <cp:lastModifiedBy>Maag Michael</cp:lastModifiedBy>
  <cp:revision>37</cp:revision>
  <dcterms:created xsi:type="dcterms:W3CDTF">2016-03-08T14:22:58Z</dcterms:created>
  <dcterms:modified xsi:type="dcterms:W3CDTF">2022-05-11T09:37:53Z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LastSaved">
    <vt:filetime>2016-03-08T00:00:00Z</vt:filetime>
  </property>
</Properties>
</file>