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65" r:id="rId5"/>
    <p:sldId id="266" r:id="rId6"/>
    <p:sldId id="262" r:id="rId7"/>
    <p:sldId id="267" r:id="rId8"/>
    <p:sldId id="263" r:id="rId9"/>
    <p:sldId id="264" r:id="rId10"/>
    <p:sldId id="268" r:id="rId11"/>
    <p:sldId id="269" r:id="rId12"/>
    <p:sldId id="272" r:id="rId13"/>
    <p:sldId id="270" r:id="rId14"/>
    <p:sldId id="271" r:id="rId15"/>
    <p:sldId id="260" r:id="rId16"/>
    <p:sldId id="261" r:id="rId17"/>
  </p:sldIdLst>
  <p:sldSz cx="20167600" cy="15125700"/>
  <p:notesSz cx="10693400" cy="15125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629" y="67"/>
      </p:cViewPr>
      <p:guideLst>
        <p:guide orient="horz" pos="2880"/>
        <p:guide pos="4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20167604" cy="15125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5083918" cy="151257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81" y="2475434"/>
            <a:ext cx="14542730" cy="5265984"/>
          </a:xfrm>
        </p:spPr>
        <p:txBody>
          <a:bodyPr anchor="b">
            <a:normAutofit/>
          </a:bodyPr>
          <a:lstStyle>
            <a:lvl1pPr algn="l">
              <a:defRPr sz="1058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81" y="7944495"/>
            <a:ext cx="14542730" cy="3651875"/>
          </a:xfrm>
        </p:spPr>
        <p:txBody>
          <a:bodyPr>
            <a:normAutofit/>
          </a:bodyPr>
          <a:lstStyle>
            <a:lvl1pPr marL="0" indent="0" algn="l">
              <a:buNone/>
              <a:defRPr sz="4411" cap="all" baseline="0">
                <a:solidFill>
                  <a:schemeClr val="tx2"/>
                </a:solidFill>
              </a:defRPr>
            </a:lvl1pPr>
            <a:lvl2pPr marL="1008400" indent="0" algn="ctr">
              <a:buNone/>
              <a:defRPr sz="4411"/>
            </a:lvl2pPr>
            <a:lvl3pPr marL="2016801" indent="0" algn="ctr">
              <a:buNone/>
              <a:defRPr sz="3970"/>
            </a:lvl3pPr>
            <a:lvl4pPr marL="3025201" indent="0" algn="ctr">
              <a:buNone/>
              <a:defRPr sz="3529"/>
            </a:lvl4pPr>
            <a:lvl5pPr marL="4033601" indent="0" algn="ctr">
              <a:buNone/>
              <a:defRPr sz="3529"/>
            </a:lvl5pPr>
            <a:lvl6pPr marL="5042002" indent="0" algn="ctr">
              <a:buNone/>
              <a:defRPr sz="3529"/>
            </a:lvl6pPr>
            <a:lvl7pPr marL="6050402" indent="0" algn="ctr">
              <a:buNone/>
              <a:defRPr sz="3529"/>
            </a:lvl7pPr>
            <a:lvl8pPr marL="7058802" indent="0" algn="ctr">
              <a:buNone/>
              <a:defRPr sz="3529"/>
            </a:lvl8pPr>
            <a:lvl9pPr marL="8067203" indent="0" algn="ctr">
              <a:buNone/>
              <a:defRPr sz="3529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94542" y="11932502"/>
            <a:ext cx="4537710" cy="80530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79" y="11932502"/>
            <a:ext cx="8477417" cy="805303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58303" y="11932498"/>
            <a:ext cx="1275510" cy="805303"/>
          </a:xfrm>
        </p:spPr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1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9494179"/>
            <a:ext cx="16396687" cy="1807133"/>
          </a:xfrm>
        </p:spPr>
        <p:txBody>
          <a:bodyPr anchor="b">
            <a:normAutofit/>
          </a:bodyPr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8083" y="1337506"/>
            <a:ext cx="16396687" cy="727784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7058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09" y="11301311"/>
            <a:ext cx="16394212" cy="1505230"/>
          </a:xfrm>
        </p:spPr>
        <p:txBody>
          <a:bodyPr>
            <a:normAutofit/>
          </a:bodyPr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21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61" y="1344507"/>
            <a:ext cx="16386100" cy="7562850"/>
          </a:xfrm>
        </p:spPr>
        <p:txBody>
          <a:bodyPr anchor="ctr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4" y="9747674"/>
            <a:ext cx="16383625" cy="3025138"/>
          </a:xfrm>
        </p:spPr>
        <p:txBody>
          <a:bodyPr anchor="ctr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64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76" y="1344508"/>
            <a:ext cx="15388302" cy="6061813"/>
          </a:xfrm>
        </p:spPr>
        <p:txBody>
          <a:bodyPr anchor="ctr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46234" y="7422923"/>
            <a:ext cx="14477761" cy="1210779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4" y="9505766"/>
            <a:ext cx="16386179" cy="3285166"/>
          </a:xfrm>
        </p:spPr>
        <p:txBody>
          <a:bodyPr anchor="ctr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  <p:sp>
        <p:nvSpPr>
          <p:cNvPr id="52" name="TextBox 51"/>
          <p:cNvSpPr txBox="1"/>
          <p:nvPr/>
        </p:nvSpPr>
        <p:spPr>
          <a:xfrm>
            <a:off x="1536344" y="1584599"/>
            <a:ext cx="1008380" cy="1289756"/>
          </a:xfrm>
          <a:prstGeom prst="rect">
            <a:avLst/>
          </a:prstGeom>
        </p:spPr>
        <p:txBody>
          <a:bodyPr vert="horz" lIns="201676" tIns="100838" rIns="201676" bIns="1008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764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41871" y="6098299"/>
            <a:ext cx="1008380" cy="1289756"/>
          </a:xfrm>
          <a:prstGeom prst="rect">
            <a:avLst/>
          </a:prstGeom>
        </p:spPr>
        <p:txBody>
          <a:bodyPr vert="horz" lIns="201676" tIns="100838" rIns="201676" bIns="1008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764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50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5" y="4706749"/>
            <a:ext cx="16386177" cy="5539992"/>
          </a:xfrm>
        </p:spPr>
        <p:txBody>
          <a:bodyPr anchor="b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07" y="10272717"/>
            <a:ext cx="16383703" cy="2515754"/>
          </a:xfrm>
        </p:spPr>
        <p:txBody>
          <a:bodyPr anchor="t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1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88089" y="1344507"/>
            <a:ext cx="16386173" cy="420158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88084" y="5898677"/>
            <a:ext cx="5288203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88086" y="7411247"/>
            <a:ext cx="5285464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8178" y="5905673"/>
            <a:ext cx="5267504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68176" y="7418243"/>
            <a:ext cx="5268980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89249" y="5898677"/>
            <a:ext cx="5285010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989249" y="7411247"/>
            <a:ext cx="5285010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1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88087" y="1344507"/>
            <a:ext cx="16386173" cy="420158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88088" y="9714581"/>
            <a:ext cx="5285460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888088" y="5882212"/>
            <a:ext cx="5285460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88088" y="10985562"/>
            <a:ext cx="5285460" cy="1803798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5642" y="9714581"/>
            <a:ext cx="5293995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425643" y="5882212"/>
            <a:ext cx="5291580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423227" y="10985557"/>
            <a:ext cx="5293995" cy="178725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89456" y="9714579"/>
            <a:ext cx="5278018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989250" y="5882212"/>
            <a:ext cx="5285012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989249" y="10985553"/>
            <a:ext cx="5285010" cy="1787261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16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86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57639" y="1344508"/>
            <a:ext cx="3316622" cy="1142830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8083" y="1344508"/>
            <a:ext cx="12817460" cy="1142830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6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888089" y="1364176"/>
            <a:ext cx="16386173" cy="326106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888089" y="4961369"/>
            <a:ext cx="16386173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2334991" y="12975896"/>
            <a:ext cx="4537710" cy="80530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8085" y="12975893"/>
            <a:ext cx="10320858" cy="805303"/>
          </a:xfrm>
        </p:spPr>
        <p:txBody>
          <a:bodyPr/>
          <a:lstStyle/>
          <a:p>
            <a:endParaRPr lang="de-DE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98749" y="12975891"/>
            <a:ext cx="1275510" cy="805303"/>
          </a:xfrm>
        </p:spPr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50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3130185"/>
            <a:ext cx="16386175" cy="6291870"/>
          </a:xfrm>
        </p:spPr>
        <p:txBody>
          <a:bodyPr anchor="b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083" y="9758176"/>
            <a:ext cx="16386175" cy="3032145"/>
          </a:xfrm>
        </p:spPr>
        <p:txBody>
          <a:bodyPr>
            <a:normAutofit/>
          </a:bodyPr>
          <a:lstStyle>
            <a:lvl1pPr marL="0" indent="0">
              <a:buNone/>
              <a:defRPr sz="397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008400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2pPr>
            <a:lvl3pPr marL="2016801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5201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4pPr>
            <a:lvl5pPr marL="4033601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5pPr>
            <a:lvl6pPr marL="50420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6pPr>
            <a:lvl7pPr marL="60504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7pPr>
            <a:lvl8pPr marL="70588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8pPr>
            <a:lvl9pPr marL="8067203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02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8083" y="4961366"/>
            <a:ext cx="8069669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9850" y="4961366"/>
            <a:ext cx="8064411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7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1365520"/>
            <a:ext cx="16386175" cy="32597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580" y="4961366"/>
            <a:ext cx="7578176" cy="181718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293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085" y="6778551"/>
            <a:ext cx="8069671" cy="59942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01339" y="4961364"/>
            <a:ext cx="7572918" cy="181718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293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9847" y="6778551"/>
            <a:ext cx="8064411" cy="59942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20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42" y="1344509"/>
            <a:ext cx="6378528" cy="3616855"/>
          </a:xfrm>
        </p:spPr>
        <p:txBody>
          <a:bodyPr anchor="b"/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9215" y="1307158"/>
            <a:ext cx="9745042" cy="11465656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6842" y="4961366"/>
            <a:ext cx="6378528" cy="7811447"/>
          </a:xfrm>
        </p:spPr>
        <p:txBody>
          <a:bodyPr/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9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90" y="1344507"/>
            <a:ext cx="8279572" cy="3616860"/>
          </a:xfrm>
        </p:spPr>
        <p:txBody>
          <a:bodyPr anchor="b"/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59156" y="1344507"/>
            <a:ext cx="7615106" cy="11428311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058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6" y="4961366"/>
            <a:ext cx="8279576" cy="7811447"/>
          </a:xfrm>
        </p:spPr>
        <p:txBody>
          <a:bodyPr/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20167604" cy="15125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1513" y="1"/>
            <a:ext cx="19942135" cy="15125702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8089" y="1364176"/>
            <a:ext cx="16386173" cy="3261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089" y="4961369"/>
            <a:ext cx="16386173" cy="781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34991" y="12975896"/>
            <a:ext cx="4537710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8085" y="12975893"/>
            <a:ext cx="10320858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98749" y="12975891"/>
            <a:ext cx="1275510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243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l" defTabSz="2016801" rtl="0" eaLnBrk="1" latinLnBrk="0" hangingPunct="1">
        <a:lnSpc>
          <a:spcPct val="90000"/>
        </a:lnSpc>
        <a:spcBef>
          <a:spcPct val="0"/>
        </a:spcBef>
        <a:buNone/>
        <a:defRPr sz="794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200" indent="-504200" algn="l" defTabSz="2016801" rtl="0" eaLnBrk="1" latinLnBrk="0" hangingPunct="1">
        <a:lnSpc>
          <a:spcPct val="120000"/>
        </a:lnSpc>
        <a:spcBef>
          <a:spcPts val="2206"/>
        </a:spcBef>
        <a:buSzPct val="125000"/>
        <a:buFont typeface="Arial" panose="020B0604020202020204" pitchFamily="34" charset="0"/>
        <a:buChar char="•"/>
        <a:defRPr sz="5293" kern="1200">
          <a:solidFill>
            <a:schemeClr val="tx1"/>
          </a:solidFill>
          <a:latin typeface="+mn-lt"/>
          <a:ea typeface="+mn-ea"/>
          <a:cs typeface="+mn-cs"/>
        </a:defRPr>
      </a:lvl1pPr>
      <a:lvl2pPr marL="1512600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4411" kern="1200">
          <a:solidFill>
            <a:schemeClr val="tx1"/>
          </a:solidFill>
          <a:latin typeface="+mn-lt"/>
          <a:ea typeface="+mn-ea"/>
          <a:cs typeface="+mn-cs"/>
        </a:defRPr>
      </a:lvl2pPr>
      <a:lvl3pPr marL="25210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5294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529" kern="1200">
          <a:solidFill>
            <a:schemeClr val="tx1"/>
          </a:solidFill>
          <a:latin typeface="+mn-lt"/>
          <a:ea typeface="+mn-ea"/>
          <a:cs typeface="+mn-cs"/>
        </a:defRPr>
      </a:lvl4pPr>
      <a:lvl5pPr marL="45378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529" kern="1200">
          <a:solidFill>
            <a:schemeClr val="tx1"/>
          </a:solidFill>
          <a:latin typeface="+mn-lt"/>
          <a:ea typeface="+mn-ea"/>
          <a:cs typeface="+mn-cs"/>
        </a:defRPr>
      </a:lvl5pPr>
      <a:lvl6pPr marL="55462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6pPr>
      <a:lvl7pPr marL="65546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7pPr>
      <a:lvl8pPr marL="75630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8pPr>
      <a:lvl9pPr marL="8571403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8400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8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52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36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420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504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88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7203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4514875" y="6045148"/>
            <a:ext cx="10882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>
                <a:solidFill>
                  <a:schemeClr val="accent4">
                    <a:lumMod val="50000"/>
                  </a:schemeClr>
                </a:solidFill>
              </a:rPr>
              <a:t>Initialsensorenbasierte</a:t>
            </a:r>
            <a:r>
              <a:rPr lang="de-DE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sz="4400" b="1" dirty="0" smtClean="0">
                <a:solidFill>
                  <a:schemeClr val="accent4">
                    <a:lumMod val="50000"/>
                  </a:schemeClr>
                </a:solidFill>
              </a:rPr>
              <a:t>Positions-regelung eines </a:t>
            </a:r>
            <a:r>
              <a:rPr lang="de-DE" sz="4400" b="1" dirty="0" err="1">
                <a:solidFill>
                  <a:schemeClr val="accent4">
                    <a:lumMod val="50000"/>
                  </a:schemeClr>
                </a:solidFill>
              </a:rPr>
              <a:t>Indoor-Quadrokopters</a:t>
            </a:r>
            <a:endParaRPr lang="de-DE" sz="8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36183" y="6296960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möglicher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2031103" y="704692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Entwurf des Regelungssystems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2004506" y="7796896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der gewünschten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Vorgehen: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coex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Clover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4.20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2810623" y="873443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aller Tests nicht wie gewünscht bzw. erwartet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ewitterblitz 21"/>
          <p:cNvSpPr/>
          <p:nvPr/>
        </p:nvSpPr>
        <p:spPr>
          <a:xfrm flipH="1">
            <a:off x="11910523" y="7872192"/>
            <a:ext cx="1600200" cy="2210768"/>
          </a:xfrm>
          <a:prstGeom prst="lightningBolt">
            <a:avLst/>
          </a:prstGeom>
          <a:solidFill>
            <a:srgbClr val="FFFF00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6"/>
          <p:cNvSpPr txBox="1"/>
          <p:nvPr/>
        </p:nvSpPr>
        <p:spPr>
          <a:xfrm>
            <a:off x="2810623" y="873443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aller Tests nicht wie gewünscht bzw. erwartet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36183" y="6296960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möglicher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2031103" y="704692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Entwurf des Regelungssystems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2004506" y="7796896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der gewünschten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Vorgehen: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coex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Clover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4.20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396183" y="4413149"/>
            <a:ext cx="15120000" cy="57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rgbClr val="FF0000"/>
                </a:solidFill>
              </a:rPr>
              <a:t>Lesson</a:t>
            </a:r>
            <a:r>
              <a:rPr lang="de-DE" sz="3600" dirty="0" smtClean="0">
                <a:solidFill>
                  <a:srgbClr val="FF0000"/>
                </a:solidFill>
              </a:rPr>
              <a:t> </a:t>
            </a:r>
            <a:r>
              <a:rPr lang="de-DE" sz="3600" dirty="0" err="1" smtClean="0">
                <a:solidFill>
                  <a:srgbClr val="FF0000"/>
                </a:solidFill>
              </a:rPr>
              <a:t>Learned</a:t>
            </a:r>
            <a:endParaRPr lang="de-DE" sz="3600" dirty="0" smtClean="0">
              <a:solidFill>
                <a:srgbClr val="FF0000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Explorative Tests VOR vollständiger Implementierung!</a:t>
            </a: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6"/>
          <p:cNvSpPr txBox="1"/>
          <p:nvPr/>
        </p:nvSpPr>
        <p:spPr>
          <a:xfrm>
            <a:off x="2810623" y="873443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aller Tests nicht wie gewünscht bzw. erwartet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36183" y="6296960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möglicher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2031103" y="704692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Entwurf des Regelungssystems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2004506" y="7796896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der gewünschten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Vorgehen: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coex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Clover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4.20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396183" y="4413149"/>
            <a:ext cx="15120000" cy="57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rgbClr val="FF0000"/>
                </a:solidFill>
              </a:rPr>
              <a:t>Lesson</a:t>
            </a:r>
            <a:r>
              <a:rPr lang="de-DE" sz="3600" dirty="0" smtClean="0">
                <a:solidFill>
                  <a:srgbClr val="FF0000"/>
                </a:solidFill>
              </a:rPr>
              <a:t> </a:t>
            </a:r>
            <a:r>
              <a:rPr lang="de-DE" sz="3600" dirty="0" err="1" smtClean="0">
                <a:solidFill>
                  <a:srgbClr val="FF0000"/>
                </a:solidFill>
              </a:rPr>
              <a:t>Learned</a:t>
            </a:r>
            <a:endParaRPr lang="de-DE" sz="3600" dirty="0" smtClean="0">
              <a:solidFill>
                <a:srgbClr val="FF0000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Fassen Sie nie in sich drehende Teile!</a:t>
            </a: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183" y="8601951"/>
            <a:ext cx="5760000" cy="2889698"/>
          </a:xfrm>
          <a:prstGeom prst="rect">
            <a:avLst/>
          </a:prstGeom>
        </p:spPr>
      </p:pic>
      <p:sp>
        <p:nvSpPr>
          <p:cNvPr id="22" name="object 6"/>
          <p:cNvSpPr txBox="1"/>
          <p:nvPr/>
        </p:nvSpPr>
        <p:spPr>
          <a:xfrm>
            <a:off x="6455745" y="11619595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latin typeface="Cambria"/>
                <a:cs typeface="Cambria"/>
              </a:rPr>
              <a:t>Safety</a:t>
            </a:r>
            <a:r>
              <a:rPr lang="de-DE" sz="2400" b="1" spc="-204" dirty="0" smtClean="0">
                <a:latin typeface="Cambria"/>
                <a:cs typeface="Cambria"/>
              </a:rPr>
              <a:t> Label  </a:t>
            </a:r>
            <a:r>
              <a:rPr lang="de-DE" sz="2400" b="1" spc="-204" dirty="0" err="1" smtClean="0">
                <a:latin typeface="Cambria"/>
                <a:cs typeface="Cambria"/>
              </a:rPr>
              <a:t>Rotating</a:t>
            </a:r>
            <a:r>
              <a:rPr lang="de-DE" sz="2400" b="1" spc="-204" dirty="0" smtClean="0">
                <a:latin typeface="Cambria"/>
                <a:cs typeface="Cambria"/>
              </a:rPr>
              <a:t> Blades</a:t>
            </a:r>
            <a:r>
              <a:rPr lang="de-DE" sz="2400" b="1" spc="-204" baseline="30000" dirty="0" smtClean="0">
                <a:latin typeface="Cambria"/>
                <a:cs typeface="Cambria"/>
              </a:rPr>
              <a:t>4</a:t>
            </a:r>
            <a:endParaRPr sz="2400" baseline="30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744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6"/>
          <p:cNvSpPr txBox="1"/>
          <p:nvPr/>
        </p:nvSpPr>
        <p:spPr>
          <a:xfrm>
            <a:off x="2810623" y="873443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aller Tests nicht wie gewünscht bzw. erwartet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36183" y="6296960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möglicher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2031103" y="704692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Entwurf des Regelungssystems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2004506" y="7796896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der gewünschten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Vorgehen: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coex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Clover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4.20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2810623" y="9392216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-Code</a:t>
            </a:r>
            <a:r>
              <a:rPr lang="de-DE" sz="3200" spc="-204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3200" spc="-204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Rekalibrierung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neu aufsetzen des </a:t>
            </a:r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-Image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6"/>
          <p:cNvSpPr txBox="1"/>
          <p:nvPr/>
        </p:nvSpPr>
        <p:spPr>
          <a:xfrm>
            <a:off x="2810623" y="9392216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-Code</a:t>
            </a:r>
            <a:r>
              <a:rPr lang="de-DE" sz="3200" spc="-204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3200" spc="-204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Rekalibrierung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neu aufsetzen des </a:t>
            </a:r>
            <a:r>
              <a:rPr lang="de-DE" sz="3200" spc="-204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</a:t>
            </a:r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-Image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2810623" y="873443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aller Tests nicht wie gewünscht bzw. erwartet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36183" y="6296960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möglicher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2031103" y="704692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Entwurf des Regelungssystems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2004506" y="7796896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der gewünschten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Vorgehen: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coex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Clover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4.20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396183" y="4413149"/>
            <a:ext cx="15120000" cy="57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rgbClr val="FF0000"/>
                </a:solidFill>
              </a:rPr>
              <a:t>Lesson</a:t>
            </a:r>
            <a:r>
              <a:rPr lang="de-DE" sz="3600" dirty="0" smtClean="0">
                <a:solidFill>
                  <a:srgbClr val="FF0000"/>
                </a:solidFill>
              </a:rPr>
              <a:t> </a:t>
            </a:r>
            <a:r>
              <a:rPr lang="de-DE" sz="3600" dirty="0" err="1" smtClean="0">
                <a:solidFill>
                  <a:srgbClr val="FF0000"/>
                </a:solidFill>
              </a:rPr>
              <a:t>Learned</a:t>
            </a:r>
            <a:endParaRPr lang="de-DE" sz="3600" dirty="0" smtClean="0">
              <a:solidFill>
                <a:srgbClr val="FF0000"/>
              </a:solidFill>
            </a:endParaRPr>
          </a:p>
          <a:p>
            <a:pPr algn="ctr"/>
            <a:endParaRPr lang="de-DE" sz="3600" dirty="0" smtClean="0">
              <a:solidFill>
                <a:schemeClr val="bg1"/>
              </a:solidFill>
            </a:endParaRPr>
          </a:p>
          <a:p>
            <a:pPr algn="ctr"/>
            <a:endParaRPr lang="de-DE" sz="3600" dirty="0">
              <a:solidFill>
                <a:schemeClr val="bg1"/>
              </a:solidFill>
            </a:endParaRP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Manchmal sind die anderen schuld ;)</a:t>
            </a: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Aufgaben an passende Ansprechperson übergeben!</a:t>
            </a:r>
          </a:p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Im Zweifel bzw. Zeitmangel: Hardware austauschen.</a:t>
            </a:r>
          </a:p>
        </p:txBody>
      </p:sp>
    </p:spTree>
    <p:extLst>
      <p:ext uri="{BB962C8B-B14F-4D97-AF65-F5344CB8AC3E}">
        <p14:creationId xmlns:p14="http://schemas.microsoft.com/office/powerpoint/2010/main" val="27543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Quellen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object 6"/>
          <p:cNvSpPr txBox="1"/>
          <p:nvPr/>
        </p:nvSpPr>
        <p:spPr>
          <a:xfrm>
            <a:off x="2036182" y="4793265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(1)  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Labor 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Prozessautomatisierung „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AR.Drone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2.0“</a:t>
            </a:r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2036182" y="5551042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(2)  </a:t>
            </a:r>
            <a:r>
              <a:rPr lang="de-DE" sz="3200" spc="-204" dirty="0">
                <a:latin typeface="Arial" panose="020B0604020202020204" pitchFamily="34" charset="0"/>
                <a:cs typeface="Arial" panose="020B0604020202020204" pitchFamily="34" charset="0"/>
              </a:rPr>
              <a:t>https://clover.coex.tech/en/assemble_4_2.html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2051422" y="6305525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de-DE" sz="3200" spc="-204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 https</a:t>
            </a:r>
            <a:r>
              <a:rPr lang="de-DE" sz="3200" spc="-204" dirty="0">
                <a:latin typeface="Arial" panose="020B0604020202020204" pitchFamily="34" charset="0"/>
                <a:cs typeface="Arial" panose="020B0604020202020204" pitchFamily="34" charset="0"/>
              </a:rPr>
              <a:t>://clover.coex.tech/en/calibration.html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51422" y="7060008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(4) http</a:t>
            </a:r>
            <a:r>
              <a:rPr lang="de-DE" sz="3200" spc="-204" dirty="0">
                <a:latin typeface="Arial" panose="020B0604020202020204" pitchFamily="34" charset="0"/>
                <a:cs typeface="Arial" panose="020B0604020202020204" pitchFamily="34" charset="0"/>
              </a:rPr>
              <a:t>://www.mysafetylabels.com/caution-machine-safety-labels</a:t>
            </a:r>
          </a:p>
        </p:txBody>
      </p:sp>
    </p:spTree>
    <p:extLst>
      <p:ext uri="{BB962C8B-B14F-4D97-AF65-F5344CB8AC3E}">
        <p14:creationId xmlns:p14="http://schemas.microsoft.com/office/powerpoint/2010/main" val="31886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object 6"/>
          <p:cNvSpPr txBox="1"/>
          <p:nvPr/>
        </p:nvSpPr>
        <p:spPr>
          <a:xfrm>
            <a:off x="4911103" y="45148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Projekt-Idee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911103" y="5334182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Aktueller Stand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4911102" y="6153514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err="1" smtClean="0">
                <a:latin typeface="Cambria"/>
                <a:cs typeface="Cambria"/>
              </a:rPr>
              <a:t>ToDo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Projekt-Idee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42" y="4512601"/>
            <a:ext cx="7000875" cy="3000375"/>
          </a:xfrm>
          <a:prstGeom prst="rect">
            <a:avLst/>
          </a:prstGeom>
        </p:spPr>
      </p:pic>
      <p:sp>
        <p:nvSpPr>
          <p:cNvPr id="14" name="object 6"/>
          <p:cNvSpPr txBox="1"/>
          <p:nvPr/>
        </p:nvSpPr>
        <p:spPr>
          <a:xfrm>
            <a:off x="2415463" y="7778310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Parrot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AR.Drohne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2.0</a:t>
            </a:r>
            <a:r>
              <a:rPr lang="de-DE" sz="2400" b="1" spc="-204" baseline="30000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1</a:t>
            </a:r>
            <a:endParaRPr sz="2400" baseline="300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Projekt-Idee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42" y="4512601"/>
            <a:ext cx="7000875" cy="3000375"/>
          </a:xfrm>
          <a:prstGeom prst="rect">
            <a:avLst/>
          </a:prstGeom>
        </p:spPr>
      </p:pic>
      <p:pic>
        <p:nvPicPr>
          <p:cNvPr id="1028" name="Picture 4" descr="https://clover.coex.tech/assets/assembling_clever4_2/final_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2" t="7611" r="15435" b="15352"/>
          <a:stretch/>
        </p:blipFill>
        <p:spPr bwMode="auto">
          <a:xfrm>
            <a:off x="10617199" y="6800849"/>
            <a:ext cx="7924801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6"/>
          <p:cNvSpPr txBox="1"/>
          <p:nvPr/>
        </p:nvSpPr>
        <p:spPr>
          <a:xfrm>
            <a:off x="2415463" y="7778310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Parrot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AR.Drohne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2.0</a:t>
            </a:r>
            <a:r>
              <a:rPr lang="de-DE" sz="2400" b="1" spc="-204" baseline="30000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1</a:t>
            </a:r>
            <a:endParaRPr sz="2400" baseline="300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11150600" y="12019184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smtClean="0">
                <a:latin typeface="Cambria"/>
                <a:cs typeface="Cambria"/>
              </a:rPr>
              <a:t>COEX </a:t>
            </a:r>
            <a:r>
              <a:rPr lang="de-DE" sz="2400" b="1" spc="-204" dirty="0" err="1" smtClean="0">
                <a:latin typeface="Cambria"/>
                <a:cs typeface="Cambria"/>
              </a:rPr>
              <a:t>Clover</a:t>
            </a:r>
            <a:r>
              <a:rPr lang="de-DE" sz="2400" b="1" spc="-204" dirty="0" smtClean="0">
                <a:latin typeface="Cambria"/>
                <a:cs typeface="Cambria"/>
              </a:rPr>
              <a:t> 4.20</a:t>
            </a:r>
            <a:r>
              <a:rPr lang="de-DE" sz="2400" b="1" spc="-204" baseline="30000" dirty="0" smtClean="0">
                <a:latin typeface="Cambria"/>
                <a:cs typeface="Cambria"/>
              </a:rPr>
              <a:t>2</a:t>
            </a:r>
            <a:endParaRPr sz="2400" baseline="30000" dirty="0">
              <a:latin typeface="Cambria"/>
              <a:cs typeface="Cambria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0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Projekt-Idee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42" y="4512601"/>
            <a:ext cx="7000875" cy="3000375"/>
          </a:xfrm>
          <a:prstGeom prst="rect">
            <a:avLst/>
          </a:prstGeom>
        </p:spPr>
      </p:pic>
      <p:pic>
        <p:nvPicPr>
          <p:cNvPr id="1028" name="Picture 4" descr="https://clover.coex.tech/assets/assembling_clever4_2/final_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2" t="7611" r="15435" b="15352"/>
          <a:stretch/>
        </p:blipFill>
        <p:spPr bwMode="auto">
          <a:xfrm>
            <a:off x="10617199" y="6800849"/>
            <a:ext cx="7924801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6"/>
          <p:cNvSpPr txBox="1"/>
          <p:nvPr/>
        </p:nvSpPr>
        <p:spPr>
          <a:xfrm>
            <a:off x="2415463" y="7778310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Parrot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AR.Drohne</a:t>
            </a:r>
            <a:r>
              <a:rPr lang="de-DE" sz="24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2.0</a:t>
            </a:r>
            <a:r>
              <a:rPr lang="de-DE" sz="2400" b="1" spc="-204" baseline="30000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1</a:t>
            </a:r>
            <a:endParaRPr sz="2400" baseline="300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11150600" y="12019184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smtClean="0">
                <a:latin typeface="Cambria"/>
                <a:cs typeface="Cambria"/>
              </a:rPr>
              <a:t>COEX </a:t>
            </a:r>
            <a:r>
              <a:rPr lang="de-DE" sz="2400" b="1" spc="-204" dirty="0" err="1" smtClean="0">
                <a:latin typeface="Cambria"/>
                <a:cs typeface="Cambria"/>
              </a:rPr>
              <a:t>Clover</a:t>
            </a:r>
            <a:r>
              <a:rPr lang="de-DE" sz="2400" b="1" spc="-204" dirty="0" smtClean="0">
                <a:latin typeface="Cambria"/>
                <a:cs typeface="Cambria"/>
              </a:rPr>
              <a:t> 4.20</a:t>
            </a:r>
            <a:r>
              <a:rPr lang="de-DE" sz="2400" b="1" spc="-204" baseline="30000" dirty="0" smtClean="0">
                <a:latin typeface="Cambria"/>
                <a:cs typeface="Cambria"/>
              </a:rPr>
              <a:t>2</a:t>
            </a:r>
            <a:endParaRPr sz="2400" baseline="30000" dirty="0">
              <a:latin typeface="Cambria"/>
              <a:cs typeface="Cambria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3" b="3788"/>
          <a:stretch/>
        </p:blipFill>
        <p:spPr>
          <a:xfrm>
            <a:off x="2676024" y="8946180"/>
            <a:ext cx="6640317" cy="45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Vorgehen: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coex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Clover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4.20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" name="Picture 2" descr="QGroundControl compass calibra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" t="5436" r="5487" b="9300"/>
          <a:stretch/>
        </p:blipFill>
        <p:spPr bwMode="auto">
          <a:xfrm>
            <a:off x="2010783" y="7424425"/>
            <a:ext cx="7209417" cy="48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6"/>
          <p:cNvSpPr txBox="1"/>
          <p:nvPr/>
        </p:nvSpPr>
        <p:spPr>
          <a:xfrm>
            <a:off x="2115053" y="12534843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smtClean="0">
                <a:latin typeface="Cambria"/>
                <a:cs typeface="Cambria"/>
              </a:rPr>
              <a:t>Sensor Kalibrierung mittel QGroundControl</a:t>
            </a:r>
            <a:r>
              <a:rPr lang="de-DE" sz="2400" b="1" spc="-204" baseline="30000" dirty="0" smtClean="0">
                <a:latin typeface="Cambria"/>
                <a:cs typeface="Cambria"/>
              </a:rPr>
              <a:t>3</a:t>
            </a:r>
            <a:endParaRPr sz="2400" baseline="30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716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36183" y="6296960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möglicher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197" y="3773448"/>
            <a:ext cx="7761555" cy="9000000"/>
          </a:xfrm>
          <a:prstGeom prst="rect">
            <a:avLst/>
          </a:prstGeom>
        </p:spPr>
      </p:pic>
      <p:sp>
        <p:nvSpPr>
          <p:cNvPr id="21" name="object 6"/>
          <p:cNvSpPr txBox="1"/>
          <p:nvPr/>
        </p:nvSpPr>
        <p:spPr>
          <a:xfrm>
            <a:off x="10183536" y="13043234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latin typeface="Cambria"/>
                <a:cs typeface="Cambria"/>
              </a:rPr>
              <a:t>rqt_graph</a:t>
            </a:r>
            <a:r>
              <a:rPr lang="de-DE" sz="2400" b="1" spc="-204" dirty="0" smtClean="0"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latin typeface="Cambria"/>
                <a:cs typeface="Cambria"/>
              </a:rPr>
              <a:t>Clover</a:t>
            </a:r>
            <a:r>
              <a:rPr lang="de-DE" sz="2400" b="1" spc="-204" dirty="0" smtClean="0">
                <a:latin typeface="Cambria"/>
                <a:cs typeface="Cambria"/>
              </a:rPr>
              <a:t> 4.20</a:t>
            </a:r>
            <a:endParaRPr sz="2400" baseline="30000" dirty="0">
              <a:latin typeface="Cambria"/>
              <a:cs typeface="Cambria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Vorgehen: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coex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Clover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4.20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" name="Picture 2" descr="QGroundControl compass calibrati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" t="5436" r="5487" b="9300"/>
          <a:stretch/>
        </p:blipFill>
        <p:spPr bwMode="auto">
          <a:xfrm>
            <a:off x="2010783" y="7424425"/>
            <a:ext cx="7209417" cy="48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6"/>
          <p:cNvSpPr txBox="1"/>
          <p:nvPr/>
        </p:nvSpPr>
        <p:spPr>
          <a:xfrm>
            <a:off x="2115053" y="12534843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smtClean="0">
                <a:latin typeface="Cambria"/>
                <a:cs typeface="Cambria"/>
              </a:rPr>
              <a:t>Sensor Kalibrierung mittel QGroundControl</a:t>
            </a:r>
            <a:r>
              <a:rPr lang="de-DE" sz="2400" b="1" spc="-204" baseline="30000" dirty="0" smtClean="0">
                <a:latin typeface="Cambria"/>
                <a:cs typeface="Cambria"/>
              </a:rPr>
              <a:t>3</a:t>
            </a:r>
            <a:endParaRPr sz="2400" baseline="30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850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103" y="3773448"/>
            <a:ext cx="4735585" cy="9000000"/>
          </a:xfrm>
          <a:prstGeom prst="rect">
            <a:avLst/>
          </a:prstGeom>
        </p:spPr>
      </p:pic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36183" y="6296960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möglicher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2031103" y="704692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Entwurf des Regelungssystems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11698457" y="13042592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smtClean="0">
                <a:latin typeface="Cambria"/>
                <a:cs typeface="Cambria"/>
              </a:rPr>
              <a:t>Architektur für </a:t>
            </a:r>
            <a:r>
              <a:rPr lang="de-DE" sz="2400" b="1" spc="-204" dirty="0" err="1" smtClean="0">
                <a:latin typeface="Cambria"/>
                <a:cs typeface="Cambria"/>
              </a:rPr>
              <a:t>coex</a:t>
            </a:r>
            <a:r>
              <a:rPr lang="de-DE" sz="2400" b="1" spc="-204" dirty="0" smtClean="0"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latin typeface="Cambria"/>
                <a:cs typeface="Cambria"/>
              </a:rPr>
              <a:t>Clover</a:t>
            </a:r>
            <a:r>
              <a:rPr lang="de-DE" sz="2400" b="1" spc="-204" dirty="0" smtClean="0">
                <a:latin typeface="Cambria"/>
                <a:cs typeface="Cambria"/>
              </a:rPr>
              <a:t> 4.20</a:t>
            </a:r>
            <a:endParaRPr sz="2400" baseline="30000" dirty="0">
              <a:latin typeface="Cambria"/>
              <a:cs typeface="Cambria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Vorgehen: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coex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Clover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4.20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36183" y="6296960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möglicher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2031103" y="704692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Entwurf des Regelungssystems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2004506" y="7796896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der gewünschten Topics / Services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96183" y="1324546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accent4">
                    <a:lumMod val="50000"/>
                  </a:schemeClr>
                </a:solidFill>
              </a:rPr>
              <a:t>RaHM</a:t>
            </a:r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-Lab:</a:t>
            </a:r>
          </a:p>
          <a:p>
            <a:pPr algn="ctr"/>
            <a:r>
              <a:rPr lang="de-DE" sz="4400" dirty="0" smtClean="0">
                <a:solidFill>
                  <a:schemeClr val="accent4">
                    <a:lumMod val="50000"/>
                  </a:schemeClr>
                </a:solidFill>
              </a:rPr>
              <a:t>Positionsregelung Drohne</a:t>
            </a:r>
            <a:endParaRPr lang="de-DE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Vorgehen: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coex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</a:t>
            </a:r>
            <a:r>
              <a:rPr lang="de-DE" sz="3600" b="1" spc="-204" dirty="0" err="1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Clover</a:t>
            </a:r>
            <a:r>
              <a:rPr lang="de-DE" sz="3600" b="1" spc="-204" dirty="0" smtClean="0">
                <a:solidFill>
                  <a:schemeClr val="accent4">
                    <a:lumMod val="50000"/>
                  </a:schemeClr>
                </a:solidFill>
                <a:latin typeface="Cambria"/>
                <a:cs typeface="Cambria"/>
              </a:rPr>
              <a:t> 4.20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911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546</Words>
  <Application>Microsoft Office PowerPoint</Application>
  <PresentationFormat>Benutzerdefiniert</PresentationFormat>
  <Paragraphs>155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Trebuchet MS</vt:lpstr>
      <vt:lpstr>Tw Cen MT</vt:lpstr>
      <vt:lpstr>Schaltkreis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 der Studienarbeit&gt;</dc:title>
  <dc:creator>Strand, Marcus</dc:creator>
  <cp:lastModifiedBy>Maag Michael</cp:lastModifiedBy>
  <cp:revision>27</cp:revision>
  <dcterms:created xsi:type="dcterms:W3CDTF">2016-03-08T14:22:58Z</dcterms:created>
  <dcterms:modified xsi:type="dcterms:W3CDTF">2022-05-10T14:19:37Z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2016-03-08T00:00:00Z</vt:filetime>
  </property>
  <property fmtid="{D5CDD505-2E9C-101B-9397-08002B2CF9AE}" pid="3" name="LastSaved">
    <vt:filetime>2016-03-08T00:00:00Z</vt:filetime>
  </property>
</Properties>
</file>