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3.xml" ContentType="application/vnd.openxmlformats-officedocument.presentationml.slide+xml"/>
  <Override PartName="/ppt/notesSlides/notesSlide13.xml" ContentType="application/vnd.openxmlformats-officedocument.presentationml.notesSlide+xml"/>
  <Override PartName="/ppt/slides/slide14.xml" ContentType="application/vnd.openxmlformats-officedocument.presentationml.slide+xml"/>
  <Override PartName="/ppt/notesSlides/notesSlide14.xml" ContentType="application/vnd.openxmlformats-officedocument.presentationml.notesSlide+xml"/>
  <Override PartName="/ppt/slides/slide15.xml" ContentType="application/vnd.openxmlformats-officedocument.presentationml.slide+xml"/>
  <Override PartName="/ppt/notesSlides/notesSlide15.xml" ContentType="application/vnd.openxmlformats-officedocument.presentationml.notesSlide+xml"/>
  <Override PartName="/ppt/slides/slide16.xml" ContentType="application/vnd.openxmlformats-officedocument.presentationml.slide+xml"/>
  <Override PartName="/ppt/notesSlides/notesSlide16.xml" ContentType="application/vnd.openxmlformats-officedocument.presentationml.notesSlide+xml"/>
  <Override PartName="/ppt/slides/slide17.xml" ContentType="application/vnd.openxmlformats-officedocument.presentationml.slide+xml"/>
  <Override PartName="/ppt/notesSlides/notesSlide17.xml" ContentType="application/vnd.openxmlformats-officedocument.presentationml.notesSlide+xml"/>
  <Override PartName="/ppt/slides/slide18.xml" ContentType="application/vnd.openxmlformats-officedocument.presentationml.slide+xml"/>
  <Override PartName="/ppt/notesSlides/notesSlide18.xml" ContentType="application/vnd.openxmlformats-officedocument.presentationml.notesSlide+xml"/>
  <Override PartName="/ppt/slides/slide19.xml" ContentType="application/vnd.openxmlformats-officedocument.presentationml.slide+xml"/>
  <Override PartName="/ppt/notesSlides/notesSlide19.xml" ContentType="application/vnd.openxmlformats-officedocument.presentationml.notesSlide+xml"/>
  <Override PartName="/ppt/slides/slide20.xml" ContentType="application/vnd.openxmlformats-officedocument.presentationml.slide+xml"/>
  <Override PartName="/ppt/notesSlides/notesSlide20.xml" ContentType="application/vnd.openxmlformats-officedocument.presentationml.notesSlide+xml"/>
  <Override PartName="/ppt/slides/slide21.xml" ContentType="application/vnd.openxmlformats-officedocument.presentationml.slide+xml"/>
  <Override PartName="/ppt/notesSlides/notesSlide21.xml" ContentType="application/vnd.openxmlformats-officedocument.presentationml.notesSlide+xml"/>
  <Override PartName="/ppt/slides/slide22.xml" ContentType="application/vnd.openxmlformats-officedocument.presentationml.slide+xml"/>
  <Override PartName="/ppt/notesSlides/notesSlide22.xml" ContentType="application/vnd.openxmlformats-officedocument.presentationml.notesSlide+xml"/>
  <Override PartName="/ppt/slides/slide23.xml" ContentType="application/vnd.openxmlformats-officedocument.presentationml.slide+xml"/>
  <Override PartName="/ppt/notesSlides/notesSlide23.xml" ContentType="application/vnd.openxmlformats-officedocument.presentationml.notesSlide+xml"/>
  <Override PartName="/ppt/slides/slide24.xml" ContentType="application/vnd.openxmlformats-officedocument.presentationml.slide+xml"/>
  <Override PartName="/ppt/notesSlides/notesSlide24.xml" ContentType="application/vnd.openxmlformats-officedocument.presentationml.notesSlide+xml"/>
  <Override PartName="/ppt/slides/slide25.xml" ContentType="application/vnd.openxmlformats-officedocument.presentationml.slide+xml"/>
  <Override PartName="/ppt/notesSlides/notesSlide25.xml" ContentType="application/vnd.openxmlformats-officedocument.presentationml.notesSlide+xml"/>
  <Override PartName="/ppt/slides/slide26.xml" ContentType="application/vnd.openxmlformats-officedocument.presentationml.slide+xml"/>
  <Override PartName="/ppt/notesSlides/notesSlide26.xml" ContentType="application/vnd.openxmlformats-officedocument.presentationml.notesSlide+xml"/>
  <Override PartName="/ppt/slides/slide27.xml" ContentType="application/vnd.openxmlformats-officedocument.presentationml.slide+xml"/>
  <Override PartName="/ppt/notesSlides/notesSlide27.xml" ContentType="application/vnd.openxmlformats-officedocument.presentationml.notesSlide+xml"/>
  <Override PartName="/ppt/slides/slide28.xml" ContentType="application/vnd.openxmlformats-officedocument.presentationml.slide+xml"/>
  <Override PartName="/ppt/notesSlides/notesSlide28.xml" ContentType="application/vnd.openxmlformats-officedocument.presentationml.notesSlide+xml"/>
  <Override PartName="/ppt/slides/slide29.xml" ContentType="application/vnd.openxmlformats-officedocument.presentationml.slide+xml"/>
  <Override PartName="/ppt/notesSlides/notesSlide29.xml" ContentType="application/vnd.openxmlformats-officedocument.presentationml.notesSlide+xml"/>
  <Override PartName="/ppt/slides/slide30.xml" ContentType="application/vnd.openxmlformats-officedocument.presentationml.slide+xml"/>
  <Override PartName="/ppt/notesSlides/notesSlide30.xml" ContentType="application/vnd.openxmlformats-officedocument.presentationml.notesSlide+xml"/>
  <Override PartName="/ppt/slides/slide31.xml" ContentType="application/vnd.openxmlformats-officedocument.presentationml.slide+xml"/>
  <Override PartName="/ppt/notesSlides/notesSlide31.xml" ContentType="application/vnd.openxmlformats-officedocument.presentationml.notesSlide+xml"/>
  <Override PartName="/ppt/slides/slide32.xml" ContentType="application/vnd.openxmlformats-officedocument.presentationml.slide+xml"/>
  <Override PartName="/ppt/notesSlides/notesSlide32.xml" ContentType="application/vnd.openxmlformats-officedocument.presentationml.notesSlide+xml"/>
  <Override PartName="/ppt/slides/slide33.xml" ContentType="application/vnd.openxmlformats-officedocument.presentationml.slide+xml"/>
  <Override PartName="/ppt/notesSlides/notesSlide33.xml" ContentType="application/vnd.openxmlformats-officedocument.presentationml.notesSlide+xml"/>
  <Override PartName="/ppt/slides/slide34.xml" ContentType="application/vnd.openxmlformats-officedocument.presentationml.slide+xml"/>
  <Override PartName="/ppt/notesSlides/notesSlide34.xml" ContentType="application/vnd.openxmlformats-officedocument.presentationml.notesSlide+xml"/>
  <Override PartName="/ppt/slides/slide35.xml" ContentType="application/vnd.openxmlformats-officedocument.presentationml.slide+xml"/>
  <Override PartName="/ppt/notesSlides/notesSlide35.xml" ContentType="application/vnd.openxmlformats-officedocument.presentationml.notesSlide+xml"/>
  <Override PartName="/ppt/slides/slide36.xml" ContentType="application/vnd.openxmlformats-officedocument.presentationml.slide+xml"/>
  <Override PartName="/ppt/notesSlides/notesSlide36.xml" ContentType="application/vnd.openxmlformats-officedocument.presentationml.notesSlide+xml"/>
  <Override PartName="/ppt/slides/slide37.xml" ContentType="application/vnd.openxmlformats-officedocument.presentationml.slide+xml"/>
  <Override PartName="/ppt/notesSlides/notesSlide37.xml" ContentType="application/vnd.openxmlformats-officedocument.presentationml.notesSlide+xml"/>
  <Override PartName="/ppt/slides/slide38.xml" ContentType="application/vnd.openxmlformats-officedocument.presentationml.slide+xml"/>
  <Override PartName="/ppt/notesSlides/notesSlide38.xml" ContentType="application/vnd.openxmlformats-officedocument.presentationml.notesSlide+xml"/>
  <Override PartName="/ppt/slides/slide39.xml" ContentType="application/vnd.openxmlformats-officedocument.presentationml.slide+xml"/>
  <Override PartName="/ppt/notesSlides/notesSlide39.xml" ContentType="application/vnd.openxmlformats-officedocument.presentationml.notesSlide+xml"/>
  <Override PartName="/ppt/slides/slide40.xml" ContentType="application/vnd.openxmlformats-officedocument.presentationml.slide+xml"/>
  <Override PartName="/ppt/notesSlides/notesSlide40.xml" ContentType="application/vnd.openxmlformats-officedocument.presentationml.notesSlide+xml"/>
  <Override PartName="/ppt/slides/slide41.xml" ContentType="application/vnd.openxmlformats-officedocument.presentationml.slide+xml"/>
  <Override PartName="/ppt/notesSlides/notesSlide41.xml" ContentType="application/vnd.openxmlformats-officedocument.presentationml.notes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autoCompressPictures="0" saveSubsetFonts="1" strictFirstAndLastChars="0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</p:sldIdLst>
  <p:sldSz type="screen16x9" cy="6858000" cx="12192000"/>
  <p:notesSz cx="6858000" cy="9144000"/>
  <p:defaultTextStyle>
    <a:defPPr algn="l" lvl="0" marR="0" rtl="0">
      <a:lnSpc>
        <a:spcPct val="100000"/>
      </a:lnSpc>
      <a:spcBef>
        <a:spcPts val="0"/>
      </a:spcBef>
      <a:spcAft>
        <a:spcPts val="0"/>
      </a:spcAft>
    </a:defPPr>
    <a:lvl1pPr algn="l" lvl="0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1pPr>
    <a:lvl2pPr algn="l" lvl="1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2pPr>
    <a:lvl3pPr algn="l" lvl="2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3pPr>
    <a:lvl4pPr algn="l" lvl="3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4pPr>
    <a:lvl5pPr algn="l" lvl="4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5pPr>
    <a:lvl6pPr algn="l" lvl="5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6pPr>
    <a:lvl7pPr algn="l" lvl="6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7pPr>
    <a:lvl8pPr algn="l" lvl="7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8pPr>
    <a:lvl9pPr algn="l" lvl="8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>
    <p:restoredLeft sz="15621"/>
    <p:restoredTop sz="94787"/>
  </p:normalViewPr>
  <p:slideViewPr>
    <p:cSldViewPr snapToGrid="0">
      <p:cViewPr varScale="1">
        <p:scale>
          <a:sx n="75" d="100"/>
          <a:sy n="75" d="100"/>
        </p:scale>
        <p:origin x="874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tableStyles" Target="tableStyles.xml"/><Relationship Id="rId45" Type="http://schemas.openxmlformats.org/officeDocument/2006/relationships/presProps" Target="presProps.xml"/><Relationship Id="rId46" Type="http://schemas.openxmlformats.org/officeDocument/2006/relationships/viewProps" Target="viewProps.xml"/><Relationship Id="rId47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77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0" name="Google Shape;3;n"/>
          <p:cNvSpPr>
            <a:spLocks noChangeAspect="1" noRot="1" noGrp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8771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noAutofit/>
          </a:bodyPr>
          <a:lstStyle>
            <a:lvl1pPr algn="l" indent="-29845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cap="none" sz="11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indent="-29845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cap="none" sz="11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indent="-29845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cap="none" sz="11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indent="-29845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cap="none" sz="11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indent="-29845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cap="none" sz="11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indent="-29845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cap="none" sz="11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9845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cap="none" sz="11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9845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cap="none" sz="11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9845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cap="none" sz="11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hlink="hlink" folHlink="folHlink"/>
  <p:notesStyle>
    <a:defPPr algn="l" lvl="0" marR="0" rtl="0">
      <a:lnSpc>
        <a:spcPct val="100000"/>
      </a:lnSpc>
      <a:spcBef>
        <a:spcPts val="0"/>
      </a:spcBef>
      <a:spcAft>
        <a:spcPts val="0"/>
      </a:spcAft>
    </a:defPPr>
    <a:lvl1pPr algn="l" lvl="0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1pPr>
    <a:lvl2pPr algn="l" lvl="1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2pPr>
    <a:lvl3pPr algn="l" lvl="2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3pPr>
    <a:lvl4pPr algn="l" lvl="3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4pPr>
    <a:lvl5pPr algn="l" lvl="4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5pPr>
    <a:lvl6pPr algn="l" lvl="5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6pPr>
    <a:lvl7pPr algn="l" lvl="6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7pPr>
    <a:lvl8pPr algn="l" lvl="7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8pPr>
    <a:lvl9pPr algn="l" lvl="8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10.xml.rels><?xml version="1.0" encoding="UTF-8" standalone="yes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</file>

<file path=ppt/notesSlides/_rels/notesSlide1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</file>

<file path=ppt/notesSlides/_rels/notesSlide12.xml.rels><?xml version="1.0" encoding="UTF-8" standalone="yes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/Relationships>
</file>

<file path=ppt/notesSlides/_rels/notesSlide13.xml.rels><?xml version="1.0" encoding="UTF-8" standalone="yes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</Relationships>
</file>

<file path=ppt/notesSlides/_rels/notesSlide14.xml.rels><?xml version="1.0" encoding="UTF-8" standalone="yes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</Relationships>
</file>

<file path=ppt/notesSlides/_rels/notesSlide15.xml.rels><?xml version="1.0" encoding="UTF-8" standalone="yes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</Relationships>
</file>

<file path=ppt/notesSlides/_rels/notesSlide16.xml.rels><?xml version="1.0" encoding="UTF-8" standalone="yes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</Relationships>
</file>

<file path=ppt/notesSlides/_rels/notesSlide17.xml.rels><?xml version="1.0" encoding="UTF-8" standalone="yes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</Relationships>
</file>

<file path=ppt/notesSlides/_rels/notesSlide18.xml.rels><?xml version="1.0" encoding="UTF-8" standalone="yes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</Relationships>
</file>

<file path=ppt/notesSlides/_rels/notesSlide19.xml.rels><?xml version="1.0" encoding="UTF-8" standalone="yes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</file>

<file path=ppt/notesSlides/_rels/notesSlide20.xml.rels><?xml version="1.0" encoding="UTF-8" standalone="yes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</Relationships>
</file>

<file path=ppt/notesSlides/_rels/notesSlide21.xml.rels><?xml version="1.0" encoding="UTF-8" standalone="yes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</Relationships>
</file>

<file path=ppt/notesSlides/_rels/notesSlide22.xml.rels><?xml version="1.0" encoding="UTF-8" standalone="yes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</Relationships>
</file>

<file path=ppt/notesSlides/_rels/notesSlide23.xml.rels><?xml version="1.0" encoding="UTF-8" standalone="yes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</Relationships>
</file>

<file path=ppt/notesSlides/_rels/notesSlide24.xml.rels><?xml version="1.0" encoding="UTF-8" standalone="yes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</Relationships>
</file>

<file path=ppt/notesSlides/_rels/notesSlide25.xml.rels><?xml version="1.0" encoding="UTF-8" standalone="yes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</Relationships>
</file>

<file path=ppt/notesSlides/_rels/notesSlide26.xml.rels><?xml version="1.0" encoding="UTF-8" standalone="yes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</Relationships>
</file>

<file path=ppt/notesSlides/_rels/notesSlide27.xml.rels><?xml version="1.0" encoding="UTF-8" standalone="yes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</Relationships>
</file>

<file path=ppt/notesSlides/_rels/notesSlide28.xml.rels><?xml version="1.0" encoding="UTF-8" standalone="yes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</Relationships>
</file>

<file path=ppt/notesSlides/_rels/notesSlide29.xml.rels><?xml version="1.0" encoding="UTF-8" standalone="yes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</file>

<file path=ppt/notesSlides/_rels/notesSlide30.xml.rels><?xml version="1.0" encoding="UTF-8" standalone="yes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</Relationships>
</file>

<file path=ppt/notesSlides/_rels/notesSlide31.xml.rels><?xml version="1.0" encoding="UTF-8" standalone="yes"?>
<Relationships xmlns="http://schemas.openxmlformats.org/package/2006/relationships"><Relationship Id="rId1" Type="http://schemas.openxmlformats.org/officeDocument/2006/relationships/slide" Target="../slides/slide31.xml"/><Relationship Id="rId2" Type="http://schemas.openxmlformats.org/officeDocument/2006/relationships/notesMaster" Target="../notesMasters/notesMaster1.xml"/></Relationships>
</file>

<file path=ppt/notesSlides/_rels/notesSlide32.xml.rels><?xml version="1.0" encoding="UTF-8" standalone="yes"?>
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</Relationships>
</file>

<file path=ppt/notesSlides/_rels/notesSlide33.xml.rels><?xml version="1.0" encoding="UTF-8" standalone="yes"?>
<Relationships xmlns="http://schemas.openxmlformats.org/package/2006/relationships"><Relationship Id="rId1" Type="http://schemas.openxmlformats.org/officeDocument/2006/relationships/slide" Target="../slides/slide33.xml"/><Relationship Id="rId2" Type="http://schemas.openxmlformats.org/officeDocument/2006/relationships/notesMaster" Target="../notesMasters/notesMaster1.xml"/></Relationships>
</file>

<file path=ppt/notesSlides/_rels/notesSlide34.xml.rels><?xml version="1.0" encoding="UTF-8" standalone="yes"?>
<Relationships xmlns="http://schemas.openxmlformats.org/package/2006/relationships"><Relationship Id="rId1" Type="http://schemas.openxmlformats.org/officeDocument/2006/relationships/slide" Target="../slides/slide34.xml"/><Relationship Id="rId2" Type="http://schemas.openxmlformats.org/officeDocument/2006/relationships/notesMaster" Target="../notesMasters/notesMaster1.xml"/></Relationships>
</file>

<file path=ppt/notesSlides/_rels/notesSlide35.xml.rels><?xml version="1.0" encoding="UTF-8" standalone="yes"?>
<Relationships xmlns="http://schemas.openxmlformats.org/package/2006/relationships"><Relationship Id="rId1" Type="http://schemas.openxmlformats.org/officeDocument/2006/relationships/slide" Target="../slides/slide35.xml"/><Relationship Id="rId2" Type="http://schemas.openxmlformats.org/officeDocument/2006/relationships/notesMaster" Target="../notesMasters/notesMaster1.xml"/></Relationships>
</file>

<file path=ppt/notesSlides/_rels/notesSlide36.xml.rels><?xml version="1.0" encoding="UTF-8" standalone="yes"?>
<Relationships xmlns="http://schemas.openxmlformats.org/package/2006/relationships"><Relationship Id="rId1" Type="http://schemas.openxmlformats.org/officeDocument/2006/relationships/slide" Target="../slides/slide36.xml"/><Relationship Id="rId2" Type="http://schemas.openxmlformats.org/officeDocument/2006/relationships/notesMaster" Target="../notesMasters/notesMaster1.xml"/></Relationships>
</file>

<file path=ppt/notesSlides/_rels/notesSlide37.xml.rels><?xml version="1.0" encoding="UTF-8" standalone="yes"?>
<Relationships xmlns="http://schemas.openxmlformats.org/package/2006/relationships"><Relationship Id="rId1" Type="http://schemas.openxmlformats.org/officeDocument/2006/relationships/slide" Target="../slides/slide37.xml"/><Relationship Id="rId2" Type="http://schemas.openxmlformats.org/officeDocument/2006/relationships/notesMaster" Target="../notesMasters/notesMaster1.xml"/></Relationships>
</file>

<file path=ppt/notesSlides/_rels/notesSlide38.xml.rels><?xml version="1.0" encoding="UTF-8" standalone="yes"?>
<Relationships xmlns="http://schemas.openxmlformats.org/package/2006/relationships"><Relationship Id="rId1" Type="http://schemas.openxmlformats.org/officeDocument/2006/relationships/slide" Target="../slides/slide38.xml"/><Relationship Id="rId2" Type="http://schemas.openxmlformats.org/officeDocument/2006/relationships/notesMaster" Target="../notesMasters/notesMaster1.xml"/></Relationships>
</file>

<file path=ppt/notesSlides/_rels/notesSlide39.xml.rels><?xml version="1.0" encoding="UTF-8" standalone="yes"?>
<Relationships xmlns="http://schemas.openxmlformats.org/package/2006/relationships"><Relationship Id="rId1" Type="http://schemas.openxmlformats.org/officeDocument/2006/relationships/slide" Target="../slides/slide39.xml"/><Relationship Id="rId2" Type="http://schemas.openxmlformats.org/officeDocument/2006/relationships/notesMaster" Target="../notesMasters/notesMaster1.xml"/></Relationships>
</file>

<file path=ppt/notesSlides/_rels/notesSlide4.xml.rels><?xml version="1.0" encoding="UTF-8" standalone="yes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</file>

<file path=ppt/notesSlides/_rels/notesSlide40.xml.rels><?xml version="1.0" encoding="UTF-8" standalone="yes"?>
<Relationships xmlns="http://schemas.openxmlformats.org/package/2006/relationships"><Relationship Id="rId1" Type="http://schemas.openxmlformats.org/officeDocument/2006/relationships/slide" Target="../slides/slide40.xml"/><Relationship Id="rId2" Type="http://schemas.openxmlformats.org/officeDocument/2006/relationships/notesMaster" Target="../notesMasters/notesMaster1.xml"/></Relationships>
</file>

<file path=ppt/notesSlides/_rels/notesSlide41.xml.rels><?xml version="1.0" encoding="UTF-8" standalone="yes"?>
<Relationships xmlns="http://schemas.openxmlformats.org/package/2006/relationships"><Relationship Id="rId1" Type="http://schemas.openxmlformats.org/officeDocument/2006/relationships/slide" Target="../slides/slide41.xml"/><Relationship Id="rId2" Type="http://schemas.openxmlformats.org/officeDocument/2006/relationships/notesMaster" Target="../notesMasters/notesMaster1.xml"/></Relationships>
</file>

<file path=ppt/notesSlides/_rels/notesSlide5.xml.rels><?xml version="1.0" encoding="UTF-8" standalone="yes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</file>

<file path=ppt/notesSlides/_rels/notesSlide6.xml.rels><?xml version="1.0" encoding="UTF-8" standalone="yes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</file>

<file path=ppt/notesSlides/_rels/notesSlide7.xml.rels><?xml version="1.0" encoding="UTF-8" standalone="yes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</file>

<file path=ppt/notesSlides/_rels/notesSlide8.xml.rels><?xml version="1.0" encoding="UTF-8" standalone="yes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</file>

<file path=ppt/notesSlides/_rels/notesSlide9.xml.rels><?xml version="1.0" encoding="UTF-8" standalone="yes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Google Shape;4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  <p:sp>
        <p:nvSpPr>
          <p:cNvPr id="1048589" name="Google Shape;49;p1:notes"/>
          <p:cNvSpPr>
            <a:spLocks noChangeAspect="1" noRot="1" noGrp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0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Google Shape;52;g16e560f9aad_0_0:notes"/>
          <p:cNvSpPr>
            <a:spLocks noChangeAspect="1" noRot="1" noGrp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629" name="Google Shape;53;g16e560f9aa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3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Google Shape;52;g16e560f9aad_0_0:notes"/>
          <p:cNvSpPr>
            <a:spLocks noChangeAspect="1" noRot="1" noGrp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633" name="Google Shape;53;g16e560f9aa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6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6" name="Google Shape;52;g16e560f9aad_0_0:notes"/>
          <p:cNvSpPr>
            <a:spLocks noChangeAspect="1" noRot="1" noGrp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637" name="Google Shape;53;g16e560f9aa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9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Google Shape;52;g16e560f9aad_0_0:notes"/>
          <p:cNvSpPr>
            <a:spLocks noChangeAspect="1" noRot="1" noGrp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642" name="Google Shape;53;g16e560f9aa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2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4" name="Google Shape;52;g16e560f9aad_0_0:notes"/>
          <p:cNvSpPr>
            <a:spLocks noChangeAspect="1" noRot="1" noGrp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645" name="Google Shape;53;g16e560f9aa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5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Google Shape;52;g16e560f9aad_0_0:notes"/>
          <p:cNvSpPr>
            <a:spLocks noChangeAspect="1" noRot="1" noGrp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649" name="Google Shape;53;g16e560f9aa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8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3" name="Google Shape;52;g16e560f9aad_0_0:notes"/>
          <p:cNvSpPr>
            <a:spLocks noChangeAspect="1" noRot="1" noGrp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654" name="Google Shape;53;g16e560f9aa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8" name="Google Shape;52;g16e560f9aad_0_0:notes"/>
          <p:cNvSpPr>
            <a:spLocks noChangeAspect="1" noRot="1" noGrp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659" name="Google Shape;53;g16e560f9aa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4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3" name="Google Shape;52;g16e560f9aad_0_0:notes"/>
          <p:cNvSpPr>
            <a:spLocks noChangeAspect="1" noRot="1" noGrp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664" name="Google Shape;53;g16e560f9aa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7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Google Shape;52;g16e560f9aad_0_0:notes"/>
          <p:cNvSpPr>
            <a:spLocks noChangeAspect="1" noRot="1" noGrp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668" name="Google Shape;53;g16e560f9aa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6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Google Shape;52;g16e560f9aad_0_0:notes"/>
          <p:cNvSpPr>
            <a:spLocks noChangeAspect="1" noRot="1" noGrp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595" name="Google Shape;53;g16e560f9aa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0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Google Shape;52;g16e560f9aad_0_0:notes"/>
          <p:cNvSpPr>
            <a:spLocks noChangeAspect="1" noRot="1" noGrp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671" name="Google Shape;53;g16e560f9aa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3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Google Shape;52;g16e560f9aad_0_0:notes"/>
          <p:cNvSpPr>
            <a:spLocks noChangeAspect="1" noRot="1" noGrp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674" name="Google Shape;53;g16e560f9aa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6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6" name="Google Shape;52;g16e560f9aad_0_0:notes"/>
          <p:cNvSpPr>
            <a:spLocks noChangeAspect="1" noRot="1" noGrp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677" name="Google Shape;53;g16e560f9aa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9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Google Shape;52;g16e560f9aad_0_0:notes"/>
          <p:cNvSpPr>
            <a:spLocks noChangeAspect="1" noRot="1" noGrp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680" name="Google Shape;53;g16e560f9aa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2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Google Shape;52;g16e560f9aad_0_0:notes"/>
          <p:cNvSpPr>
            <a:spLocks noChangeAspect="1" noRot="1" noGrp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684" name="Google Shape;53;g16e560f9aa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5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Google Shape;52;g16e560f9aad_0_0:notes"/>
          <p:cNvSpPr>
            <a:spLocks noChangeAspect="1" noRot="1" noGrp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688" name="Google Shape;53;g16e560f9aa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8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Google Shape;52;g16e560f9aad_0_0:notes"/>
          <p:cNvSpPr>
            <a:spLocks noChangeAspect="1" noRot="1" noGrp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693" name="Google Shape;53;g16e560f9aa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Google Shape;52;g16e560f9aad_0_0:notes"/>
          <p:cNvSpPr>
            <a:spLocks noChangeAspect="1" noRot="1" noGrp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697" name="Google Shape;53;g16e560f9aa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4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0" name="Google Shape;52;g16e560f9aad_0_0:notes"/>
          <p:cNvSpPr>
            <a:spLocks noChangeAspect="1" noRot="1" noGrp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701" name="Google Shape;53;g16e560f9aa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7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4" name="Google Shape;52;g16e560f9aad_0_0:notes"/>
          <p:cNvSpPr>
            <a:spLocks noChangeAspect="1" noRot="1" noGrp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705" name="Google Shape;53;g16e560f9aa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9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Google Shape;52;g16e560f9aad_0_0:notes"/>
          <p:cNvSpPr>
            <a:spLocks noChangeAspect="1" noRot="1" noGrp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599" name="Google Shape;53;g16e560f9aa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0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8" name="Google Shape;52;g16e560f9aad_0_0:notes"/>
          <p:cNvSpPr>
            <a:spLocks noChangeAspect="1" noRot="1" noGrp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709" name="Google Shape;53;g16e560f9aa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3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6" name="Google Shape;52;g16e560f9aad_0_0:notes"/>
          <p:cNvSpPr>
            <a:spLocks noChangeAspect="1" noRot="1" noGrp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717" name="Google Shape;53;g16e560f9aa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6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1" name="Google Shape;52;g16e560f9aad_0_0:notes"/>
          <p:cNvSpPr>
            <a:spLocks noChangeAspect="1" noRot="1" noGrp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722" name="Google Shape;53;g16e560f9aa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9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4" name="Google Shape;52;g16e560f9aad_0_0:notes"/>
          <p:cNvSpPr>
            <a:spLocks noChangeAspect="1" noRot="1" noGrp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725" name="Google Shape;53;g16e560f9aa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2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7" name="Google Shape;52;g16e560f9aad_0_0:notes"/>
          <p:cNvSpPr>
            <a:spLocks noChangeAspect="1" noRot="1" noGrp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728" name="Google Shape;53;g16e560f9aa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5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0" name="Google Shape;52;g16e560f9aad_0_0:notes"/>
          <p:cNvSpPr>
            <a:spLocks noChangeAspect="1" noRot="1" noGrp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731" name="Google Shape;53;g16e560f9aa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8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3" name="Google Shape;52;g16e560f9aad_0_0:notes"/>
          <p:cNvSpPr>
            <a:spLocks noChangeAspect="1" noRot="1" noGrp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734" name="Google Shape;53;g16e560f9aa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6" name="Google Shape;52;g16e560f9aad_0_0:notes"/>
          <p:cNvSpPr>
            <a:spLocks noChangeAspect="1" noRot="1" noGrp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737" name="Google Shape;53;g16e560f9aa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4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9" name="Google Shape;52;g16e560f9aad_0_0:notes"/>
          <p:cNvSpPr>
            <a:spLocks noChangeAspect="1" noRot="1" noGrp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740" name="Google Shape;53;g16e560f9aa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7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4" name="Google Shape;52;g16e560f9aad_0_0:notes"/>
          <p:cNvSpPr>
            <a:spLocks noChangeAspect="1" noRot="1" noGrp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745" name="Google Shape;53;g16e560f9aa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2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Google Shape;52;g16e560f9aad_0_0:notes"/>
          <p:cNvSpPr>
            <a:spLocks noChangeAspect="1" noRot="1" noGrp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603" name="Google Shape;53;g16e560f9aa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0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9" name="Google Shape;52;g16e560f9aad_0_0:notes"/>
          <p:cNvSpPr>
            <a:spLocks noChangeAspect="1" noRot="1" noGrp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750" name="Google Shape;53;g16e560f9aa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3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2" name="Google Shape;4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  <p:sp>
        <p:nvSpPr>
          <p:cNvPr id="1048753" name="Google Shape;49;p1:notes"/>
          <p:cNvSpPr>
            <a:spLocks noChangeAspect="1" noRot="1" noGrp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5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Google Shape;52;g16e560f9aad_0_0:notes"/>
          <p:cNvSpPr>
            <a:spLocks noChangeAspect="1" noRot="1" noGrp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607" name="Google Shape;53;g16e560f9aa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8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Google Shape;52;g16e560f9aad_0_0:notes"/>
          <p:cNvSpPr>
            <a:spLocks noChangeAspect="1" noRot="1" noGrp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611" name="Google Shape;53;g16e560f9aa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Google Shape;52;g16e560f9aad_0_0:notes"/>
          <p:cNvSpPr>
            <a:spLocks noChangeAspect="1" noRot="1" noGrp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615" name="Google Shape;53;g16e560f9aa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4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Google Shape;52;g16e560f9aad_0_0:notes"/>
          <p:cNvSpPr>
            <a:spLocks noChangeAspect="1" noRot="1" noGrp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619" name="Google Shape;53;g16e560f9aa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7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Google Shape;52;g16e560f9aad_0_0:notes"/>
          <p:cNvSpPr>
            <a:spLocks noChangeAspect="1" noRot="1" noGrp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623" name="Google Shape;53;g16e560f9aa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8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Google Shape;12;p5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rmAutofit/>
          </a:bodyPr>
          <a:lstStyle>
            <a:lvl1pPr algn="ctr"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algn="l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582" name="Google Shape;13;p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ctr" lv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algn="ctr" lv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algn="ctr" lvl="2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algn="ctr" lvl="3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algn="ctr" lvl="4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algn="ctr" lvl="5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algn="ctr" lvl="6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algn="ctr" lvl="7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algn="ctr" lvl="8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048583" name="Google Shape;14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algn="l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584" name="Google Shape;15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ctr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algn="l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585" name="Google Shape;16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indent="0" lvl="0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cap="none" sz="1200" i="0" strike="noStrike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r" indent="0" lvl="1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cap="none" sz="1200" i="0" strike="noStrike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r" indent="0" lvl="2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cap="none" sz="1200" i="0" strike="noStrike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r" indent="0" lvl="3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cap="none" sz="1200" i="0" strike="noStrike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r" indent="0" lvl="4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cap="none" sz="1200" i="0" strike="noStrike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r" indent="0" lvl="5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cap="none" sz="1200" i="0" strike="noStrike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r" indent="0" lvl="6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cap="none" sz="1200" i="0" strike="noStrike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r" indent="0" lvl="7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cap="none" sz="1200" i="0" strike="noStrike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r" indent="0" lvl="8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cap="none" sz="1200" i="0" strike="noStrike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74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4" name="Google Shape;29;p1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rmAutofit/>
          </a:bodyPr>
          <a:lstStyle>
            <a:lvl1pPr algn="l"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algn="l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755" name="Google Shape;30;p13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/>
          <a:noFill/>
          <a:ln>
            <a:noFill/>
          </a:ln>
        </p:spPr>
      </p:sp>
      <p:sp>
        <p:nvSpPr>
          <p:cNvPr id="1048756" name="Google Shape;31;p13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indent="-228600" lvl="0" marL="4572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algn="l" indent="-228600" lvl="1" marL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algn="l" indent="-228600" lvl="2" marL="13716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algn="l" indent="-228600" lvl="3" marL="18288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algn="l" indent="-228600" lvl="4" marL="22860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algn="l" indent="-228600" lvl="5" marL="27432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algn="l" indent="-228600" lvl="6" marL="3200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algn="l" indent="-228600" lvl="7" marL="36576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algn="l" indent="-228600" lvl="8" marL="41148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048757" name="Google Shape;32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algn="l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758" name="Google Shape;33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ctr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algn="l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759" name="Google Shape;34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indent="0" lvl="0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cap="none" sz="1200" i="0" strike="noStrike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r" indent="0" lvl="1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cap="none" sz="1200" i="0" strike="noStrike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r" indent="0" lvl="2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cap="none" sz="1200" i="0" strike="noStrike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r" indent="0" lvl="3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cap="none" sz="1200" i="0" strike="noStrike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r" indent="0" lvl="4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cap="none" sz="1200" i="0" strike="noStrike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r" indent="0" lvl="5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cap="none" sz="1200" i="0" strike="noStrike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r" indent="0" lvl="6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cap="none" sz="1200" i="0" strike="noStrike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r" indent="0" lvl="7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cap="none" sz="1200" i="0" strike="noStrike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r" indent="0" lvl="8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cap="none" sz="1200" i="0" strike="noStrike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7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0" name="Google Shape;36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lstStyle>
            <a:lvl1pPr algn="l"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1pPr>
            <a:lvl2pPr algn="l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761" name="Google Shape;37;p14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indent="-342900" lvl="0" marL="4572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lvl1pPr>
            <a:lvl2pPr algn="l" indent="-342900" lvl="1" marL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lvl2pPr>
            <a:lvl3pPr algn="l" indent="-342900" lvl="2" marL="13716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lvl3pPr>
            <a:lvl4pPr algn="l" indent="-342900" lvl="3" marL="18288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lvl4pPr>
            <a:lvl5pPr algn="l" indent="-342900" lvl="4" marL="22860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lvl5pPr>
            <a:lvl6pPr algn="l" indent="-342900" lvl="5" marL="27432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lvl6pPr>
            <a:lvl7pPr algn="l" indent="-342900" lvl="6" marL="3200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lvl7pPr>
            <a:lvl8pPr algn="l" indent="-342900" lvl="7" marL="36576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lvl8pPr>
            <a:lvl9pPr algn="l" indent="-342900" lvl="8" marL="41148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lvl9pPr>
          </a:lstStyle>
          <a:p/>
        </p:txBody>
      </p:sp>
      <p:sp>
        <p:nvSpPr>
          <p:cNvPr id="1048762" name="Google Shape;38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algn="l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763" name="Google Shape;39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ctr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algn="l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764" name="Google Shape;40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indent="0" lvl="0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cap="none" sz="1200" i="0" strike="noStrike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r" indent="0" lvl="1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cap="none" sz="1200" i="0" strike="noStrike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r" indent="0" lvl="2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cap="none" sz="1200" i="0" strike="noStrike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r" indent="0" lvl="3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cap="none" sz="1200" i="0" strike="noStrike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r" indent="0" lvl="4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cap="none" sz="1200" i="0" strike="noStrike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r" indent="0" lvl="5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cap="none" sz="1200" i="0" strike="noStrike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r" indent="0" lvl="6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cap="none" sz="1200" i="0" strike="noStrike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r" indent="0" lvl="7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cap="none" sz="1200" i="0" strike="noStrike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r" indent="0" lvl="8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cap="none" sz="1200" i="0" strike="noStrike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76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5" name="Google Shape;42;p15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lstStyle>
            <a:lvl1pPr algn="l"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1pPr>
            <a:lvl2pPr algn="l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766" name="Google Shape;43;p15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indent="-342900" lvl="0" marL="4572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lvl1pPr>
            <a:lvl2pPr algn="l" indent="-342900" lvl="1" marL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lvl2pPr>
            <a:lvl3pPr algn="l" indent="-342900" lvl="2" marL="13716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lvl3pPr>
            <a:lvl4pPr algn="l" indent="-342900" lvl="3" marL="18288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lvl4pPr>
            <a:lvl5pPr algn="l" indent="-342900" lvl="4" marL="22860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lvl5pPr>
            <a:lvl6pPr algn="l" indent="-342900" lvl="5" marL="27432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lvl6pPr>
            <a:lvl7pPr algn="l" indent="-342900" lvl="6" marL="3200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lvl7pPr>
            <a:lvl8pPr algn="l" indent="-342900" lvl="7" marL="36576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lvl8pPr>
            <a:lvl9pPr algn="l" indent="-342900" lvl="8" marL="41148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lvl9pPr>
          </a:lstStyle>
          <a:p/>
        </p:txBody>
      </p:sp>
      <p:sp>
        <p:nvSpPr>
          <p:cNvPr id="1048767" name="Google Shape;44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algn="l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768" name="Google Shape;45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ctr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algn="l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769" name="Google Shape;46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indent="0" lvl="0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cap="none" sz="1200" i="0" strike="noStrike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r" indent="0" lvl="1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cap="none" sz="1200" i="0" strike="noStrike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r" indent="0" lvl="2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cap="none" sz="1200" i="0" strike="noStrike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r" indent="0" lvl="3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cap="none" sz="1200" i="0" strike="noStrike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r" indent="0" lvl="4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cap="none" sz="1200" i="0" strike="noStrike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r" indent="0" lvl="5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cap="none" sz="1200" i="0" strike="noStrike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r" indent="0" lvl="6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cap="none" sz="1200" i="0" strike="noStrike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r" indent="0" lvl="7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cap="none" sz="1200" i="0" strike="noStrike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r" indent="0" lvl="8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cap="none" sz="1200" i="0" strike="noStrike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userDrawn="1">
  <p:cSld name="Blank">
    <p:spTree>
      <p:nvGrpSpPr>
        <p:cNvPr id="53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591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838200" y="1966912"/>
            <a:ext cx="10515601" cy="4235479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image" Target="../media/image1.jpeg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xmlns:r="http://schemas.openxmlformats.org/officeDocument/2006/relationships" r:embed="rId6">
            <a:alphaModFix/>
          </a:blip>
          <a:stretch>
            <a:fillRect/>
          </a:stretch>
        </a:blipFill>
        <a:effectLst/>
      </p:bgPr>
    </p:bg>
    <p:spTree>
      <p:nvGrpSpPr>
        <p:cNvPr id="12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Google Shape;6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lstStyle>
            <a:lvl1pPr algn="l" lvl="0" marR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cap="none" sz="44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577" name="Google Shape;7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indent="-406400" lvl="0" marL="457200" marR="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cap="none" sz="2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indent="-381000" lvl="1" marL="914400" marR="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cap="none" sz="24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indent="-355600" lvl="2" marL="1371600" marR="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cap="none" sz="20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indent="-342900" lvl="3" marL="1828800" marR="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indent="-342900" lvl="4" marL="2286000" marR="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8578" name="Google Shape;8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200" i="0" strike="noStrike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8579" name="Google Shape;9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ctr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200" i="0" strike="noStrike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8580" name="Google Shape;10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cap="none" sz="1200" i="0" strike="noStrike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r" indent="0" lvl="1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cap="none" sz="1200" i="0" strike="noStrike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r" indent="0" lvl="2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cap="none" sz="1200" i="0" strike="noStrike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r" indent="0" lvl="3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cap="none" sz="1200" i="0" strike="noStrike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r" indent="0" lvl="4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cap="none" sz="1200" i="0" strike="noStrike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r" indent="0" lvl="5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cap="none" sz="1200" i="0" strike="noStrike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r" indent="0" lvl="6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cap="none" sz="1200" i="0" strike="noStrike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r" indent="0" lvl="7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cap="none" sz="1200" i="0" strike="noStrike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r" indent="0" lvl="8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cap="none" sz="1200" i="0" strike="noStrike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hdr="0" sldNum="0"/>
  <p:txStyles>
    <p:titleStyle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lvl="0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algn="l" lvl="1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algn="l" lvl="2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algn="l" lvl="3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algn="l" lvl="4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algn="l" lvl="5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algn="l" lvl="6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algn="l" lvl="7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algn="l" lvl="8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lvl="0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algn="l" lvl="1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algn="l" lvl="2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algn="l" lvl="3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algn="l" lvl="4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algn="l" lvl="5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algn="l" lvl="6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algn="l" lvl="7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algn="l" lvl="8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lvl="0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algn="l" lvl="1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algn="l" lvl="2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algn="l" lvl="3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algn="l" lvl="4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algn="l" lvl="5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algn="l" lvl="6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algn="l" lvl="7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algn="l" lvl="8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5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5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slideLayout" Target="../slideLayouts/slideLayout5.xml"/><Relationship Id="rId6" Type="http://schemas.openxmlformats.org/officeDocument/2006/relationships/notesSlide" Target="../notesSlides/notesSlide13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5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5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5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5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5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5.xml"/><Relationship Id="rId3" Type="http://schemas.openxmlformats.org/officeDocument/2006/relationships/notesSlide" Target="../notesSlides/notesSlide20.xml"/></Relationships>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5.xml"/><Relationship Id="rId3" Type="http://schemas.openxmlformats.org/officeDocument/2006/relationships/notesSlide" Target="../notesSlides/notesSlide21.xml"/></Relationships>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5.xml"/><Relationship Id="rId3" Type="http://schemas.openxmlformats.org/officeDocument/2006/relationships/notesSlide" Target="../notesSlides/notesSlide22.xml"/></Relationships>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5.xml"/><Relationship Id="rId3" Type="http://schemas.openxmlformats.org/officeDocument/2006/relationships/notesSlide" Target="../notesSlides/notesSlide23.xml"/></Relationships>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5.xml"/><Relationship Id="rId3" Type="http://schemas.openxmlformats.org/officeDocument/2006/relationships/notesSlide" Target="../notesSlides/notesSlide24.xml"/></Relationships>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5.xml"/><Relationship Id="rId3" Type="http://schemas.openxmlformats.org/officeDocument/2006/relationships/notesSlide" Target="../notesSlides/notesSlide25.xml"/></Relationships>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5.xml"/><Relationship Id="rId3" Type="http://schemas.openxmlformats.org/officeDocument/2006/relationships/notesSlide" Target="../notesSlides/notesSlide26.xml"/></Relationships>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5.xml"/><Relationship Id="rId3" Type="http://schemas.openxmlformats.org/officeDocument/2006/relationships/notesSlide" Target="../notesSlides/notesSlide27.xml"/></Relationships>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5.xml"/><Relationship Id="rId3" Type="http://schemas.openxmlformats.org/officeDocument/2006/relationships/notesSlide" Target="../notesSlides/notesSlide28.xml"/></Relationships>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5.xml"/><Relationship Id="rId3" Type="http://schemas.openxmlformats.org/officeDocument/2006/relationships/notesSlide" Target="../notesSlides/notesSlide29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png"/><Relationship Id="rId3" Type="http://schemas.openxmlformats.org/officeDocument/2006/relationships/slideLayout" Target="../slideLayouts/slideLayout5.xml"/><Relationship Id="rId4" Type="http://schemas.openxmlformats.org/officeDocument/2006/relationships/notesSlide" Target="../notesSlides/notesSlide31.xml"/></Relationships>
</file>

<file path=ppt/slides/_rels/slide32.xml.rels><?xml version="1.0" encoding="UTF-8" standalone="yes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5.xml"/><Relationship Id="rId3" Type="http://schemas.openxmlformats.org/officeDocument/2006/relationships/notesSlide" Target="../notesSlides/notesSlide32.xml"/></Relationships>
</file>

<file path=ppt/slides/_rels/slide33.xml.rels><?xml version="1.0" encoding="UTF-8" standalone="yes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5.xml"/><Relationship Id="rId3" Type="http://schemas.openxmlformats.org/officeDocument/2006/relationships/notesSlide" Target="../notesSlides/notesSlide33.xml"/></Relationships>
</file>

<file path=ppt/slides/_rels/slide34.xml.rels><?xml version="1.0" encoding="UTF-8" standalone="yes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5.xml"/><Relationship Id="rId3" Type="http://schemas.openxmlformats.org/officeDocument/2006/relationships/notesSlide" Target="../notesSlides/notesSlide34.xml"/></Relationships>
</file>

<file path=ppt/slides/_rels/slide35.xml.rels><?xml version="1.0" encoding="UTF-8" standalone="yes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5.xml"/><Relationship Id="rId3" Type="http://schemas.openxmlformats.org/officeDocument/2006/relationships/notesSlide" Target="../notesSlides/notesSlide35.xml"/></Relationships>
</file>

<file path=ppt/slides/_rels/slide36.xml.rels><?xml version="1.0" encoding="UTF-8" standalone="yes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5.xml"/><Relationship Id="rId3" Type="http://schemas.openxmlformats.org/officeDocument/2006/relationships/notesSlide" Target="../notesSlides/notesSlide36.xml"/></Relationships>
</file>

<file path=ppt/slides/_rels/slide37.xml.rels><?xml version="1.0" encoding="UTF-8" standalone="yes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5.xml"/><Relationship Id="rId3" Type="http://schemas.openxmlformats.org/officeDocument/2006/relationships/notesSlide" Target="../notesSlides/notesSlide37.xml"/></Relationships>
</file>

<file path=ppt/slides/_rels/slide38.xml.rels><?xml version="1.0" encoding="UTF-8" standalone="yes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image" Target="../media/image33.png"/><Relationship Id="rId3" Type="http://schemas.openxmlformats.org/officeDocument/2006/relationships/slideLayout" Target="../slideLayouts/slideLayout5.xml"/><Relationship Id="rId4" Type="http://schemas.openxmlformats.org/officeDocument/2006/relationships/notesSlide" Target="../notesSlides/notesSlide38.xml"/></Relationships>
</file>

<file path=ppt/slides/_rels/slide39.xml.rels><?xml version="1.0" encoding="UTF-8" standalone="yes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slideLayout" Target="../slideLayouts/slideLayout5.xml"/><Relationship Id="rId3" Type="http://schemas.openxmlformats.org/officeDocument/2006/relationships/notesSlide" Target="../notesSlides/notesSlide39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slideLayout" Target="../slideLayouts/slideLayout5.xml"/><Relationship Id="rId3" Type="http://schemas.openxmlformats.org/officeDocument/2006/relationships/notesSlide" Target="../notesSlides/notesSlide40.xml"/></Relationships>
</file>

<file path=ppt/slides/_rels/slide41.xml.rels><?xml version="1.0" encoding="UTF-8" standalone="yes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1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xmlns:r="http://schemas.openxmlformats.org/officeDocument/2006/relationships" r:embed="rId1">
            <a:alphaModFix/>
          </a:blip>
          <a:stretch>
            <a:fillRect/>
          </a:stretch>
        </a:blipFill>
        <a:effectLst/>
      </p:bgPr>
    </p:bg>
    <p:spTree>
      <p:nvGrpSpPr>
        <p:cNvPr id="19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Title 1"/>
          <p:cNvSpPr>
            <a:spLocks noGrp="1"/>
          </p:cNvSpPr>
          <p:nvPr>
            <p:ph type="ctrTitle"/>
          </p:nvPr>
        </p:nvSpPr>
        <p:spPr>
          <a:xfrm>
            <a:off x="1524000" y="1579564"/>
            <a:ext cx="9144000" cy="2387600"/>
          </a:xfrm>
        </p:spPr>
        <p:txBody>
          <a:bodyPr/>
          <a:p>
            <a:r>
              <a:rPr dirty="0" sz="4800" lang="en-US"/>
              <a:t>Firebase Cloud Messaging</a:t>
            </a:r>
            <a:endParaRPr dirty="0" lang="en-US"/>
          </a:p>
        </p:txBody>
      </p:sp>
      <p:sp>
        <p:nvSpPr>
          <p:cNvPr id="1048587" name="Subtitle 2"/>
          <p:cNvSpPr>
            <a:spLocks noGrp="1"/>
          </p:cNvSpPr>
          <p:nvPr>
            <p:ph type="subTitle" idx="1"/>
          </p:nvPr>
        </p:nvSpPr>
        <p:spPr>
          <a:xfrm>
            <a:off x="1524000" y="4059239"/>
            <a:ext cx="9144000" cy="1655762"/>
          </a:xfrm>
        </p:spPr>
        <p:txBody>
          <a:bodyPr/>
          <a:p>
            <a:r>
              <a:rPr dirty="0" lang="en-US" err="1"/>
              <a:t>Pemrograman</a:t>
            </a:r>
            <a:r>
              <a:rPr dirty="0" lang="en-US"/>
              <a:t> </a:t>
            </a:r>
            <a:r>
              <a:rPr dirty="0" lang="en-US" err="1"/>
              <a:t>Aplikasi</a:t>
            </a:r>
            <a:r>
              <a:rPr dirty="0" lang="en-US"/>
              <a:t> </a:t>
            </a:r>
            <a:r>
              <a:rPr dirty="0" lang="en-US" err="1"/>
              <a:t>Bergerak</a:t>
            </a:r>
            <a:r>
              <a:rPr dirty="0" lang="en-US"/>
              <a:t> II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8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1" dirty="0" lang="en-US"/>
              <a:t>Ambil Private Key pada Firebase Admin</a:t>
            </a:r>
          </a:p>
        </p:txBody>
      </p:sp>
      <p:pic>
        <p:nvPicPr>
          <p:cNvPr id="2097152" name="Picture 13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930798" y="1385682"/>
            <a:ext cx="9696353" cy="5258186"/>
          </a:xfrm>
          <a:prstGeom prst="rect"/>
        </p:spPr>
      </p:pic>
      <p:sp>
        <p:nvSpPr>
          <p:cNvPr id="1048625" name="Oval 6"/>
          <p:cNvSpPr/>
          <p:nvPr/>
        </p:nvSpPr>
        <p:spPr>
          <a:xfrm>
            <a:off x="5104674" y="6222075"/>
            <a:ext cx="1782342" cy="495300"/>
          </a:xfrm>
          <a:prstGeom prst="ellipse"/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anchor="ctr" rtlCol="0"/>
          <a:p>
            <a:pPr algn="ctr"/>
            <a:endParaRPr dirty="0" lang="en-US"/>
          </a:p>
        </p:txBody>
      </p:sp>
      <p:sp>
        <p:nvSpPr>
          <p:cNvPr id="1048626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7531179" y="6156382"/>
            <a:ext cx="4510674" cy="590616"/>
          </a:xfrm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5833" lnSpcReduction="20000"/>
          </a:bodyPr>
          <a:p>
            <a:pPr indent="0" marL="50800">
              <a:buNone/>
            </a:pPr>
            <a:r>
              <a:rPr dirty="0" sz="2400" lang="en-US"/>
              <a:t>Ubah nama file:</a:t>
            </a:r>
            <a:r>
              <a:rPr b="1" dirty="0" sz="2400" lang="en-US"/>
              <a:t> </a:t>
            </a:r>
            <a:r>
              <a:rPr b="1" dirty="0" sz="2400" lang="en-US" err="1"/>
              <a:t>serviceAccountKey.json</a:t>
            </a:r>
            <a:endParaRPr b="1" dirty="0" sz="2000" lang="en-US"/>
          </a:p>
        </p:txBody>
      </p:sp>
      <p:sp>
        <p:nvSpPr>
          <p:cNvPr id="1048627" name="Arrow: Right 15"/>
          <p:cNvSpPr/>
          <p:nvPr/>
        </p:nvSpPr>
        <p:spPr>
          <a:xfrm>
            <a:off x="6990863" y="6319254"/>
            <a:ext cx="494016" cy="277792"/>
          </a:xfrm>
          <a:prstGeom prst="rightArrow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ID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1" dirty="0" lang="en-US" err="1"/>
              <a:t>Proyek</a:t>
            </a:r>
            <a:r>
              <a:rPr b="1" dirty="0" lang="en-US"/>
              <a:t> Node.js : </a:t>
            </a:r>
            <a:r>
              <a:rPr b="1" dirty="0" lang="en-US" err="1"/>
              <a:t>fasum</a:t>
            </a:r>
            <a:r>
              <a:rPr b="1" dirty="0" lang="en-US"/>
              <a:t>-cloud</a:t>
            </a:r>
          </a:p>
        </p:txBody>
      </p:sp>
      <p:sp>
        <p:nvSpPr>
          <p:cNvPr id="1048631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838200" y="1587500"/>
            <a:ext cx="10515601" cy="4905375"/>
          </a:xfrm>
        </p:spPr>
        <p:txBody>
          <a:bodyPr>
            <a:normAutofit lnSpcReduction="10000"/>
          </a:bodyPr>
          <a:p>
            <a:r>
              <a:rPr dirty="0" sz="3200" lang="en-US" err="1">
                <a:solidFill>
                  <a:srgbClr val="0D0D0D"/>
                </a:solidFill>
                <a:latin typeface="Söhne"/>
              </a:rPr>
              <a:t>Buat</a:t>
            </a:r>
            <a:r>
              <a:rPr dirty="0" sz="3200" lang="en-US">
                <a:solidFill>
                  <a:srgbClr val="0D0D0D"/>
                </a:solidFill>
                <a:latin typeface="Söhne"/>
              </a:rPr>
              <a:t> folder </a:t>
            </a:r>
            <a:r>
              <a:rPr dirty="0" sz="3200" lang="en-US" err="1">
                <a:solidFill>
                  <a:srgbClr val="0D0D0D"/>
                </a:solidFill>
                <a:latin typeface="Söhne"/>
              </a:rPr>
              <a:t>proyek</a:t>
            </a:r>
            <a:r>
              <a:rPr dirty="0" sz="3200" lang="en-US">
                <a:solidFill>
                  <a:srgbClr val="0D0D0D"/>
                </a:solidFill>
                <a:latin typeface="Söhne"/>
              </a:rPr>
              <a:t> </a:t>
            </a:r>
            <a:r>
              <a:rPr dirty="0" sz="3200" lang="en-US" err="1">
                <a:solidFill>
                  <a:srgbClr val="0D0D0D"/>
                </a:solidFill>
                <a:latin typeface="Söhne"/>
              </a:rPr>
              <a:t>bernama</a:t>
            </a:r>
            <a:r>
              <a:rPr dirty="0" sz="3200" lang="en-US">
                <a:solidFill>
                  <a:srgbClr val="0D0D0D"/>
                </a:solidFill>
                <a:latin typeface="Söhne"/>
              </a:rPr>
              <a:t>: </a:t>
            </a:r>
            <a:r>
              <a:rPr b="1" dirty="0" sz="3200" lang="en-US" err="1">
                <a:solidFill>
                  <a:srgbClr val="0D0D0D"/>
                </a:solidFill>
                <a:latin typeface="Söhne"/>
              </a:rPr>
              <a:t>fasum</a:t>
            </a:r>
            <a:r>
              <a:rPr b="1" dirty="0" sz="3200" lang="en-US">
                <a:solidFill>
                  <a:srgbClr val="0D0D0D"/>
                </a:solidFill>
                <a:latin typeface="Söhne"/>
              </a:rPr>
              <a:t>-cloud</a:t>
            </a:r>
            <a:endParaRPr b="1" dirty="0" sz="3200" i="0" lang="en-US">
              <a:solidFill>
                <a:srgbClr val="0D0D0D"/>
              </a:solidFill>
              <a:effectLst/>
              <a:latin typeface="Söhne"/>
            </a:endParaRPr>
          </a:p>
          <a:p>
            <a:r>
              <a:rPr dirty="0" sz="3200" lang="en-US" err="1"/>
              <a:t>Lakukan</a:t>
            </a:r>
            <a:r>
              <a:rPr dirty="0" sz="3200" lang="en-US"/>
              <a:t> </a:t>
            </a:r>
            <a:r>
              <a:rPr dirty="0" sz="3200" lang="en-US" err="1"/>
              <a:t>perintah</a:t>
            </a:r>
            <a:r>
              <a:rPr dirty="0" sz="3200" lang="en-US"/>
              <a:t> </a:t>
            </a:r>
            <a:r>
              <a:rPr b="1" dirty="0" sz="3200" lang="en-US" err="1">
                <a:latin typeface="Consolas" panose="020B0609020204030204" pitchFamily="49" charset="0"/>
              </a:rPr>
              <a:t>npm</a:t>
            </a:r>
            <a:r>
              <a:rPr b="1" dirty="0" sz="3200" lang="en-US">
                <a:latin typeface="Consolas" panose="020B0609020204030204" pitchFamily="49" charset="0"/>
              </a:rPr>
              <a:t> </a:t>
            </a:r>
            <a:r>
              <a:rPr b="1" dirty="0" sz="3200" lang="en-US" err="1">
                <a:latin typeface="Consolas" panose="020B0609020204030204" pitchFamily="49" charset="0"/>
              </a:rPr>
              <a:t>init</a:t>
            </a:r>
            <a:r>
              <a:rPr b="1" dirty="0" sz="3200" lang="en-US">
                <a:latin typeface="Consolas" panose="020B0609020204030204" pitchFamily="49" charset="0"/>
              </a:rPr>
              <a:t> </a:t>
            </a:r>
            <a:r>
              <a:rPr dirty="0" sz="3200" lang="en-US"/>
              <a:t>pada </a:t>
            </a:r>
            <a:r>
              <a:rPr dirty="0" sz="3200" lang="en-US" err="1"/>
              <a:t>direktori</a:t>
            </a:r>
            <a:r>
              <a:rPr dirty="0" sz="3200" lang="en-US"/>
              <a:t> </a:t>
            </a:r>
            <a:r>
              <a:rPr dirty="0" sz="3200" lang="en-US" err="1"/>
              <a:t>proyek</a:t>
            </a:r>
            <a:endParaRPr dirty="0" sz="3200" lang="en-US"/>
          </a:p>
          <a:p>
            <a:r>
              <a:rPr dirty="0" sz="3200" lang="en-US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Kemudian</a:t>
            </a:r>
            <a:r>
              <a:rPr dirty="0" sz="3200"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dirty="0" sz="3200" lang="en-US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isi</a:t>
            </a:r>
            <a:r>
              <a:rPr dirty="0" sz="3200"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dirty="0" sz="3200" lang="en-US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informasi</a:t>
            </a:r>
            <a:r>
              <a:rPr dirty="0" sz="3200"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dirty="0" sz="3200" lang="en-US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terkait</a:t>
            </a:r>
            <a:r>
              <a:rPr dirty="0" sz="3200"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detail </a:t>
            </a:r>
            <a:r>
              <a:rPr dirty="0" sz="3200" lang="en-US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proyek</a:t>
            </a:r>
            <a:endParaRPr dirty="0" sz="3200" 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dirty="0" sz="3200" lang="en-US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Selanjutnya</a:t>
            </a:r>
            <a:r>
              <a:rPr dirty="0" sz="3200"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dirty="0" sz="3200" lang="en-US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lakukan</a:t>
            </a:r>
            <a:r>
              <a:rPr dirty="0" sz="3200"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dirty="0" sz="3200" lang="en-US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instalasi</a:t>
            </a:r>
            <a:r>
              <a:rPr dirty="0" sz="3200"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dirty="0" sz="3200" lang="en-US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paket</a:t>
            </a:r>
            <a:r>
              <a:rPr dirty="0" sz="3200"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dirty="0" sz="3200" lang="en-US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berikut</a:t>
            </a:r>
            <a:r>
              <a:rPr dirty="0" sz="3200"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lvl="1"/>
            <a:r>
              <a:rPr b="1" dirty="0" sz="2800" lang="en-US" err="1"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npm</a:t>
            </a:r>
            <a:r>
              <a:rPr b="1" dirty="0" sz="2800" lang="en-US"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 install express</a:t>
            </a:r>
          </a:p>
          <a:p>
            <a:pPr lvl="1"/>
            <a:r>
              <a:rPr b="1" dirty="0" sz="2800" lang="en-US" err="1"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npm</a:t>
            </a:r>
            <a:r>
              <a:rPr b="1" dirty="0" sz="2800" lang="en-US"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 install firebase-admin</a:t>
            </a:r>
          </a:p>
          <a:p>
            <a:pPr lvl="1"/>
            <a:r>
              <a:rPr b="1" dirty="0" sz="2800" lang="en-US" err="1"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npm</a:t>
            </a:r>
            <a:r>
              <a:rPr b="1" dirty="0" sz="2800" lang="en-US"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 install body-parser</a:t>
            </a:r>
          </a:p>
          <a:p>
            <a:pPr lvl="1"/>
            <a:r>
              <a:rPr b="1" dirty="0" sz="2800" lang="en-US" err="1"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npm</a:t>
            </a:r>
            <a:r>
              <a:rPr b="1" dirty="0" sz="2800" lang="en-US"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 install </a:t>
            </a:r>
            <a:r>
              <a:rPr b="1" dirty="0" sz="2800" lang="en-US" err="1"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cors</a:t>
            </a:r>
            <a:endParaRPr b="1" dirty="0" sz="2800" lang="en-US">
              <a:latin typeface="Consolas" panose="020B0609020204030204" pitchFamily="49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b="1" dirty="0" sz="2800" lang="en-US" err="1"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npm</a:t>
            </a:r>
            <a:r>
              <a:rPr b="1" dirty="0" sz="2800" lang="en-US"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 install </a:t>
            </a:r>
            <a:r>
              <a:rPr b="1" dirty="0" sz="2800" lang="en-US" err="1"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dotenv</a:t>
            </a:r>
            <a:endParaRPr b="1" dirty="0" sz="2800" lang="en-US">
              <a:latin typeface="Consolas" panose="020B0609020204030204" pitchFamily="49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b="1" dirty="0" sz="2800" lang="en-US" err="1"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npm</a:t>
            </a:r>
            <a:r>
              <a:rPr b="1" dirty="0" sz="2800" lang="en-US"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 install </a:t>
            </a:r>
            <a:r>
              <a:rPr b="1" dirty="0" sz="2800" lang="en-US" err="1"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nodemon</a:t>
            </a:r>
            <a:endParaRPr b="1" dirty="0" sz="2800" lang="en-US">
              <a:latin typeface="Consolas" panose="020B0609020204030204" pitchFamily="49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dirty="0" sz="2800" 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dirty="0" sz="2800" 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1" dirty="0" lang="en-US" err="1"/>
              <a:t>Proyek</a:t>
            </a:r>
            <a:r>
              <a:rPr b="1" dirty="0" lang="en-US"/>
              <a:t> Node.js : </a:t>
            </a:r>
            <a:r>
              <a:rPr b="1" dirty="0" lang="en-US" err="1"/>
              <a:t>fasum</a:t>
            </a:r>
            <a:r>
              <a:rPr b="1" dirty="0" lang="en-US"/>
              <a:t>-cloud</a:t>
            </a:r>
          </a:p>
        </p:txBody>
      </p:sp>
      <p:sp>
        <p:nvSpPr>
          <p:cNvPr id="1048635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838201" y="1587500"/>
            <a:ext cx="5257800" cy="4905375"/>
          </a:xfrm>
        </p:spPr>
        <p:txBody>
          <a:bodyPr>
            <a:normAutofit/>
          </a:bodyPr>
          <a:p>
            <a:r>
              <a:rPr dirty="0" sz="3200" lang="en-US" err="1">
                <a:solidFill>
                  <a:srgbClr val="0D0D0D"/>
                </a:solidFill>
                <a:latin typeface="Söhne"/>
              </a:rPr>
              <a:t>Pastikan</a:t>
            </a:r>
            <a:r>
              <a:rPr dirty="0" sz="3200" lang="en-US">
                <a:solidFill>
                  <a:srgbClr val="0D0D0D"/>
                </a:solidFill>
                <a:latin typeface="Söhne"/>
              </a:rPr>
              <a:t> </a:t>
            </a:r>
            <a:r>
              <a:rPr dirty="0" sz="3200" lang="en-US" err="1">
                <a:solidFill>
                  <a:srgbClr val="0D0D0D"/>
                </a:solidFill>
                <a:latin typeface="Söhne"/>
              </a:rPr>
              <a:t>isian</a:t>
            </a:r>
            <a:r>
              <a:rPr dirty="0" sz="3200" lang="en-US">
                <a:solidFill>
                  <a:srgbClr val="0D0D0D"/>
                </a:solidFill>
                <a:latin typeface="Söhne"/>
              </a:rPr>
              <a:t>  </a:t>
            </a:r>
            <a:r>
              <a:rPr dirty="0" sz="3200" lang="en-US" err="1">
                <a:solidFill>
                  <a:srgbClr val="0D0D0D"/>
                </a:solidFill>
                <a:latin typeface="Söhne"/>
              </a:rPr>
              <a:t>sesuai</a:t>
            </a:r>
            <a:r>
              <a:rPr dirty="0" sz="3200" lang="en-US">
                <a:solidFill>
                  <a:srgbClr val="0D0D0D"/>
                </a:solidFill>
                <a:latin typeface="Söhne"/>
              </a:rPr>
              <a:t> </a:t>
            </a:r>
            <a:r>
              <a:rPr dirty="0" sz="3200" lang="en-US" err="1">
                <a:solidFill>
                  <a:srgbClr val="0D0D0D"/>
                </a:solidFill>
                <a:latin typeface="Söhne"/>
              </a:rPr>
              <a:t>dengan</a:t>
            </a:r>
            <a:r>
              <a:rPr dirty="0" sz="3200" lang="en-US">
                <a:solidFill>
                  <a:srgbClr val="0D0D0D"/>
                </a:solidFill>
                <a:latin typeface="Söhne"/>
              </a:rPr>
              <a:t> </a:t>
            </a:r>
            <a:r>
              <a:rPr b="1" dirty="0" sz="3200" lang="en-US" err="1">
                <a:solidFill>
                  <a:srgbClr val="0D0D0D"/>
                </a:solidFill>
                <a:latin typeface="Söhne"/>
              </a:rPr>
              <a:t>package.json</a:t>
            </a:r>
            <a:r>
              <a:rPr dirty="0" sz="3200" lang="en-US">
                <a:solidFill>
                  <a:srgbClr val="0D0D0D"/>
                </a:solidFill>
                <a:latin typeface="Söhne"/>
              </a:rPr>
              <a:t> </a:t>
            </a:r>
            <a:r>
              <a:rPr dirty="0" sz="3200" lang="en-US" err="1">
                <a:solidFill>
                  <a:srgbClr val="0D0D0D"/>
                </a:solidFill>
                <a:latin typeface="Söhne"/>
              </a:rPr>
              <a:t>berikut</a:t>
            </a:r>
            <a:r>
              <a:rPr dirty="0" sz="3200" lang="en-US">
                <a:solidFill>
                  <a:srgbClr val="0D0D0D"/>
                </a:solidFill>
                <a:latin typeface="Söhne"/>
              </a:rPr>
              <a:t> </a:t>
            </a:r>
            <a:r>
              <a:rPr dirty="0" sz="3200" lang="en-US" err="1">
                <a:solidFill>
                  <a:srgbClr val="0D0D0D"/>
                </a:solidFill>
                <a:latin typeface="Söhne"/>
              </a:rPr>
              <a:t>ini</a:t>
            </a:r>
            <a:r>
              <a:rPr dirty="0" sz="3200" lang="en-US">
                <a:solidFill>
                  <a:srgbClr val="0D0D0D"/>
                </a:solidFill>
                <a:latin typeface="Söhne"/>
              </a:rPr>
              <a:t>.</a:t>
            </a:r>
            <a:endParaRPr dirty="0" sz="3200" 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dirty="0" sz="3200" lang="en-US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Tambahkan</a:t>
            </a:r>
            <a:r>
              <a:rPr dirty="0" sz="3200"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scripts:</a:t>
            </a:r>
            <a:br>
              <a:rPr dirty="0" sz="3200"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b="1" dirty="0" sz="3200"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“dev”: “</a:t>
            </a:r>
            <a:r>
              <a:rPr b="1" dirty="0" sz="3200" lang="en-US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nodemon</a:t>
            </a:r>
            <a:r>
              <a:rPr b="1" dirty="0" sz="3200"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app.js”</a:t>
            </a:r>
          </a:p>
        </p:txBody>
      </p:sp>
      <p:pic>
        <p:nvPicPr>
          <p:cNvPr id="2097153" name="Picture 4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6377651" y="1304347"/>
            <a:ext cx="5531734" cy="5471679"/>
          </a:xfrm>
          <a:prstGeom prst="rect"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7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1" dirty="0" lang="en-US" err="1"/>
              <a:t>Proyek</a:t>
            </a:r>
            <a:r>
              <a:rPr b="1" dirty="0" lang="en-US"/>
              <a:t> Node.js : </a:t>
            </a:r>
            <a:r>
              <a:rPr b="1" dirty="0" lang="en-US" err="1"/>
              <a:t>fasum</a:t>
            </a:r>
            <a:r>
              <a:rPr b="1" dirty="0" lang="en-US"/>
              <a:t>-cloud</a:t>
            </a:r>
          </a:p>
        </p:txBody>
      </p:sp>
      <p:sp>
        <p:nvSpPr>
          <p:cNvPr id="104863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838200" y="1709440"/>
            <a:ext cx="5435277" cy="511032"/>
          </a:xfrm>
        </p:spPr>
        <p:txBody>
          <a:bodyPr>
            <a:normAutofit/>
          </a:bodyPr>
          <a:p>
            <a:pPr indent="0" marL="50800">
              <a:buNone/>
            </a:pPr>
            <a:r>
              <a:rPr b="1" dirty="0" sz="3200" lang="en-US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Lengkapi</a:t>
            </a:r>
            <a:r>
              <a:rPr b="1" dirty="0" sz="3200"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b="1" dirty="0" sz="3200" lang="en-US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kode</a:t>
            </a:r>
            <a:r>
              <a:rPr b="1" dirty="0" sz="3200"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b="1" dirty="0" sz="3200" lang="en-US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sesuai</a:t>
            </a:r>
            <a:r>
              <a:rPr b="1" dirty="0" sz="3200"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b="1" dirty="0" sz="3200" lang="en-US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struktur</a:t>
            </a:r>
            <a:r>
              <a:rPr b="1" dirty="0" sz="3200"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b="1" dirty="0" sz="3200" lang="en-US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berikut</a:t>
            </a:r>
            <a:r>
              <a:rPr b="1" dirty="0" sz="3200"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</p:txBody>
      </p:sp>
      <p:pic>
        <p:nvPicPr>
          <p:cNvPr id="2097154" name="Picture 5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8044327" y="1076240"/>
            <a:ext cx="3781953" cy="1228896"/>
          </a:xfrm>
          <a:prstGeom prst="rect"/>
          <a:ln w="38100">
            <a:solidFill>
              <a:schemeClr val="accent2"/>
            </a:solidFill>
          </a:ln>
        </p:spPr>
      </p:pic>
      <p:pic>
        <p:nvPicPr>
          <p:cNvPr id="2097155" name="Picture 7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8044327" y="2401803"/>
            <a:ext cx="3771985" cy="1228896"/>
          </a:xfrm>
          <a:prstGeom prst="rect"/>
          <a:ln w="38100">
            <a:solidFill>
              <a:srgbClr val="FF0000"/>
            </a:solidFill>
          </a:ln>
        </p:spPr>
      </p:pic>
      <p:pic>
        <p:nvPicPr>
          <p:cNvPr id="2097156" name="Picture 9"/>
          <p:cNvPicPr>
            <a:picLocks noChangeAspect="1"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>
            <a:off x="5376854" y="3737966"/>
            <a:ext cx="6439458" cy="3063505"/>
          </a:xfrm>
          <a:prstGeom prst="rect"/>
          <a:ln w="38100">
            <a:solidFill>
              <a:schemeClr val="tx1"/>
            </a:solidFill>
          </a:ln>
        </p:spPr>
      </p:pic>
      <p:pic>
        <p:nvPicPr>
          <p:cNvPr id="2097157" name="Picture 11"/>
          <p:cNvPicPr>
            <a:picLocks noChangeAspect="1"/>
          </p:cNvPicPr>
          <p:nvPr/>
        </p:nvPicPr>
        <p:blipFill>
          <a:blip xmlns:r="http://schemas.openxmlformats.org/officeDocument/2006/relationships" r:embed="rId4"/>
          <a:srcRect t="9676"/>
          <a:stretch>
            <a:fillRect/>
          </a:stretch>
        </p:blipFill>
        <p:spPr>
          <a:xfrm>
            <a:off x="991772" y="2239224"/>
            <a:ext cx="4231511" cy="3322606"/>
          </a:xfrm>
          <a:prstGeom prst="rect"/>
        </p:spPr>
      </p:pic>
      <p:cxnSp>
        <p:nvCxnSpPr>
          <p:cNvPr id="3145728" name="Straight Arrow Connector 13"/>
          <p:cNvCxnSpPr>
            <a:cxnSpLocks/>
            <a:endCxn id="2097154" idx="1"/>
          </p:cNvCxnSpPr>
          <p:nvPr/>
        </p:nvCxnSpPr>
        <p:spPr>
          <a:xfrm flipV="1">
            <a:off x="2253885" y="1690688"/>
            <a:ext cx="5790442" cy="1491465"/>
          </a:xfrm>
          <a:prstGeom prst="straightConnector1"/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29" name="Straight Arrow Connector 16"/>
          <p:cNvCxnSpPr>
            <a:cxnSpLocks/>
            <a:endCxn id="2097155" idx="1"/>
          </p:cNvCxnSpPr>
          <p:nvPr/>
        </p:nvCxnSpPr>
        <p:spPr>
          <a:xfrm flipV="1">
            <a:off x="2693669" y="3016251"/>
            <a:ext cx="5350658" cy="511032"/>
          </a:xfrm>
          <a:prstGeom prst="straightConnector1"/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30" name="Straight Arrow Connector 21"/>
          <p:cNvCxnSpPr>
            <a:cxnSpLocks/>
            <a:endCxn id="2097156" idx="1"/>
          </p:cNvCxnSpPr>
          <p:nvPr/>
        </p:nvCxnSpPr>
        <p:spPr>
          <a:xfrm>
            <a:off x="2824223" y="5194706"/>
            <a:ext cx="2552631" cy="75013"/>
          </a:xfrm>
          <a:prstGeom prst="straightConnector1"/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31" name="Connector: Elbow 43"/>
          <p:cNvCxnSpPr>
            <a:cxnSpLocks/>
            <a:endCxn id="1048640" idx="1"/>
          </p:cNvCxnSpPr>
          <p:nvPr/>
        </p:nvCxnSpPr>
        <p:spPr>
          <a:xfrm rot="5400000">
            <a:off x="608659" y="5315162"/>
            <a:ext cx="1281733" cy="357101"/>
          </a:xfrm>
          <a:prstGeom prst="bentConnector4">
            <a:avLst>
              <a:gd name="adj1" fmla="val 38480"/>
              <a:gd name="adj2" fmla="val 164016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640" name="Text Placeholder 2"/>
          <p:cNvSpPr txBox="1"/>
          <p:nvPr/>
        </p:nvSpPr>
        <p:spPr>
          <a:xfrm>
            <a:off x="1070974" y="5839271"/>
            <a:ext cx="3859841" cy="590616"/>
          </a:xfrm>
          <a:prstGeom prst="rect"/>
          <a:ln w="38100" cap="flat" cmpd="sng" algn="ctr">
            <a:solidFill>
              <a:srgbClr val="0070C0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t" anchorCtr="0" bIns="45700" lIns="91425" rIns="91425" spcFirstLastPara="1" tIns="45700" wrap="square">
            <a:normAutofit/>
          </a:bodyPr>
          <a:lstStyle>
            <a:def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l" indent="-406400" lvl="0" marL="457200" marR="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cap="none" sz="2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indent="-381000" lvl="1" marL="914400" marR="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cap="none" sz="24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indent="-355600" lvl="2" marL="1371600" marR="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cap="none" sz="20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indent="-342900" lvl="3" marL="1828800" marR="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indent="-342900" lvl="4" marL="2286000" marR="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indent="-342900" lvl="5" marL="2743200" marR="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indent="-342900" lvl="6" marL="3200400" marR="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indent="-342900" lvl="7" marL="3657600" marR="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indent="-342900" lvl="8" marL="4114800" marR="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marL="50800">
              <a:buFont typeface="Arial"/>
              <a:buNone/>
            </a:pPr>
            <a:r>
              <a:rPr b="1" dirty="0" sz="2400" lang="en-US"/>
              <a:t>Ini file .</a:t>
            </a:r>
            <a:r>
              <a:rPr b="1" dirty="0" sz="2400" lang="en-US" err="1">
                <a:latin typeface="Consolas" panose="020B0609020204030204" pitchFamily="49" charset="0"/>
              </a:rPr>
              <a:t>json</a:t>
            </a:r>
            <a:r>
              <a:rPr b="1" dirty="0" sz="2400" lang="en-US"/>
              <a:t> yang </a:t>
            </a:r>
            <a:r>
              <a:rPr b="1" dirty="0" sz="2400" lang="en-US" err="1"/>
              <a:t>berisi</a:t>
            </a:r>
            <a:r>
              <a:rPr b="1" dirty="0" sz="2400" lang="en-US"/>
              <a:t> private key</a:t>
            </a:r>
            <a:endParaRPr b="1" dirty="0" sz="2000"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0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8" name="Picture 9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838200" y="1099595"/>
            <a:ext cx="6893689" cy="5319654"/>
          </a:xfrm>
          <a:prstGeom prst="rect"/>
        </p:spPr>
      </p:pic>
      <p:sp>
        <p:nvSpPr>
          <p:cNvPr id="1048643" name="Title 1"/>
          <p:cNvSpPr>
            <a:spLocks noGrp="1"/>
          </p:cNvSpPr>
          <p:nvPr>
            <p:ph type="title"/>
          </p:nvPr>
        </p:nvSpPr>
        <p:spPr>
          <a:xfrm>
            <a:off x="838200" y="555584"/>
            <a:ext cx="10515600" cy="544011"/>
          </a:xfrm>
        </p:spPr>
        <p:txBody>
          <a:bodyPr>
            <a:normAutofit/>
          </a:bodyPr>
          <a:p>
            <a:r>
              <a:rPr b="1" dirty="0" lang="en-US" err="1"/>
              <a:t>Proyek</a:t>
            </a:r>
            <a:r>
              <a:rPr b="1" dirty="0" lang="en-US"/>
              <a:t> Node.js : </a:t>
            </a:r>
            <a:r>
              <a:rPr b="1" dirty="0" lang="en-US" err="1"/>
              <a:t>fasum</a:t>
            </a:r>
            <a:r>
              <a:rPr b="1" dirty="0" lang="en-US"/>
              <a:t>-cloud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3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6" name="Title 1"/>
          <p:cNvSpPr>
            <a:spLocks noGrp="1"/>
          </p:cNvSpPr>
          <p:nvPr>
            <p:ph type="title"/>
          </p:nvPr>
        </p:nvSpPr>
        <p:spPr>
          <a:xfrm>
            <a:off x="838200" y="555584"/>
            <a:ext cx="10515600" cy="544011"/>
          </a:xfrm>
        </p:spPr>
        <p:txBody>
          <a:bodyPr>
            <a:normAutofit/>
          </a:bodyPr>
          <a:p>
            <a:r>
              <a:rPr b="1" dirty="0" lang="en-US" err="1"/>
              <a:t>Proyek</a:t>
            </a:r>
            <a:r>
              <a:rPr b="1" dirty="0" lang="en-US"/>
              <a:t> Node.js : </a:t>
            </a:r>
            <a:r>
              <a:rPr b="1" dirty="0" lang="en-US" err="1"/>
              <a:t>fasum</a:t>
            </a:r>
            <a:r>
              <a:rPr b="1" dirty="0" lang="en-US"/>
              <a:t>-cloud</a:t>
            </a:r>
          </a:p>
        </p:txBody>
      </p:sp>
      <p:sp>
        <p:nvSpPr>
          <p:cNvPr id="1048647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838200" y="1587500"/>
            <a:ext cx="10515599" cy="4905375"/>
          </a:xfrm>
        </p:spPr>
        <p:txBody>
          <a:bodyPr>
            <a:normAutofit/>
          </a:bodyPr>
          <a:p>
            <a:pPr indent="0" marL="50800">
              <a:buNone/>
            </a:pPr>
            <a:r>
              <a:rPr b="1" dirty="0" sz="3200"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REST API </a:t>
            </a:r>
            <a:r>
              <a:rPr b="1" dirty="0" sz="3200" lang="en-US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untuk</a:t>
            </a:r>
            <a:r>
              <a:rPr b="1" dirty="0" sz="3200"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Firebase Cloud Messaging (FCM)</a:t>
            </a:r>
          </a:p>
          <a:p>
            <a:pPr indent="-514350" marL="565150">
              <a:buFont typeface="+mj-lt"/>
              <a:buAutoNum type="arabicPeriod"/>
            </a:pPr>
            <a:r>
              <a:rPr b="1" dirty="0" sz="3200"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/send-to-device</a:t>
            </a:r>
          </a:p>
          <a:p>
            <a:pPr indent="-514350" marL="565150">
              <a:buFont typeface="+mj-lt"/>
              <a:buAutoNum type="arabicPeriod"/>
            </a:pPr>
            <a:r>
              <a:rPr b="1" dirty="0" sz="3200"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/send-to-multiple</a:t>
            </a:r>
          </a:p>
          <a:p>
            <a:pPr indent="-514350" marL="565150">
              <a:buFont typeface="+mj-lt"/>
              <a:buAutoNum type="arabicPeriod"/>
            </a:pPr>
            <a:r>
              <a:rPr b="1" dirty="0" sz="3200"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/send-to-topic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6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Title 1"/>
          <p:cNvSpPr>
            <a:spLocks noGrp="1"/>
          </p:cNvSpPr>
          <p:nvPr>
            <p:ph type="title"/>
          </p:nvPr>
        </p:nvSpPr>
        <p:spPr>
          <a:xfrm>
            <a:off x="838200" y="555584"/>
            <a:ext cx="10515600" cy="544011"/>
          </a:xfrm>
        </p:spPr>
        <p:txBody>
          <a:bodyPr>
            <a:normAutofit/>
          </a:bodyPr>
          <a:p>
            <a:r>
              <a:rPr b="1" dirty="0" lang="en-US" err="1"/>
              <a:t>Proyek</a:t>
            </a:r>
            <a:r>
              <a:rPr b="1" dirty="0" lang="en-US"/>
              <a:t> Node.js : </a:t>
            </a:r>
            <a:r>
              <a:rPr b="1" dirty="0" lang="en-US" err="1"/>
              <a:t>fasum</a:t>
            </a:r>
            <a:r>
              <a:rPr b="1" dirty="0" lang="en-US"/>
              <a:t>-cloud</a:t>
            </a:r>
          </a:p>
        </p:txBody>
      </p:sp>
      <p:sp>
        <p:nvSpPr>
          <p:cNvPr id="1048651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320800" y="1587500"/>
            <a:ext cx="9621520" cy="4905375"/>
          </a:xfrm>
        </p:spPr>
        <p:txBody>
          <a:bodyPr>
            <a:normAutofit/>
          </a:bodyPr>
          <a:p>
            <a:pPr indent="-1565275" marL="1616075">
              <a:buNone/>
              <a:tabLst>
                <a:tab algn="l" pos="1341438"/>
                <a:tab algn="l" pos="1616075"/>
              </a:tabLst>
            </a:pPr>
            <a:r>
              <a:rPr dirty="0" sz="2800"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Tujuan	 : 	</a:t>
            </a:r>
            <a:r>
              <a:rPr dirty="0" sz="2800" lang="en-US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Mengirim</a:t>
            </a:r>
            <a:r>
              <a:rPr dirty="0" sz="2800"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dirty="0" sz="2800" lang="en-US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notifikasi</a:t>
            </a:r>
            <a:r>
              <a:rPr dirty="0" sz="2800"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dirty="0" sz="2800" lang="en-US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</a:t>
            </a:r>
            <a:r>
              <a:rPr dirty="0" sz="2800"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dirty="0" sz="2800" lang="en-US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satu</a:t>
            </a:r>
            <a:r>
              <a:rPr dirty="0" sz="2800"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dirty="0" sz="2800" lang="en-US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perangkat</a:t>
            </a:r>
            <a:r>
              <a:rPr dirty="0" sz="2800"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dirty="0" sz="2800" lang="en-US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menggunakan</a:t>
            </a:r>
            <a:r>
              <a:rPr dirty="0" sz="2800"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token FCM.</a:t>
            </a:r>
          </a:p>
          <a:p>
            <a:pPr indent="-1381125" marL="1431925">
              <a:buNone/>
              <a:tabLst>
                <a:tab algn="l" pos="1431925"/>
              </a:tabLst>
            </a:pPr>
            <a:r>
              <a:rPr dirty="0"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Metode	: POST</a:t>
            </a:r>
          </a:p>
          <a:p>
            <a:pPr indent="-1381125" marL="1431925">
              <a:buNone/>
              <a:tabLst>
                <a:tab algn="l" pos="1431925"/>
              </a:tabLst>
            </a:pPr>
            <a:r>
              <a:rPr dirty="0"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Request JSON Format:</a:t>
            </a:r>
          </a:p>
        </p:txBody>
      </p:sp>
      <p:sp>
        <p:nvSpPr>
          <p:cNvPr id="1048652" name="TextBox 8"/>
          <p:cNvSpPr txBox="1"/>
          <p:nvPr/>
        </p:nvSpPr>
        <p:spPr>
          <a:xfrm>
            <a:off x="861431" y="1193045"/>
            <a:ext cx="6096000" cy="584775"/>
          </a:xfrm>
          <a:prstGeom prst="rect"/>
          <a:noFill/>
        </p:spPr>
        <p:txBody>
          <a:bodyPr wrap="square">
            <a:spAutoFit/>
          </a:bodyPr>
          <a:p>
            <a:pPr indent="-538163" marL="538163">
              <a:buFont typeface="+mj-lt"/>
              <a:buAutoNum type="arabicPeriod"/>
            </a:pPr>
            <a:r>
              <a:rPr b="1" dirty="0" sz="3200"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Endpoint : /send-to-device</a:t>
            </a:r>
            <a:endParaRPr dirty="0" sz="3200" lang="en-ID"/>
          </a:p>
        </p:txBody>
      </p:sp>
      <p:pic>
        <p:nvPicPr>
          <p:cNvPr id="2097159" name="Picture 10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449705" y="3605530"/>
            <a:ext cx="6934418" cy="2978150"/>
          </a:xfrm>
          <a:prstGeom prst="rect"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9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Title 1"/>
          <p:cNvSpPr>
            <a:spLocks noGrp="1"/>
          </p:cNvSpPr>
          <p:nvPr>
            <p:ph type="title"/>
          </p:nvPr>
        </p:nvSpPr>
        <p:spPr>
          <a:xfrm>
            <a:off x="838200" y="555584"/>
            <a:ext cx="10515600" cy="544011"/>
          </a:xfrm>
        </p:spPr>
        <p:txBody>
          <a:bodyPr>
            <a:normAutofit/>
          </a:bodyPr>
          <a:p>
            <a:r>
              <a:rPr b="1" dirty="0" lang="en-US" err="1"/>
              <a:t>Proyek</a:t>
            </a:r>
            <a:r>
              <a:rPr b="1" dirty="0" lang="en-US"/>
              <a:t> Node.js : </a:t>
            </a:r>
            <a:r>
              <a:rPr b="1" dirty="0" lang="en-US" err="1"/>
              <a:t>fasum</a:t>
            </a:r>
            <a:r>
              <a:rPr b="1" dirty="0" lang="en-US"/>
              <a:t>-cloud</a:t>
            </a:r>
          </a:p>
        </p:txBody>
      </p:sp>
      <p:sp>
        <p:nvSpPr>
          <p:cNvPr id="1048656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320800" y="1587500"/>
            <a:ext cx="9621520" cy="4905375"/>
          </a:xfrm>
        </p:spPr>
        <p:txBody>
          <a:bodyPr>
            <a:normAutofit/>
          </a:bodyPr>
          <a:p>
            <a:pPr indent="-1565275" marL="1616075">
              <a:buNone/>
              <a:tabLst>
                <a:tab algn="l" pos="1341438"/>
                <a:tab algn="l" pos="1616075"/>
              </a:tabLst>
            </a:pPr>
            <a:r>
              <a:rPr dirty="0" sz="2800"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Tujuan	 : 	</a:t>
            </a:r>
            <a:r>
              <a:rPr dirty="0" sz="2800" lang="en-US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Mengirim</a:t>
            </a:r>
            <a:r>
              <a:rPr dirty="0" sz="2800"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dirty="0" sz="2800" lang="en-US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notifikasi</a:t>
            </a:r>
            <a:r>
              <a:rPr dirty="0" sz="2800"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dirty="0" sz="2800" lang="en-US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</a:t>
            </a:r>
            <a:r>
              <a:rPr dirty="0" sz="2800"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dirty="0" sz="2800" lang="en-US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banyak</a:t>
            </a:r>
            <a:r>
              <a:rPr dirty="0" sz="2800"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dirty="0" sz="2800" lang="en-US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perangkat</a:t>
            </a:r>
            <a:r>
              <a:rPr dirty="0" sz="2800"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dirty="0" sz="2800" lang="en-US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sekaligus</a:t>
            </a:r>
            <a:r>
              <a:rPr dirty="0" sz="2800"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(multicast).</a:t>
            </a:r>
          </a:p>
          <a:p>
            <a:pPr indent="-1381125" marL="1431925">
              <a:buNone/>
              <a:tabLst>
                <a:tab algn="l" pos="1431925"/>
              </a:tabLst>
            </a:pPr>
            <a:r>
              <a:rPr dirty="0"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Metode	: POST</a:t>
            </a:r>
          </a:p>
          <a:p>
            <a:pPr indent="-1381125" marL="1431925">
              <a:buNone/>
              <a:tabLst>
                <a:tab algn="l" pos="1431925"/>
              </a:tabLst>
            </a:pPr>
            <a:r>
              <a:rPr dirty="0"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Request JSON Format:</a:t>
            </a:r>
          </a:p>
        </p:txBody>
      </p:sp>
      <p:sp>
        <p:nvSpPr>
          <p:cNvPr id="1048657" name="TextBox 8"/>
          <p:cNvSpPr txBox="1"/>
          <p:nvPr/>
        </p:nvSpPr>
        <p:spPr>
          <a:xfrm>
            <a:off x="861431" y="1193045"/>
            <a:ext cx="6096000" cy="584775"/>
          </a:xfrm>
          <a:prstGeom prst="rect"/>
          <a:noFill/>
        </p:spPr>
        <p:txBody>
          <a:bodyPr wrap="square">
            <a:spAutoFit/>
          </a:bodyPr>
          <a:p>
            <a:pPr indent="-538163" marL="538163">
              <a:buFont typeface="+mj-lt"/>
              <a:buAutoNum type="arabicPeriod" startAt="2"/>
            </a:pPr>
            <a:r>
              <a:rPr b="1" dirty="0" sz="3200"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Endpoint : /send-to-multiple</a:t>
            </a:r>
            <a:endParaRPr dirty="0" sz="3200" lang="en-ID"/>
          </a:p>
        </p:txBody>
      </p:sp>
      <p:pic>
        <p:nvPicPr>
          <p:cNvPr id="2097160" name="Picture 3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449705" y="3605530"/>
            <a:ext cx="6934418" cy="2978150"/>
          </a:xfrm>
          <a:prstGeom prst="rect"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2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0" name="Title 1"/>
          <p:cNvSpPr>
            <a:spLocks noGrp="1"/>
          </p:cNvSpPr>
          <p:nvPr>
            <p:ph type="title"/>
          </p:nvPr>
        </p:nvSpPr>
        <p:spPr>
          <a:xfrm>
            <a:off x="838200" y="555584"/>
            <a:ext cx="10515600" cy="544011"/>
          </a:xfrm>
        </p:spPr>
        <p:txBody>
          <a:bodyPr>
            <a:normAutofit/>
          </a:bodyPr>
          <a:p>
            <a:r>
              <a:rPr b="1" dirty="0" lang="en-US" err="1"/>
              <a:t>Proyek</a:t>
            </a:r>
            <a:r>
              <a:rPr b="1" dirty="0" lang="en-US"/>
              <a:t> Node.js : </a:t>
            </a:r>
            <a:r>
              <a:rPr b="1" dirty="0" lang="en-US" err="1"/>
              <a:t>fasum</a:t>
            </a:r>
            <a:r>
              <a:rPr b="1" dirty="0" lang="en-US"/>
              <a:t>-cloud</a:t>
            </a:r>
          </a:p>
        </p:txBody>
      </p:sp>
      <p:sp>
        <p:nvSpPr>
          <p:cNvPr id="1048661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320800" y="1587500"/>
            <a:ext cx="9621520" cy="4905375"/>
          </a:xfrm>
        </p:spPr>
        <p:txBody>
          <a:bodyPr>
            <a:normAutofit/>
          </a:bodyPr>
          <a:p>
            <a:pPr indent="-1565275" marL="1616075">
              <a:buNone/>
              <a:tabLst>
                <a:tab algn="l" pos="1341438"/>
                <a:tab algn="l" pos="1616075"/>
              </a:tabLst>
            </a:pPr>
            <a:r>
              <a:rPr dirty="0" sz="2800"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Tujuan	 : 	</a:t>
            </a:r>
            <a:r>
              <a:rPr dirty="0" sz="2800" lang="en-US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Mengirim</a:t>
            </a:r>
            <a:r>
              <a:rPr dirty="0" sz="2800"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dirty="0" sz="2800" lang="en-US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notifikasi</a:t>
            </a:r>
            <a:r>
              <a:rPr dirty="0" sz="2800"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dirty="0" sz="2800" lang="en-US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</a:t>
            </a:r>
            <a:r>
              <a:rPr dirty="0" sz="2800"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dirty="0" sz="2800" lang="en-US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semua</a:t>
            </a:r>
            <a:r>
              <a:rPr dirty="0" sz="2800"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dirty="0" sz="2800" lang="en-US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perangkat</a:t>
            </a:r>
            <a:r>
              <a:rPr dirty="0" sz="2800"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yang subscribe </a:t>
            </a:r>
            <a:r>
              <a:rPr dirty="0" sz="2800" lang="en-US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</a:t>
            </a:r>
            <a:r>
              <a:rPr dirty="0" sz="2800"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dirty="0" sz="2800" lang="en-US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suatu</a:t>
            </a:r>
            <a:r>
              <a:rPr dirty="0" sz="2800"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dirty="0" sz="2800" lang="en-US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topik</a:t>
            </a:r>
            <a:r>
              <a:rPr dirty="0" sz="2800"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indent="-1381125" marL="1431925">
              <a:buNone/>
              <a:tabLst>
                <a:tab algn="l" pos="1431925"/>
              </a:tabLst>
            </a:pPr>
            <a:r>
              <a:rPr dirty="0"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Metode	: POST</a:t>
            </a:r>
          </a:p>
          <a:p>
            <a:pPr indent="-1381125" marL="1431925">
              <a:buNone/>
              <a:tabLst>
                <a:tab algn="l" pos="1431925"/>
              </a:tabLst>
            </a:pPr>
            <a:r>
              <a:rPr dirty="0"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Request JSON Format:</a:t>
            </a:r>
          </a:p>
        </p:txBody>
      </p:sp>
      <p:sp>
        <p:nvSpPr>
          <p:cNvPr id="1048662" name="TextBox 8"/>
          <p:cNvSpPr txBox="1"/>
          <p:nvPr/>
        </p:nvSpPr>
        <p:spPr>
          <a:xfrm>
            <a:off x="861431" y="1193045"/>
            <a:ext cx="6096000" cy="584775"/>
          </a:xfrm>
          <a:prstGeom prst="rect"/>
          <a:noFill/>
        </p:spPr>
        <p:txBody>
          <a:bodyPr wrap="square">
            <a:spAutoFit/>
          </a:bodyPr>
          <a:p>
            <a:pPr indent="-538163" marL="538163">
              <a:buFont typeface="+mj-lt"/>
              <a:buAutoNum type="arabicPeriod" startAt="3"/>
            </a:pPr>
            <a:r>
              <a:rPr b="1" dirty="0" sz="3200"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Endpoint : /send-to-topic</a:t>
            </a:r>
            <a:endParaRPr dirty="0" sz="3200" lang="en-ID"/>
          </a:p>
        </p:txBody>
      </p:sp>
      <p:pic>
        <p:nvPicPr>
          <p:cNvPr id="2097161" name="Picture 4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449706" y="3605530"/>
            <a:ext cx="6934418" cy="2978150"/>
          </a:xfrm>
          <a:prstGeom prst="rect"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5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Title 1"/>
          <p:cNvSpPr>
            <a:spLocks noGrp="1"/>
          </p:cNvSpPr>
          <p:nvPr>
            <p:ph type="title"/>
          </p:nvPr>
        </p:nvSpPr>
        <p:spPr>
          <a:xfrm>
            <a:off x="838200" y="555584"/>
            <a:ext cx="10515600" cy="544011"/>
          </a:xfrm>
        </p:spPr>
        <p:txBody>
          <a:bodyPr>
            <a:normAutofit/>
          </a:bodyPr>
          <a:p>
            <a:r>
              <a:rPr b="1" dirty="0" lang="en-US" err="1"/>
              <a:t>Proyek</a:t>
            </a:r>
            <a:r>
              <a:rPr b="1" dirty="0" lang="en-US"/>
              <a:t> Node.js : </a:t>
            </a:r>
            <a:r>
              <a:rPr b="1" dirty="0" lang="en-US" err="1"/>
              <a:t>fasum</a:t>
            </a:r>
            <a:r>
              <a:rPr b="1" dirty="0" lang="en-US"/>
              <a:t>-cloud</a:t>
            </a:r>
          </a:p>
        </p:txBody>
      </p:sp>
      <p:sp>
        <p:nvSpPr>
          <p:cNvPr id="1048666" name="TextBox 8"/>
          <p:cNvSpPr txBox="1"/>
          <p:nvPr/>
        </p:nvSpPr>
        <p:spPr>
          <a:xfrm>
            <a:off x="861431" y="1193045"/>
            <a:ext cx="6096000" cy="584775"/>
          </a:xfrm>
          <a:prstGeom prst="rect"/>
          <a:noFill/>
        </p:spPr>
        <p:txBody>
          <a:bodyPr wrap="square">
            <a:spAutoFit/>
          </a:bodyPr>
          <a:p>
            <a:r>
              <a:rPr b="1" dirty="0" sz="3200" lang="en-US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Struktur</a:t>
            </a:r>
            <a:r>
              <a:rPr b="1" dirty="0" sz="3200"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Umum Pesan FCM</a:t>
            </a:r>
            <a:endParaRPr dirty="0" sz="3200" lang="en-ID"/>
          </a:p>
        </p:txBody>
      </p:sp>
      <p:pic>
        <p:nvPicPr>
          <p:cNvPr id="2097162" name="Picture 3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955039" y="1694169"/>
            <a:ext cx="8834764" cy="5072391"/>
          </a:xfrm>
          <a:prstGeom prst="rect"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1" dirty="0" lang="en-US" err="1"/>
              <a:t>Tujuan</a:t>
            </a:r>
            <a:r>
              <a:rPr b="1" dirty="0" lang="en-US"/>
              <a:t> </a:t>
            </a:r>
            <a:r>
              <a:rPr b="1" dirty="0" lang="en-US" err="1"/>
              <a:t>Pembelajaran</a:t>
            </a:r>
            <a:endParaRPr b="1" dirty="0" lang="en-US"/>
          </a:p>
        </p:txBody>
      </p:sp>
      <p:sp>
        <p:nvSpPr>
          <p:cNvPr id="104859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p>
            <a:r>
              <a:rPr dirty="0" lang="en-US" err="1"/>
              <a:t>Menerapkan</a:t>
            </a:r>
            <a:r>
              <a:rPr dirty="0" lang="en-US"/>
              <a:t> Firebase Cloud Messaging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8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Title 1"/>
          <p:cNvSpPr>
            <a:spLocks noGrp="1"/>
          </p:cNvSpPr>
          <p:nvPr>
            <p:ph type="title"/>
          </p:nvPr>
        </p:nvSpPr>
        <p:spPr>
          <a:xfrm>
            <a:off x="838200" y="555584"/>
            <a:ext cx="10515600" cy="544011"/>
          </a:xfrm>
        </p:spPr>
        <p:txBody>
          <a:bodyPr>
            <a:normAutofit/>
          </a:bodyPr>
          <a:p>
            <a:r>
              <a:rPr b="1" dirty="0" lang="en-US" err="1"/>
              <a:t>Proyek</a:t>
            </a:r>
            <a:r>
              <a:rPr b="1" dirty="0" lang="en-US"/>
              <a:t> Node.js : </a:t>
            </a:r>
            <a:r>
              <a:rPr b="1" dirty="0" lang="en-US" err="1"/>
              <a:t>fasum</a:t>
            </a:r>
            <a:r>
              <a:rPr b="1" dirty="0" lang="en-US"/>
              <a:t>-cloud</a:t>
            </a:r>
          </a:p>
        </p:txBody>
      </p:sp>
      <p:pic>
        <p:nvPicPr>
          <p:cNvPr id="2097163" name="Picture 3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838200" y="1099595"/>
            <a:ext cx="6813124" cy="5671595"/>
          </a:xfrm>
          <a:prstGeom prst="rect"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Title 1"/>
          <p:cNvSpPr>
            <a:spLocks noGrp="1"/>
          </p:cNvSpPr>
          <p:nvPr>
            <p:ph type="title"/>
          </p:nvPr>
        </p:nvSpPr>
        <p:spPr>
          <a:xfrm>
            <a:off x="838200" y="555584"/>
            <a:ext cx="10515600" cy="544011"/>
          </a:xfrm>
        </p:spPr>
        <p:txBody>
          <a:bodyPr>
            <a:normAutofit/>
          </a:bodyPr>
          <a:p>
            <a:r>
              <a:rPr b="1" dirty="0" lang="en-US" err="1"/>
              <a:t>Proyek</a:t>
            </a:r>
            <a:r>
              <a:rPr b="1" dirty="0" lang="en-US"/>
              <a:t> Node.js : </a:t>
            </a:r>
            <a:r>
              <a:rPr b="1" dirty="0" lang="en-US" err="1"/>
              <a:t>fasum</a:t>
            </a:r>
            <a:r>
              <a:rPr b="1" dirty="0" lang="en-US"/>
              <a:t>-cloud</a:t>
            </a:r>
          </a:p>
        </p:txBody>
      </p:sp>
      <p:pic>
        <p:nvPicPr>
          <p:cNvPr id="2097164" name="Picture 4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838200" y="1107654"/>
            <a:ext cx="7414549" cy="5647475"/>
          </a:xfrm>
          <a:prstGeom prst="rect"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Title 1"/>
          <p:cNvSpPr>
            <a:spLocks noGrp="1"/>
          </p:cNvSpPr>
          <p:nvPr>
            <p:ph type="title"/>
          </p:nvPr>
        </p:nvSpPr>
        <p:spPr>
          <a:xfrm>
            <a:off x="838200" y="555584"/>
            <a:ext cx="10515600" cy="544011"/>
          </a:xfrm>
        </p:spPr>
        <p:txBody>
          <a:bodyPr>
            <a:normAutofit/>
          </a:bodyPr>
          <a:p>
            <a:r>
              <a:rPr b="1" dirty="0" lang="en-US" err="1"/>
              <a:t>Proyek</a:t>
            </a:r>
            <a:r>
              <a:rPr b="1" dirty="0" lang="en-US"/>
              <a:t> Node.js : </a:t>
            </a:r>
            <a:r>
              <a:rPr b="1" dirty="0" lang="en-US" err="1"/>
              <a:t>fasum</a:t>
            </a:r>
            <a:r>
              <a:rPr b="1" dirty="0" lang="en-US"/>
              <a:t>-cloud</a:t>
            </a:r>
          </a:p>
        </p:txBody>
      </p:sp>
      <p:pic>
        <p:nvPicPr>
          <p:cNvPr id="2097165" name="Picture 3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838200" y="1088722"/>
            <a:ext cx="6904248" cy="5659319"/>
          </a:xfrm>
          <a:prstGeom prst="rect"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7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8" name="Title 1"/>
          <p:cNvSpPr>
            <a:spLocks noGrp="1"/>
          </p:cNvSpPr>
          <p:nvPr>
            <p:ph type="title"/>
          </p:nvPr>
        </p:nvSpPr>
        <p:spPr>
          <a:xfrm>
            <a:off x="838200" y="555584"/>
            <a:ext cx="10515600" cy="544011"/>
          </a:xfrm>
        </p:spPr>
        <p:txBody>
          <a:bodyPr>
            <a:normAutofit/>
          </a:bodyPr>
          <a:p>
            <a:r>
              <a:rPr b="1" dirty="0" lang="en-US" err="1"/>
              <a:t>Proyek</a:t>
            </a:r>
            <a:r>
              <a:rPr b="1" dirty="0" lang="en-US"/>
              <a:t> Node.js : </a:t>
            </a:r>
            <a:r>
              <a:rPr b="1" dirty="0" lang="en-US" err="1"/>
              <a:t>fasum</a:t>
            </a:r>
            <a:r>
              <a:rPr b="1" dirty="0" lang="en-US"/>
              <a:t>-cloud</a:t>
            </a:r>
          </a:p>
        </p:txBody>
      </p:sp>
      <p:pic>
        <p:nvPicPr>
          <p:cNvPr id="2097166" name="Picture 4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838200" y="1099595"/>
            <a:ext cx="5719557" cy="5671595"/>
          </a:xfrm>
          <a:prstGeom prst="rect"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0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1" name="Title 1"/>
          <p:cNvSpPr>
            <a:spLocks noGrp="1"/>
          </p:cNvSpPr>
          <p:nvPr>
            <p:ph type="title"/>
          </p:nvPr>
        </p:nvSpPr>
        <p:spPr>
          <a:xfrm>
            <a:off x="838200" y="555584"/>
            <a:ext cx="10515600" cy="544011"/>
          </a:xfrm>
        </p:spPr>
        <p:txBody>
          <a:bodyPr>
            <a:normAutofit/>
          </a:bodyPr>
          <a:p>
            <a:r>
              <a:rPr b="1" dirty="0" lang="en-US" err="1"/>
              <a:t>Proyek</a:t>
            </a:r>
            <a:r>
              <a:rPr b="1" dirty="0" lang="en-US"/>
              <a:t> Node.js : </a:t>
            </a:r>
            <a:r>
              <a:rPr b="1" dirty="0" lang="en-US" err="1"/>
              <a:t>fasum</a:t>
            </a:r>
            <a:r>
              <a:rPr b="1" dirty="0" lang="en-US"/>
              <a:t>-cloud</a:t>
            </a:r>
          </a:p>
        </p:txBody>
      </p:sp>
      <p:pic>
        <p:nvPicPr>
          <p:cNvPr id="2097167" name="Picture 5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838200" y="1099595"/>
            <a:ext cx="5719557" cy="3342797"/>
          </a:xfrm>
          <a:prstGeom prst="rect"/>
        </p:spPr>
      </p:pic>
      <p:sp>
        <p:nvSpPr>
          <p:cNvPr id="1048682" name="TextBox 9"/>
          <p:cNvSpPr txBox="1"/>
          <p:nvPr/>
        </p:nvSpPr>
        <p:spPr>
          <a:xfrm>
            <a:off x="952018" y="4531969"/>
            <a:ext cx="6094070" cy="707886"/>
          </a:xfrm>
          <a:prstGeom prst="rect"/>
          <a:noFill/>
        </p:spPr>
        <p:txBody>
          <a:bodyPr wrap="square">
            <a:spAutoFit/>
          </a:bodyPr>
          <a:p>
            <a:pPr algn="just"/>
            <a:r>
              <a:rPr dirty="0" sz="2000" lang="en-US" err="1"/>
              <a:t>Selanjutnya</a:t>
            </a:r>
            <a:r>
              <a:rPr dirty="0" sz="2000" lang="en-US"/>
              <a:t> </a:t>
            </a:r>
            <a:r>
              <a:rPr dirty="0" sz="2000" lang="en-US" err="1"/>
              <a:t>lakukan</a:t>
            </a:r>
            <a:r>
              <a:rPr dirty="0" sz="2000" lang="en-US"/>
              <a:t> </a:t>
            </a:r>
            <a:r>
              <a:rPr dirty="0" sz="2000" lang="en-US" err="1"/>
              <a:t>perintah</a:t>
            </a:r>
            <a:r>
              <a:rPr dirty="0" sz="2000" lang="en-US"/>
              <a:t> </a:t>
            </a:r>
            <a:r>
              <a:rPr b="1" dirty="0" sz="2000" lang="en-US" err="1">
                <a:latin typeface="Consolas" panose="020B0609020204030204" pitchFamily="49" charset="0"/>
              </a:rPr>
              <a:t>npm</a:t>
            </a:r>
            <a:r>
              <a:rPr b="1" dirty="0" sz="2000" lang="en-US">
                <a:latin typeface="Consolas" panose="020B0609020204030204" pitchFamily="49" charset="0"/>
              </a:rPr>
              <a:t> run dev </a:t>
            </a:r>
            <a:r>
              <a:rPr dirty="0" sz="2000" lang="en-US" err="1"/>
              <a:t>untuk</a:t>
            </a:r>
            <a:r>
              <a:rPr dirty="0" sz="2000" lang="en-US"/>
              <a:t> </a:t>
            </a:r>
            <a:r>
              <a:rPr dirty="0" sz="2000" lang="en-US" err="1"/>
              <a:t>menjalankan</a:t>
            </a:r>
            <a:r>
              <a:rPr dirty="0" sz="2000" lang="en-US"/>
              <a:t> server pada </a:t>
            </a:r>
            <a:r>
              <a:rPr b="1" dirty="0" sz="2000" lang="en-US"/>
              <a:t>PORT 3000</a:t>
            </a:r>
            <a:endParaRPr b="1" dirty="0" sz="1800"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3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5" name="Title 1"/>
          <p:cNvSpPr>
            <a:spLocks noGrp="1"/>
          </p:cNvSpPr>
          <p:nvPr>
            <p:ph type="title"/>
          </p:nvPr>
        </p:nvSpPr>
        <p:spPr>
          <a:xfrm>
            <a:off x="838200" y="555584"/>
            <a:ext cx="10515600" cy="544011"/>
          </a:xfrm>
        </p:spPr>
        <p:txBody>
          <a:bodyPr>
            <a:normAutofit/>
          </a:bodyPr>
          <a:p>
            <a:r>
              <a:rPr b="1" dirty="0" lang="en-US" err="1"/>
              <a:t>Proyek</a:t>
            </a:r>
            <a:r>
              <a:rPr b="1" dirty="0" lang="en-US"/>
              <a:t> Node.js : </a:t>
            </a:r>
            <a:r>
              <a:rPr b="1" dirty="0" lang="en-US" err="1"/>
              <a:t>fasum</a:t>
            </a:r>
            <a:r>
              <a:rPr b="1" dirty="0" lang="en-US"/>
              <a:t>-cloud</a:t>
            </a:r>
          </a:p>
        </p:txBody>
      </p:sp>
      <p:sp>
        <p:nvSpPr>
          <p:cNvPr id="1048686" name="TextBox 9"/>
          <p:cNvSpPr txBox="1"/>
          <p:nvPr/>
        </p:nvSpPr>
        <p:spPr>
          <a:xfrm>
            <a:off x="838199" y="1121597"/>
            <a:ext cx="9510535" cy="707886"/>
          </a:xfrm>
          <a:prstGeom prst="rect"/>
          <a:noFill/>
        </p:spPr>
        <p:txBody>
          <a:bodyPr wrap="square">
            <a:spAutoFit/>
          </a:bodyPr>
          <a:p>
            <a:pPr algn="just"/>
            <a:r>
              <a:rPr dirty="0" sz="2000" lang="en-US" err="1"/>
              <a:t>Lakukan</a:t>
            </a:r>
            <a:r>
              <a:rPr dirty="0" sz="2000" lang="en-US"/>
              <a:t> </a:t>
            </a:r>
            <a:r>
              <a:rPr dirty="0" sz="2000" lang="en-US" err="1"/>
              <a:t>pengujian</a:t>
            </a:r>
            <a:r>
              <a:rPr dirty="0" sz="2000" lang="en-US"/>
              <a:t> </a:t>
            </a:r>
            <a:r>
              <a:rPr b="1" dirty="0" sz="2000" lang="en-US"/>
              <a:t>API</a:t>
            </a:r>
            <a:r>
              <a:rPr dirty="0" sz="2000" lang="en-US"/>
              <a:t> yang </a:t>
            </a:r>
            <a:r>
              <a:rPr dirty="0" sz="2000" lang="en-US" err="1"/>
              <a:t>telah</a:t>
            </a:r>
            <a:r>
              <a:rPr dirty="0" sz="2000" lang="en-US"/>
              <a:t> </a:t>
            </a:r>
            <a:r>
              <a:rPr dirty="0" sz="2000" lang="en-US" err="1"/>
              <a:t>dibuat</a:t>
            </a:r>
            <a:r>
              <a:rPr dirty="0" sz="2000" lang="en-US"/>
              <a:t> pada </a:t>
            </a:r>
            <a:r>
              <a:rPr b="1" dirty="0" sz="2000" lang="en-US"/>
              <a:t>server </a:t>
            </a:r>
            <a:r>
              <a:rPr b="1" dirty="0" sz="2000" lang="en-US" err="1"/>
              <a:t>lokal</a:t>
            </a:r>
            <a:r>
              <a:rPr b="1" dirty="0" sz="2000" lang="en-US"/>
              <a:t> </a:t>
            </a:r>
            <a:r>
              <a:rPr dirty="0" sz="2000" lang="en-US" err="1"/>
              <a:t>menggunakan</a:t>
            </a:r>
            <a:r>
              <a:rPr dirty="0" sz="2000" lang="en-US"/>
              <a:t> </a:t>
            </a:r>
            <a:r>
              <a:rPr b="1" dirty="0" sz="2000" lang="en-US"/>
              <a:t>Postman</a:t>
            </a:r>
            <a:r>
              <a:rPr dirty="0" sz="2000" lang="en-US"/>
              <a:t>. </a:t>
            </a:r>
            <a:r>
              <a:rPr dirty="0" sz="2000" lang="en-US" err="1"/>
              <a:t>Pastikan</a:t>
            </a:r>
            <a:r>
              <a:rPr dirty="0" sz="2000" lang="en-US"/>
              <a:t> response yang </a:t>
            </a:r>
            <a:r>
              <a:rPr dirty="0" sz="2000" lang="en-US" err="1"/>
              <a:t>didapatkan</a:t>
            </a:r>
            <a:r>
              <a:rPr dirty="0" sz="2000" lang="en-US"/>
              <a:t> </a:t>
            </a:r>
            <a:r>
              <a:rPr dirty="0" sz="2000" lang="en-US" err="1"/>
              <a:t>berjalan</a:t>
            </a:r>
            <a:r>
              <a:rPr dirty="0" sz="2000" lang="en-US"/>
              <a:t> </a:t>
            </a:r>
            <a:r>
              <a:rPr dirty="0" sz="2000" lang="en-US" err="1"/>
              <a:t>sukses</a:t>
            </a:r>
            <a:r>
              <a:rPr dirty="0" sz="2000" lang="en-US"/>
              <a:t>.</a:t>
            </a:r>
            <a:endParaRPr dirty="0" sz="1800" lang="en-US"/>
          </a:p>
        </p:txBody>
      </p:sp>
      <p:pic>
        <p:nvPicPr>
          <p:cNvPr id="2097168" name="Picture 3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838200" y="1851485"/>
            <a:ext cx="9510535" cy="4779441"/>
          </a:xfrm>
          <a:prstGeom prst="rect"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6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Title 1"/>
          <p:cNvSpPr>
            <a:spLocks noGrp="1"/>
          </p:cNvSpPr>
          <p:nvPr>
            <p:ph type="title"/>
          </p:nvPr>
        </p:nvSpPr>
        <p:spPr>
          <a:xfrm>
            <a:off x="838200" y="555584"/>
            <a:ext cx="10515600" cy="544011"/>
          </a:xfrm>
        </p:spPr>
        <p:txBody>
          <a:bodyPr>
            <a:normAutofit/>
          </a:bodyPr>
          <a:p>
            <a:r>
              <a:rPr b="1" dirty="0" lang="en-US" err="1"/>
              <a:t>Proyek</a:t>
            </a:r>
            <a:r>
              <a:rPr b="1" dirty="0" lang="en-US"/>
              <a:t> Node.js : </a:t>
            </a:r>
            <a:r>
              <a:rPr b="1" dirty="0" lang="en-US" err="1"/>
              <a:t>fasum</a:t>
            </a:r>
            <a:r>
              <a:rPr b="1" dirty="0" lang="en-US"/>
              <a:t>-cloud</a:t>
            </a:r>
          </a:p>
        </p:txBody>
      </p:sp>
      <p:sp>
        <p:nvSpPr>
          <p:cNvPr id="1048690" name="TextBox 9"/>
          <p:cNvSpPr txBox="1"/>
          <p:nvPr/>
        </p:nvSpPr>
        <p:spPr>
          <a:xfrm>
            <a:off x="838199" y="1121597"/>
            <a:ext cx="9856809" cy="1323439"/>
          </a:xfrm>
          <a:prstGeom prst="rect"/>
          <a:noFill/>
        </p:spPr>
        <p:txBody>
          <a:bodyPr wrap="square">
            <a:spAutoFit/>
          </a:bodyPr>
          <a:p>
            <a:pPr algn="just"/>
            <a:r>
              <a:rPr dirty="0" sz="2000" lang="en-US" err="1"/>
              <a:t>Selanjutnya</a:t>
            </a:r>
            <a:r>
              <a:rPr dirty="0" sz="2000" lang="en-US"/>
              <a:t> agar </a:t>
            </a:r>
            <a:r>
              <a:rPr dirty="0" sz="2000" lang="en-US" err="1"/>
              <a:t>dapat</a:t>
            </a:r>
            <a:r>
              <a:rPr dirty="0" sz="2000" lang="en-US"/>
              <a:t> </a:t>
            </a:r>
            <a:r>
              <a:rPr dirty="0" sz="2000" lang="en-US" err="1"/>
              <a:t>digunakan</a:t>
            </a:r>
            <a:r>
              <a:rPr dirty="0" sz="2000" lang="en-US"/>
              <a:t> pada </a:t>
            </a:r>
            <a:r>
              <a:rPr b="1" dirty="0" sz="2000" lang="en-US"/>
              <a:t>Flutter</a:t>
            </a:r>
            <a:r>
              <a:rPr dirty="0" sz="2000" lang="en-US"/>
              <a:t>, deploy REST API </a:t>
            </a:r>
            <a:r>
              <a:rPr dirty="0" sz="2000" lang="en-US" err="1"/>
              <a:t>fasum</a:t>
            </a:r>
            <a:r>
              <a:rPr dirty="0" sz="2000" lang="en-US"/>
              <a:t>-cloud </a:t>
            </a:r>
            <a:r>
              <a:rPr dirty="0" sz="2000" lang="en-US" err="1"/>
              <a:t>ke</a:t>
            </a:r>
            <a:r>
              <a:rPr dirty="0" sz="2000" lang="en-US"/>
              <a:t> </a:t>
            </a:r>
            <a:r>
              <a:rPr dirty="0" sz="2000" lang="en-US" err="1"/>
              <a:t>layanan</a:t>
            </a:r>
            <a:r>
              <a:rPr dirty="0" sz="2000" lang="en-US"/>
              <a:t> </a:t>
            </a:r>
            <a:r>
              <a:rPr b="1" dirty="0" sz="2000" lang="en-US" err="1"/>
              <a:t>vercel</a:t>
            </a:r>
            <a:r>
              <a:rPr dirty="0" sz="2000" lang="en-US"/>
              <a:t> agar </a:t>
            </a:r>
            <a:r>
              <a:rPr dirty="0" sz="2000" lang="en-US" err="1"/>
              <a:t>dapat</a:t>
            </a:r>
            <a:r>
              <a:rPr dirty="0" sz="2000" lang="en-US"/>
              <a:t> </a:t>
            </a:r>
            <a:r>
              <a:rPr dirty="0" sz="2000" lang="en-US" err="1"/>
              <a:t>digunakan</a:t>
            </a:r>
            <a:r>
              <a:rPr dirty="0" sz="2000" lang="en-US"/>
              <a:t> </a:t>
            </a:r>
            <a:r>
              <a:rPr dirty="0" sz="2000" lang="en-US" err="1"/>
              <a:t>dalam</a:t>
            </a:r>
            <a:r>
              <a:rPr dirty="0" sz="2000" lang="en-US"/>
              <a:t> </a:t>
            </a:r>
            <a:r>
              <a:rPr dirty="0" sz="2000" lang="en-US" err="1"/>
              <a:t>layanan</a:t>
            </a:r>
            <a:r>
              <a:rPr dirty="0" sz="2000" lang="en-US"/>
              <a:t> </a:t>
            </a:r>
            <a:r>
              <a:rPr b="1" dirty="0" sz="2000" lang="en-US"/>
              <a:t>https</a:t>
            </a:r>
            <a:r>
              <a:rPr dirty="0" sz="2000" lang="en-US"/>
              <a:t>. </a:t>
            </a:r>
            <a:r>
              <a:rPr dirty="0" sz="2000" lang="en-US" err="1"/>
              <a:t>Pastikan</a:t>
            </a:r>
            <a:r>
              <a:rPr dirty="0" sz="2000" lang="en-US"/>
              <a:t> </a:t>
            </a:r>
            <a:r>
              <a:rPr dirty="0" sz="2000" lang="en-US" err="1"/>
              <a:t>proyek</a:t>
            </a:r>
            <a:r>
              <a:rPr dirty="0" sz="2000" lang="en-US"/>
              <a:t> </a:t>
            </a:r>
            <a:r>
              <a:rPr dirty="0" sz="2000" lang="en-US" err="1"/>
              <a:t>dipush</a:t>
            </a:r>
            <a:r>
              <a:rPr dirty="0" sz="2000" lang="en-US"/>
              <a:t> </a:t>
            </a:r>
            <a:r>
              <a:rPr dirty="0" sz="2000" lang="en-US" err="1"/>
              <a:t>ke</a:t>
            </a:r>
            <a:r>
              <a:rPr dirty="0" sz="2000" lang="en-US"/>
              <a:t> repository GitHub </a:t>
            </a:r>
            <a:r>
              <a:rPr dirty="0" sz="2000" lang="en-US" err="1"/>
              <a:t>terlebih</a:t>
            </a:r>
            <a:r>
              <a:rPr dirty="0" sz="2000" lang="en-US"/>
              <a:t> </a:t>
            </a:r>
            <a:r>
              <a:rPr dirty="0" sz="2000" lang="en-US" err="1"/>
              <a:t>dahulu</a:t>
            </a:r>
            <a:r>
              <a:rPr dirty="0" sz="2000" lang="en-US"/>
              <a:t> </a:t>
            </a:r>
            <a:r>
              <a:rPr dirty="0" sz="2000" lang="en-US" err="1"/>
              <a:t>dalam</a:t>
            </a:r>
            <a:r>
              <a:rPr dirty="0" sz="2000" lang="en-US"/>
              <a:t> mode private. </a:t>
            </a:r>
            <a:r>
              <a:rPr dirty="0" sz="2000" lang="en-US" err="1"/>
              <a:t>Kemudian</a:t>
            </a:r>
            <a:r>
              <a:rPr dirty="0" sz="2000" lang="en-US"/>
              <a:t> </a:t>
            </a:r>
            <a:r>
              <a:rPr dirty="0" sz="2000" lang="en-US" err="1"/>
              <a:t>buka</a:t>
            </a:r>
            <a:r>
              <a:rPr dirty="0" sz="2000" lang="en-US"/>
              <a:t> </a:t>
            </a:r>
            <a:r>
              <a:rPr dirty="0" sz="2000" lang="en-US" err="1"/>
              <a:t>halaman</a:t>
            </a:r>
            <a:r>
              <a:rPr dirty="0" sz="2000" lang="en-US"/>
              <a:t> </a:t>
            </a:r>
            <a:r>
              <a:rPr b="1" dirty="0" sz="2000" lang="en-US"/>
              <a:t>vercel.com </a:t>
            </a:r>
            <a:r>
              <a:rPr dirty="0" sz="2000" lang="en-US"/>
              <a:t>dan import repository </a:t>
            </a:r>
            <a:r>
              <a:rPr dirty="0" sz="2000" lang="en-US" err="1"/>
              <a:t>dari</a:t>
            </a:r>
            <a:r>
              <a:rPr dirty="0" sz="2000" lang="en-US"/>
              <a:t> GitHub </a:t>
            </a:r>
            <a:r>
              <a:rPr dirty="0" sz="2000" lang="en-US" err="1"/>
              <a:t>untuk</a:t>
            </a:r>
            <a:r>
              <a:rPr dirty="0" sz="2000" lang="en-US"/>
              <a:t> </a:t>
            </a:r>
            <a:r>
              <a:rPr dirty="0" sz="2000" lang="en-US" err="1"/>
              <a:t>melakukan</a:t>
            </a:r>
            <a:r>
              <a:rPr dirty="0" sz="2000" lang="en-US"/>
              <a:t> deployment.</a:t>
            </a:r>
            <a:endParaRPr dirty="0" sz="1800" lang="en-US"/>
          </a:p>
        </p:txBody>
      </p:sp>
      <p:pic>
        <p:nvPicPr>
          <p:cNvPr id="2097169" name="Picture 6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838199" y="2467037"/>
            <a:ext cx="8409549" cy="4292577"/>
          </a:xfrm>
          <a:prstGeom prst="rect"/>
        </p:spPr>
      </p:pic>
      <p:sp>
        <p:nvSpPr>
          <p:cNvPr id="1048691" name="Oval 7"/>
          <p:cNvSpPr/>
          <p:nvPr/>
        </p:nvSpPr>
        <p:spPr>
          <a:xfrm>
            <a:off x="3738623" y="6264314"/>
            <a:ext cx="1064872" cy="402704"/>
          </a:xfrm>
          <a:prstGeom prst="ellipse"/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anchor="ctr" rtlCol="0"/>
          <a:p>
            <a:pPr algn="ctr"/>
            <a:endParaRPr dirty="0"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9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Title 1"/>
          <p:cNvSpPr>
            <a:spLocks noGrp="1"/>
          </p:cNvSpPr>
          <p:nvPr>
            <p:ph type="title"/>
          </p:nvPr>
        </p:nvSpPr>
        <p:spPr>
          <a:xfrm>
            <a:off x="838200" y="555584"/>
            <a:ext cx="10515600" cy="544011"/>
          </a:xfrm>
        </p:spPr>
        <p:txBody>
          <a:bodyPr>
            <a:normAutofit/>
          </a:bodyPr>
          <a:p>
            <a:r>
              <a:rPr b="1" dirty="0" lang="en-US" err="1"/>
              <a:t>Proyek</a:t>
            </a:r>
            <a:r>
              <a:rPr b="1" dirty="0" lang="en-US"/>
              <a:t> Node.js : </a:t>
            </a:r>
            <a:r>
              <a:rPr b="1" dirty="0" lang="en-US" err="1"/>
              <a:t>fasum</a:t>
            </a:r>
            <a:r>
              <a:rPr b="1" dirty="0" lang="en-US"/>
              <a:t>-cloud</a:t>
            </a:r>
          </a:p>
        </p:txBody>
      </p:sp>
      <p:sp>
        <p:nvSpPr>
          <p:cNvPr id="1048695" name="TextBox 9"/>
          <p:cNvSpPr txBox="1"/>
          <p:nvPr/>
        </p:nvSpPr>
        <p:spPr>
          <a:xfrm>
            <a:off x="838200" y="1526711"/>
            <a:ext cx="6338105" cy="1938992"/>
          </a:xfrm>
          <a:prstGeom prst="rect"/>
          <a:noFill/>
        </p:spPr>
        <p:txBody>
          <a:bodyPr wrap="square">
            <a:spAutoFit/>
          </a:bodyPr>
          <a:p>
            <a:pPr algn="just" indent="-285750" marL="285750">
              <a:buFont typeface="Arial" panose="020B0604020202020204" pitchFamily="34" charset="0"/>
              <a:buChar char="•"/>
            </a:pPr>
            <a:r>
              <a:rPr dirty="0" sz="2400" lang="en-US"/>
              <a:t>Isi </a:t>
            </a:r>
            <a:r>
              <a:rPr b="1" dirty="0" sz="2400" lang="en-US"/>
              <a:t>project name </a:t>
            </a:r>
            <a:r>
              <a:rPr dirty="0" sz="2400" lang="en-US" err="1"/>
              <a:t>sesuai</a:t>
            </a:r>
            <a:r>
              <a:rPr dirty="0" sz="2400" lang="en-US"/>
              <a:t> </a:t>
            </a:r>
            <a:r>
              <a:rPr dirty="0" sz="2400" lang="en-US" err="1"/>
              <a:t>dengan</a:t>
            </a:r>
            <a:r>
              <a:rPr dirty="0" sz="2400" lang="en-US"/>
              <a:t> nama </a:t>
            </a:r>
            <a:r>
              <a:rPr dirty="0" sz="2400" lang="en-US" err="1"/>
              <a:t>proyek</a:t>
            </a:r>
            <a:endParaRPr dirty="0" sz="2400" lang="en-US"/>
          </a:p>
          <a:p>
            <a:pPr algn="just" indent="-285750" marL="285750">
              <a:buFont typeface="Arial" panose="020B0604020202020204" pitchFamily="34" charset="0"/>
              <a:buChar char="•"/>
            </a:pPr>
            <a:r>
              <a:rPr dirty="0" sz="2400" lang="en-US"/>
              <a:t>Pada </a:t>
            </a:r>
            <a:r>
              <a:rPr b="1" dirty="0" sz="2400" lang="en-US"/>
              <a:t>environment variables</a:t>
            </a:r>
            <a:r>
              <a:rPr dirty="0" sz="2400" lang="en-US"/>
              <a:t> </a:t>
            </a:r>
            <a:r>
              <a:rPr dirty="0" sz="2400" lang="en-US" err="1"/>
              <a:t>tambahkan</a:t>
            </a:r>
            <a:r>
              <a:rPr dirty="0" sz="2400" lang="en-US"/>
              <a:t> </a:t>
            </a:r>
            <a:r>
              <a:rPr dirty="0" sz="2400" lang="en-US" err="1"/>
              <a:t>variabel</a:t>
            </a:r>
            <a:r>
              <a:rPr dirty="0" sz="2400" lang="en-US"/>
              <a:t> </a:t>
            </a:r>
            <a:r>
              <a:rPr dirty="0" sz="2400" lang="en-US" err="1"/>
              <a:t>sesuai</a:t>
            </a:r>
            <a:r>
              <a:rPr dirty="0" sz="2400" lang="en-US"/>
              <a:t> pada file </a:t>
            </a:r>
            <a:r>
              <a:rPr b="1" dirty="0" sz="2400" lang="en-US"/>
              <a:t>.env</a:t>
            </a:r>
          </a:p>
          <a:p>
            <a:pPr algn="just" indent="-285750" marL="285750">
              <a:buFont typeface="Arial" panose="020B0604020202020204" pitchFamily="34" charset="0"/>
              <a:buChar char="•"/>
            </a:pPr>
            <a:r>
              <a:rPr dirty="0" sz="2400" lang="en-US" err="1"/>
              <a:t>Kemudian</a:t>
            </a:r>
            <a:r>
              <a:rPr dirty="0" sz="2400" lang="en-US"/>
              <a:t> </a:t>
            </a:r>
            <a:r>
              <a:rPr dirty="0" sz="2400" lang="en-US" err="1"/>
              <a:t>pilih</a:t>
            </a:r>
            <a:r>
              <a:rPr dirty="0" sz="2400" lang="en-US"/>
              <a:t> </a:t>
            </a:r>
            <a:r>
              <a:rPr b="1" dirty="0" sz="2400" lang="en-US"/>
              <a:t>Deploy</a:t>
            </a:r>
          </a:p>
        </p:txBody>
      </p:sp>
      <p:pic>
        <p:nvPicPr>
          <p:cNvPr id="2097170" name="Picture 11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7535392" y="1018571"/>
            <a:ext cx="4539283" cy="5758405"/>
          </a:xfrm>
          <a:prstGeom prst="rect"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2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8" name="Title 1"/>
          <p:cNvSpPr>
            <a:spLocks noGrp="1"/>
          </p:cNvSpPr>
          <p:nvPr>
            <p:ph type="title"/>
          </p:nvPr>
        </p:nvSpPr>
        <p:spPr>
          <a:xfrm>
            <a:off x="838200" y="555584"/>
            <a:ext cx="10515600" cy="544011"/>
          </a:xfrm>
        </p:spPr>
        <p:txBody>
          <a:bodyPr>
            <a:normAutofit/>
          </a:bodyPr>
          <a:p>
            <a:r>
              <a:rPr b="1" dirty="0" lang="en-US" err="1"/>
              <a:t>Proyek</a:t>
            </a:r>
            <a:r>
              <a:rPr b="1" dirty="0" lang="en-US"/>
              <a:t> Node.js : </a:t>
            </a:r>
            <a:r>
              <a:rPr b="1" dirty="0" lang="en-US" err="1"/>
              <a:t>fasum</a:t>
            </a:r>
            <a:r>
              <a:rPr b="1" dirty="0" lang="en-US"/>
              <a:t>-cloud</a:t>
            </a:r>
          </a:p>
        </p:txBody>
      </p:sp>
      <p:pic>
        <p:nvPicPr>
          <p:cNvPr id="2097171" name="Picture 3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838199" y="2112736"/>
            <a:ext cx="9856809" cy="4673170"/>
          </a:xfrm>
          <a:prstGeom prst="rect"/>
        </p:spPr>
      </p:pic>
      <p:sp>
        <p:nvSpPr>
          <p:cNvPr id="1048699" name="TextBox 4"/>
          <p:cNvSpPr txBox="1"/>
          <p:nvPr/>
        </p:nvSpPr>
        <p:spPr>
          <a:xfrm>
            <a:off x="838199" y="1121597"/>
            <a:ext cx="9856809" cy="707886"/>
          </a:xfrm>
          <a:prstGeom prst="rect"/>
          <a:noFill/>
        </p:spPr>
        <p:txBody>
          <a:bodyPr wrap="square">
            <a:spAutoFit/>
          </a:bodyPr>
          <a:p>
            <a:pPr algn="just"/>
            <a:r>
              <a:rPr dirty="0" sz="2000" lang="en-US"/>
              <a:t>Ketika proses deployment </a:t>
            </a:r>
            <a:r>
              <a:rPr dirty="0" sz="2000" lang="en-US" err="1"/>
              <a:t>selesai</a:t>
            </a:r>
            <a:r>
              <a:rPr dirty="0" sz="2000" lang="en-US"/>
              <a:t>, </a:t>
            </a:r>
            <a:r>
              <a:rPr dirty="0" sz="2000" lang="en-US" err="1"/>
              <a:t>maka</a:t>
            </a:r>
            <a:r>
              <a:rPr dirty="0" sz="2000" lang="en-US"/>
              <a:t> </a:t>
            </a:r>
            <a:r>
              <a:rPr dirty="0" sz="2000" lang="en-US" err="1"/>
              <a:t>akan</a:t>
            </a:r>
            <a:r>
              <a:rPr dirty="0" sz="2000" lang="en-US"/>
              <a:t> </a:t>
            </a:r>
            <a:r>
              <a:rPr dirty="0" sz="2000" lang="en-US" err="1"/>
              <a:t>diberikan</a:t>
            </a:r>
            <a:r>
              <a:rPr dirty="0" sz="2000" lang="en-US"/>
              <a:t> domains. </a:t>
            </a:r>
            <a:r>
              <a:rPr dirty="0" sz="2000" lang="en-US" err="1"/>
              <a:t>Gunakan</a:t>
            </a:r>
            <a:r>
              <a:rPr dirty="0" sz="2000" lang="en-US"/>
              <a:t> </a:t>
            </a:r>
            <a:r>
              <a:rPr b="1" dirty="0" sz="2000" lang="en-US"/>
              <a:t>domains</a:t>
            </a:r>
            <a:r>
              <a:rPr dirty="0" sz="2000" lang="en-US"/>
              <a:t> </a:t>
            </a:r>
            <a:r>
              <a:rPr dirty="0" sz="2000" lang="en-US" err="1"/>
              <a:t>tersebut</a:t>
            </a:r>
            <a:r>
              <a:rPr dirty="0" sz="2000" lang="en-US"/>
              <a:t> </a:t>
            </a:r>
            <a:r>
              <a:rPr dirty="0" sz="2000" lang="en-US" err="1"/>
              <a:t>untuk</a:t>
            </a:r>
            <a:r>
              <a:rPr dirty="0" sz="2000" lang="en-US"/>
              <a:t> </a:t>
            </a:r>
            <a:r>
              <a:rPr dirty="0" sz="2000" lang="en-US" err="1"/>
              <a:t>melakukan</a:t>
            </a:r>
            <a:r>
              <a:rPr dirty="0" sz="2000" lang="en-US"/>
              <a:t> uji </a:t>
            </a:r>
            <a:r>
              <a:rPr b="1" dirty="0" sz="2000" lang="en-US"/>
              <a:t>API</a:t>
            </a:r>
            <a:r>
              <a:rPr dirty="0" sz="2000" lang="en-US"/>
              <a:t> pada </a:t>
            </a:r>
            <a:r>
              <a:rPr b="1" dirty="0" sz="2000" lang="en-US"/>
              <a:t>Postman</a:t>
            </a:r>
            <a:r>
              <a:rPr dirty="0" sz="2000" lang="en-US"/>
              <a:t>.</a:t>
            </a:r>
            <a:endParaRPr dirty="0" sz="1800"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5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Title 1"/>
          <p:cNvSpPr>
            <a:spLocks noGrp="1"/>
          </p:cNvSpPr>
          <p:nvPr>
            <p:ph type="title"/>
          </p:nvPr>
        </p:nvSpPr>
        <p:spPr>
          <a:xfrm>
            <a:off x="838200" y="555584"/>
            <a:ext cx="10515600" cy="544011"/>
          </a:xfrm>
        </p:spPr>
        <p:txBody>
          <a:bodyPr>
            <a:normAutofit/>
          </a:bodyPr>
          <a:p>
            <a:r>
              <a:rPr b="1" dirty="0" lang="en-US" err="1"/>
              <a:t>Proyek</a:t>
            </a:r>
            <a:r>
              <a:rPr b="1" dirty="0" lang="en-US"/>
              <a:t> Node.js : </a:t>
            </a:r>
            <a:r>
              <a:rPr b="1" dirty="0" lang="en-US" err="1"/>
              <a:t>fasum</a:t>
            </a:r>
            <a:r>
              <a:rPr b="1" dirty="0" lang="en-US"/>
              <a:t>-cloud</a:t>
            </a:r>
          </a:p>
        </p:txBody>
      </p:sp>
      <p:sp>
        <p:nvSpPr>
          <p:cNvPr id="1048703" name="TextBox 9"/>
          <p:cNvSpPr txBox="1"/>
          <p:nvPr/>
        </p:nvSpPr>
        <p:spPr>
          <a:xfrm>
            <a:off x="838199" y="1121597"/>
            <a:ext cx="10088302" cy="400110"/>
          </a:xfrm>
          <a:prstGeom prst="rect"/>
          <a:noFill/>
        </p:spPr>
        <p:txBody>
          <a:bodyPr wrap="square">
            <a:spAutoFit/>
          </a:bodyPr>
          <a:p>
            <a:pPr algn="just"/>
            <a:r>
              <a:rPr dirty="0" sz="2000" lang="en-US" err="1"/>
              <a:t>Lakukan</a:t>
            </a:r>
            <a:r>
              <a:rPr dirty="0" sz="2000" lang="en-US"/>
              <a:t> </a:t>
            </a:r>
            <a:r>
              <a:rPr dirty="0" sz="2000" lang="en-US" err="1"/>
              <a:t>pengujian</a:t>
            </a:r>
            <a:r>
              <a:rPr dirty="0" sz="2000" lang="en-US"/>
              <a:t> </a:t>
            </a:r>
            <a:r>
              <a:rPr b="1" dirty="0" sz="2000" lang="en-US"/>
              <a:t>API</a:t>
            </a:r>
            <a:r>
              <a:rPr dirty="0" sz="2000" lang="en-US"/>
              <a:t> yang </a:t>
            </a:r>
            <a:r>
              <a:rPr dirty="0" sz="2000" lang="en-US" err="1"/>
              <a:t>telah</a:t>
            </a:r>
            <a:r>
              <a:rPr dirty="0" sz="2000" lang="en-US"/>
              <a:t> </a:t>
            </a:r>
            <a:r>
              <a:rPr dirty="0" sz="2000" lang="en-US" err="1"/>
              <a:t>dideploy</a:t>
            </a:r>
            <a:r>
              <a:rPr dirty="0" sz="2000" lang="en-US"/>
              <a:t> </a:t>
            </a:r>
            <a:r>
              <a:rPr dirty="0" sz="2000" lang="en-US" err="1"/>
              <a:t>ke</a:t>
            </a:r>
            <a:r>
              <a:rPr dirty="0" sz="2000" lang="en-US"/>
              <a:t> </a:t>
            </a:r>
            <a:r>
              <a:rPr dirty="0" sz="2000" lang="en-US" err="1"/>
              <a:t>layanan</a:t>
            </a:r>
            <a:r>
              <a:rPr dirty="0" sz="2000" lang="en-US"/>
              <a:t> </a:t>
            </a:r>
            <a:r>
              <a:rPr b="1" dirty="0" sz="2000" lang="en-US" err="1"/>
              <a:t>Vercel</a:t>
            </a:r>
            <a:r>
              <a:rPr b="1" dirty="0" sz="2000" lang="en-US"/>
              <a:t> </a:t>
            </a:r>
            <a:r>
              <a:rPr dirty="0" sz="2000" lang="en-US" err="1"/>
              <a:t>menggunakan</a:t>
            </a:r>
            <a:r>
              <a:rPr dirty="0" sz="2000" lang="en-US"/>
              <a:t> </a:t>
            </a:r>
            <a:r>
              <a:rPr b="1" dirty="0" sz="2000" lang="en-US"/>
              <a:t>Postman</a:t>
            </a:r>
            <a:endParaRPr dirty="0" sz="1800" lang="en-US"/>
          </a:p>
        </p:txBody>
      </p:sp>
      <p:pic>
        <p:nvPicPr>
          <p:cNvPr id="2097172" name="Picture 4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838198" y="1543709"/>
            <a:ext cx="10267649" cy="5215906"/>
          </a:xfrm>
          <a:prstGeom prst="rect"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7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1" dirty="0" lang="en-US" err="1"/>
              <a:t>Pendahuluan</a:t>
            </a:r>
            <a:endParaRPr b="1" dirty="0" lang="en-US"/>
          </a:p>
        </p:txBody>
      </p:sp>
      <p:sp>
        <p:nvSpPr>
          <p:cNvPr id="1048597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p>
            <a:pPr algn="just"/>
            <a:r>
              <a:rPr b="0" dirty="0" i="0" lang="en-ID">
                <a:solidFill>
                  <a:srgbClr val="0D0D0D"/>
                </a:solidFill>
                <a:effectLst/>
                <a:latin typeface="Söhne"/>
              </a:rPr>
              <a:t>Firebase Cloud Messaging (FCM) </a:t>
            </a:r>
            <a:r>
              <a:rPr b="0" dirty="0" i="0" lang="en-ID" err="1">
                <a:solidFill>
                  <a:srgbClr val="0D0D0D"/>
                </a:solidFill>
                <a:effectLst/>
                <a:latin typeface="Söhne"/>
              </a:rPr>
              <a:t>adalah</a:t>
            </a:r>
            <a:r>
              <a:rPr b="0" dirty="0" i="0" lang="en-ID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b="0" dirty="0" i="0" lang="en-ID" err="1">
                <a:solidFill>
                  <a:srgbClr val="0D0D0D"/>
                </a:solidFill>
                <a:effectLst/>
                <a:latin typeface="Söhne"/>
              </a:rPr>
              <a:t>layanan</a:t>
            </a:r>
            <a:r>
              <a:rPr b="0" dirty="0" i="0" lang="en-ID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b="0" dirty="0" i="0" lang="en-ID" err="1">
                <a:solidFill>
                  <a:srgbClr val="0D0D0D"/>
                </a:solidFill>
                <a:effectLst/>
                <a:latin typeface="Söhne"/>
              </a:rPr>
              <a:t>dari</a:t>
            </a:r>
            <a:r>
              <a:rPr b="0" dirty="0" i="0" lang="en-ID">
                <a:solidFill>
                  <a:srgbClr val="0D0D0D"/>
                </a:solidFill>
                <a:effectLst/>
                <a:latin typeface="Söhne"/>
              </a:rPr>
              <a:t> Google Firebase yang </a:t>
            </a:r>
            <a:r>
              <a:rPr b="0" dirty="0" i="0" lang="en-ID" err="1">
                <a:solidFill>
                  <a:srgbClr val="0D0D0D"/>
                </a:solidFill>
                <a:effectLst/>
                <a:latin typeface="Söhne"/>
              </a:rPr>
              <a:t>memungkinkan</a:t>
            </a:r>
            <a:r>
              <a:rPr b="0" dirty="0" i="0" lang="en-ID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b="0" dirty="0" i="0" lang="en-ID" err="1">
                <a:solidFill>
                  <a:srgbClr val="0D0D0D"/>
                </a:solidFill>
                <a:effectLst/>
                <a:latin typeface="Söhne"/>
              </a:rPr>
              <a:t>pengguna</a:t>
            </a:r>
            <a:r>
              <a:rPr b="0" dirty="0" i="0" lang="en-ID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b="0" dirty="0" i="0" lang="en-ID" err="1">
                <a:solidFill>
                  <a:srgbClr val="0D0D0D"/>
                </a:solidFill>
                <a:effectLst/>
                <a:latin typeface="Söhne"/>
              </a:rPr>
              <a:t>untuk</a:t>
            </a:r>
            <a:r>
              <a:rPr b="0" dirty="0" i="0" lang="en-ID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b="0" dirty="0" i="0" lang="en-ID" err="1">
                <a:solidFill>
                  <a:srgbClr val="0D0D0D"/>
                </a:solidFill>
                <a:effectLst/>
                <a:latin typeface="Söhne"/>
              </a:rPr>
              <a:t>mengirimkan</a:t>
            </a:r>
            <a:r>
              <a:rPr b="0" dirty="0" i="0" lang="en-ID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b="0" dirty="0" i="0" lang="en-ID" err="1">
                <a:solidFill>
                  <a:srgbClr val="0D0D0D"/>
                </a:solidFill>
                <a:effectLst/>
                <a:latin typeface="Söhne"/>
              </a:rPr>
              <a:t>notifikasi</a:t>
            </a:r>
            <a:r>
              <a:rPr b="0" dirty="0" i="0" lang="en-ID">
                <a:solidFill>
                  <a:srgbClr val="0D0D0D"/>
                </a:solidFill>
                <a:effectLst/>
                <a:latin typeface="Söhne"/>
              </a:rPr>
              <a:t> dan </a:t>
            </a:r>
            <a:r>
              <a:rPr b="0" dirty="0" i="0" lang="en-ID" err="1">
                <a:solidFill>
                  <a:srgbClr val="0D0D0D"/>
                </a:solidFill>
                <a:effectLst/>
                <a:latin typeface="Söhne"/>
              </a:rPr>
              <a:t>pesan</a:t>
            </a:r>
            <a:r>
              <a:rPr b="0" dirty="0" i="0" lang="en-ID">
                <a:solidFill>
                  <a:srgbClr val="0D0D0D"/>
                </a:solidFill>
                <a:effectLst/>
                <a:latin typeface="Söhne"/>
              </a:rPr>
              <a:t> data </a:t>
            </a:r>
            <a:r>
              <a:rPr b="0" dirty="0" i="0" lang="en-ID" err="1">
                <a:solidFill>
                  <a:srgbClr val="0D0D0D"/>
                </a:solidFill>
                <a:effectLst/>
                <a:latin typeface="Söhne"/>
              </a:rPr>
              <a:t>secara</a:t>
            </a:r>
            <a:r>
              <a:rPr b="0" dirty="0" i="0" lang="en-ID">
                <a:solidFill>
                  <a:srgbClr val="0D0D0D"/>
                </a:solidFill>
                <a:effectLst/>
                <a:latin typeface="Söhne"/>
              </a:rPr>
              <a:t> gratis </a:t>
            </a:r>
            <a:r>
              <a:rPr b="0" dirty="0" i="0" lang="en-ID" err="1">
                <a:solidFill>
                  <a:srgbClr val="0D0D0D"/>
                </a:solidFill>
                <a:effectLst/>
                <a:latin typeface="Söhne"/>
              </a:rPr>
              <a:t>ke</a:t>
            </a:r>
            <a:r>
              <a:rPr b="0" dirty="0" i="0" lang="en-ID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b="0" dirty="0" i="0" lang="en-ID" err="1">
                <a:solidFill>
                  <a:srgbClr val="0D0D0D"/>
                </a:solidFill>
                <a:effectLst/>
                <a:latin typeface="Söhne"/>
              </a:rPr>
              <a:t>perangkat</a:t>
            </a:r>
            <a:r>
              <a:rPr b="0" dirty="0" i="0" lang="en-ID">
                <a:solidFill>
                  <a:srgbClr val="0D0D0D"/>
                </a:solidFill>
                <a:effectLst/>
                <a:latin typeface="Söhne"/>
              </a:rPr>
              <a:t> Android, iOS, dan web. FCM </a:t>
            </a:r>
            <a:r>
              <a:rPr b="0" dirty="0" i="0" lang="en-ID" err="1">
                <a:solidFill>
                  <a:srgbClr val="0D0D0D"/>
                </a:solidFill>
                <a:effectLst/>
                <a:latin typeface="Söhne"/>
              </a:rPr>
              <a:t>banyak</a:t>
            </a:r>
            <a:r>
              <a:rPr b="0" dirty="0" i="0" lang="en-ID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b="0" dirty="0" i="0" lang="en-ID" err="1">
                <a:solidFill>
                  <a:srgbClr val="0D0D0D"/>
                </a:solidFill>
                <a:effectLst/>
                <a:latin typeface="Söhne"/>
              </a:rPr>
              <a:t>digunakan</a:t>
            </a:r>
            <a:r>
              <a:rPr b="0" dirty="0" i="0" lang="en-ID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b="0" dirty="0" i="0" lang="en-ID" err="1">
                <a:solidFill>
                  <a:srgbClr val="0D0D0D"/>
                </a:solidFill>
                <a:effectLst/>
                <a:latin typeface="Söhne"/>
              </a:rPr>
              <a:t>dalam</a:t>
            </a:r>
            <a:r>
              <a:rPr b="0" dirty="0" i="0" lang="en-ID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b="0" dirty="0" i="0" lang="en-ID" err="1">
                <a:solidFill>
                  <a:srgbClr val="0D0D0D"/>
                </a:solidFill>
                <a:effectLst/>
                <a:latin typeface="Söhne"/>
              </a:rPr>
              <a:t>pengembangan</a:t>
            </a:r>
            <a:r>
              <a:rPr b="0" dirty="0" i="0" lang="en-ID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b="0" dirty="0" i="0" lang="en-ID" err="1">
                <a:solidFill>
                  <a:srgbClr val="0D0D0D"/>
                </a:solidFill>
                <a:effectLst/>
                <a:latin typeface="Söhne"/>
              </a:rPr>
              <a:t>aplikasi</a:t>
            </a:r>
            <a:r>
              <a:rPr b="0" dirty="0" i="0" lang="en-ID">
                <a:solidFill>
                  <a:srgbClr val="0D0D0D"/>
                </a:solidFill>
                <a:effectLst/>
                <a:latin typeface="Söhne"/>
              </a:rPr>
              <a:t> mobile </a:t>
            </a:r>
            <a:r>
              <a:rPr b="0" dirty="0" i="0" lang="en-ID" err="1">
                <a:solidFill>
                  <a:srgbClr val="0D0D0D"/>
                </a:solidFill>
                <a:effectLst/>
                <a:latin typeface="Söhne"/>
              </a:rPr>
              <a:t>untuk</a:t>
            </a:r>
            <a:r>
              <a:rPr b="0" dirty="0" i="0" lang="en-ID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b="0" dirty="0" i="0" lang="en-ID" err="1">
                <a:solidFill>
                  <a:srgbClr val="0D0D0D"/>
                </a:solidFill>
                <a:effectLst/>
                <a:latin typeface="Söhne"/>
              </a:rPr>
              <a:t>memberikan</a:t>
            </a:r>
            <a:r>
              <a:rPr b="0" dirty="0" i="0" lang="en-ID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b="0" dirty="0" i="0" lang="en-ID" err="1">
                <a:solidFill>
                  <a:srgbClr val="0D0D0D"/>
                </a:solidFill>
                <a:effectLst/>
                <a:latin typeface="Söhne"/>
              </a:rPr>
              <a:t>pembaruan</a:t>
            </a:r>
            <a:r>
              <a:rPr b="0" dirty="0" i="0" lang="en-ID">
                <a:solidFill>
                  <a:srgbClr val="0D0D0D"/>
                </a:solidFill>
                <a:effectLst/>
                <a:latin typeface="Söhne"/>
              </a:rPr>
              <a:t> real-time </a:t>
            </a:r>
            <a:r>
              <a:rPr b="0" dirty="0" i="0" lang="en-ID" err="1">
                <a:solidFill>
                  <a:srgbClr val="0D0D0D"/>
                </a:solidFill>
                <a:effectLst/>
                <a:latin typeface="Söhne"/>
              </a:rPr>
              <a:t>kepada</a:t>
            </a:r>
            <a:r>
              <a:rPr b="0" dirty="0" i="0" lang="en-ID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b="0" dirty="0" i="0" lang="en-ID" err="1">
                <a:solidFill>
                  <a:srgbClr val="0D0D0D"/>
                </a:solidFill>
                <a:effectLst/>
                <a:latin typeface="Söhne"/>
              </a:rPr>
              <a:t>pengguna</a:t>
            </a:r>
            <a:r>
              <a:rPr b="0" dirty="0" i="0" lang="en-ID">
                <a:solidFill>
                  <a:srgbClr val="0D0D0D"/>
                </a:solidFill>
                <a:effectLst/>
                <a:latin typeface="Söhne"/>
              </a:rPr>
              <a:t>, </a:t>
            </a:r>
            <a:r>
              <a:rPr b="0" dirty="0" i="0" lang="en-ID" err="1">
                <a:solidFill>
                  <a:srgbClr val="0D0D0D"/>
                </a:solidFill>
                <a:effectLst/>
                <a:latin typeface="Söhne"/>
              </a:rPr>
              <a:t>seperti</a:t>
            </a:r>
            <a:r>
              <a:rPr b="0" dirty="0" i="0" lang="en-ID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b="0" dirty="0" i="0" lang="en-ID" err="1">
                <a:solidFill>
                  <a:srgbClr val="0D0D0D"/>
                </a:solidFill>
                <a:effectLst/>
                <a:latin typeface="Söhne"/>
              </a:rPr>
              <a:t>pesan</a:t>
            </a:r>
            <a:r>
              <a:rPr b="0" dirty="0" i="0" lang="en-ID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b="0" dirty="0" i="0" lang="en-ID" err="1">
                <a:solidFill>
                  <a:srgbClr val="0D0D0D"/>
                </a:solidFill>
                <a:effectLst/>
                <a:latin typeface="Söhne"/>
              </a:rPr>
              <a:t>baru</a:t>
            </a:r>
            <a:r>
              <a:rPr b="0" dirty="0" i="0" lang="en-ID">
                <a:solidFill>
                  <a:srgbClr val="0D0D0D"/>
                </a:solidFill>
                <a:effectLst/>
                <a:latin typeface="Söhne"/>
              </a:rPr>
              <a:t>, </a:t>
            </a:r>
            <a:r>
              <a:rPr b="0" dirty="0" i="0" lang="en-ID" err="1">
                <a:solidFill>
                  <a:srgbClr val="0D0D0D"/>
                </a:solidFill>
                <a:effectLst/>
                <a:latin typeface="Söhne"/>
              </a:rPr>
              <a:t>pengingat</a:t>
            </a:r>
            <a:r>
              <a:rPr b="0" dirty="0" i="0" lang="en-ID">
                <a:solidFill>
                  <a:srgbClr val="0D0D0D"/>
                </a:solidFill>
                <a:effectLst/>
                <a:latin typeface="Söhne"/>
              </a:rPr>
              <a:t>, </a:t>
            </a:r>
            <a:r>
              <a:rPr b="0" dirty="0" i="0" lang="en-ID" err="1">
                <a:solidFill>
                  <a:srgbClr val="0D0D0D"/>
                </a:solidFill>
                <a:effectLst/>
                <a:latin typeface="Söhne"/>
              </a:rPr>
              <a:t>atau</a:t>
            </a:r>
            <a:r>
              <a:rPr b="0" dirty="0" i="0" lang="en-ID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b="0" dirty="0" i="0" lang="en-ID" err="1">
                <a:solidFill>
                  <a:srgbClr val="0D0D0D"/>
                </a:solidFill>
                <a:effectLst/>
                <a:latin typeface="Söhne"/>
              </a:rPr>
              <a:t>informasi</a:t>
            </a:r>
            <a:r>
              <a:rPr b="0" dirty="0" i="0" lang="en-ID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b="0" dirty="0" i="0" lang="en-ID" err="1">
                <a:solidFill>
                  <a:srgbClr val="0D0D0D"/>
                </a:solidFill>
                <a:effectLst/>
                <a:latin typeface="Söhne"/>
              </a:rPr>
              <a:t>penting</a:t>
            </a:r>
            <a:r>
              <a:rPr b="0" dirty="0" i="0" lang="en-ID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b="0" dirty="0" i="0" lang="en-ID" err="1">
                <a:solidFill>
                  <a:srgbClr val="0D0D0D"/>
                </a:solidFill>
                <a:effectLst/>
                <a:latin typeface="Söhne"/>
              </a:rPr>
              <a:t>lainnya</a:t>
            </a:r>
            <a:r>
              <a:rPr b="0" dirty="0" i="0" lang="en-ID">
                <a:solidFill>
                  <a:srgbClr val="0D0D0D"/>
                </a:solidFill>
                <a:effectLst/>
                <a:latin typeface="Söhne"/>
              </a:rPr>
              <a:t>.</a:t>
            </a:r>
          </a:p>
          <a:p>
            <a:pPr algn="just"/>
            <a:endParaRPr dirty="0"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8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1" dirty="0" lang="en-US" err="1"/>
              <a:t>Modifikasi</a:t>
            </a:r>
            <a:r>
              <a:rPr b="1" dirty="0" lang="en-US"/>
              <a:t> </a:t>
            </a:r>
            <a:r>
              <a:rPr b="1" dirty="0" lang="en-US" err="1"/>
              <a:t>Proyek</a:t>
            </a:r>
            <a:r>
              <a:rPr b="1" dirty="0" lang="en-US"/>
              <a:t> Flutter </a:t>
            </a:r>
            <a:r>
              <a:rPr b="1" dirty="0" lang="en-US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Fasum</a:t>
            </a:r>
            <a:endParaRPr b="1" dirty="0" 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48707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838200" y="1690688"/>
            <a:ext cx="10515601" cy="4235479"/>
          </a:xfrm>
        </p:spPr>
        <p:txBody>
          <a:bodyPr>
            <a:normAutofit/>
          </a:bodyPr>
          <a:p>
            <a:pPr algn="just"/>
            <a:r>
              <a:rPr dirty="0" sz="3200" lang="en-US"/>
              <a:t>Buka </a:t>
            </a:r>
            <a:r>
              <a:rPr dirty="0" sz="3200" lang="en-US" err="1"/>
              <a:t>kembali</a:t>
            </a:r>
            <a:r>
              <a:rPr dirty="0" sz="3200" lang="en-US"/>
              <a:t> </a:t>
            </a:r>
            <a:r>
              <a:rPr dirty="0" sz="3200" lang="en-US" err="1"/>
              <a:t>proyek</a:t>
            </a:r>
            <a:r>
              <a:rPr dirty="0" sz="3200" lang="en-US"/>
              <a:t> Flutter </a:t>
            </a:r>
            <a:r>
              <a:rPr dirty="0" sz="3200" lang="en-US" err="1"/>
              <a:t>dengan</a:t>
            </a:r>
            <a:r>
              <a:rPr dirty="0" sz="3200" lang="en-US"/>
              <a:t> nama </a:t>
            </a:r>
            <a:r>
              <a:rPr b="1" dirty="0" sz="3200" lang="en-US" err="1"/>
              <a:t>fasum</a:t>
            </a:r>
            <a:r>
              <a:rPr dirty="0" sz="3200" lang="en-US"/>
              <a:t>.</a:t>
            </a:r>
          </a:p>
          <a:p>
            <a:pPr algn="just"/>
            <a:r>
              <a:rPr dirty="0" sz="3200" lang="en-US" err="1"/>
              <a:t>Tambahkan</a:t>
            </a:r>
            <a:r>
              <a:rPr dirty="0" sz="3200" lang="en-US"/>
              <a:t> dependencies pada project </a:t>
            </a:r>
            <a:r>
              <a:rPr dirty="0" sz="3200" lang="en-US" err="1"/>
              <a:t>dengan</a:t>
            </a:r>
            <a:r>
              <a:rPr dirty="0" sz="3200" lang="en-US"/>
              <a:t> </a:t>
            </a:r>
            <a:r>
              <a:rPr dirty="0" sz="3200" lang="en-US" err="1"/>
              <a:t>melakukan</a:t>
            </a:r>
            <a:r>
              <a:rPr dirty="0" sz="3200" lang="en-US"/>
              <a:t>:</a:t>
            </a:r>
          </a:p>
          <a:p>
            <a:pPr algn="just" lvl="1"/>
            <a:r>
              <a:rPr b="1" dirty="0" sz="2800" lang="en-US"/>
              <a:t>flutter pub add </a:t>
            </a:r>
            <a:r>
              <a:rPr b="1" dirty="0" sz="2800" lang="en-US" err="1"/>
              <a:t>firebase_messaging</a:t>
            </a:r>
            <a:endParaRPr b="1" dirty="0" sz="2800" lang="en-US"/>
          </a:p>
          <a:p>
            <a:pPr algn="just" lvl="1"/>
            <a:r>
              <a:rPr b="1" dirty="0" sz="2800" lang="en-US"/>
              <a:t>flutter pub add </a:t>
            </a:r>
            <a:r>
              <a:rPr b="1" dirty="0" sz="2800" lang="en-US" err="1"/>
              <a:t>flutter_local_notifications</a:t>
            </a:r>
            <a:endParaRPr b="1" dirty="0" sz="2800" lang="en-US"/>
          </a:p>
          <a:p>
            <a:pPr algn="just" lvl="1"/>
            <a:r>
              <a:rPr b="1" dirty="0" sz="2800" lang="en-US"/>
              <a:t>flutter pub add http </a:t>
            </a:r>
            <a:r>
              <a:rPr b="1" dirty="0" sz="2800" lang="en-US">
                <a:solidFill>
                  <a:srgbClr val="FF0000"/>
                </a:solidFill>
                <a:sym typeface="Symbol" panose="05050102010706020507" pitchFamily="18" charset="2"/>
              </a:rPr>
              <a:t>(</a:t>
            </a:r>
            <a:r>
              <a:rPr b="1" dirty="0" sz="2800" lang="en-US" err="1">
                <a:solidFill>
                  <a:srgbClr val="FF0000"/>
                </a:solidFill>
                <a:sym typeface="Symbol" panose="05050102010706020507" pitchFamily="18" charset="2"/>
              </a:rPr>
              <a:t>jika</a:t>
            </a:r>
            <a:r>
              <a:rPr b="1" dirty="0" sz="2800" lang="en-US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  <a:r>
              <a:rPr b="1" dirty="0" sz="2800" lang="en-US" err="1">
                <a:solidFill>
                  <a:srgbClr val="FF0000"/>
                </a:solidFill>
                <a:sym typeface="Symbol" panose="05050102010706020507" pitchFamily="18" charset="2"/>
              </a:rPr>
              <a:t>belum</a:t>
            </a:r>
            <a:r>
              <a:rPr b="1" dirty="0" sz="2800" lang="en-US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  <a:r>
              <a:rPr b="1" dirty="0" sz="2800" lang="en-US" err="1">
                <a:solidFill>
                  <a:srgbClr val="FF0000"/>
                </a:solidFill>
                <a:sym typeface="Symbol" panose="05050102010706020507" pitchFamily="18" charset="2"/>
              </a:rPr>
              <a:t>ada</a:t>
            </a:r>
            <a:r>
              <a:rPr b="1" dirty="0" sz="2800" lang="en-US">
                <a:solidFill>
                  <a:srgbClr val="FF0000"/>
                </a:solidFill>
                <a:sym typeface="Symbol" panose="05050102010706020507" pitchFamily="18" charset="2"/>
              </a:rPr>
              <a:t>)</a:t>
            </a:r>
            <a:endParaRPr b="1" dirty="0" sz="2800" 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0" name="Title 1"/>
          <p:cNvSpPr>
            <a:spLocks noGrp="1"/>
          </p:cNvSpPr>
          <p:nvPr>
            <p:ph type="title"/>
          </p:nvPr>
        </p:nvSpPr>
        <p:spPr>
          <a:xfrm>
            <a:off x="838200" y="752354"/>
            <a:ext cx="10515600" cy="266218"/>
          </a:xfrm>
        </p:spPr>
        <p:txBody>
          <a:bodyPr>
            <a:noAutofit/>
          </a:bodyPr>
          <a:p>
            <a:pPr lvl="1"/>
            <a:r>
              <a:rPr dirty="0" sz="3600" lang="en-US">
                <a:highlight>
                  <a:srgbClr val="FFFF00"/>
                </a:highlight>
              </a:rPr>
              <a:t>\android\app\</a:t>
            </a:r>
            <a:r>
              <a:rPr b="1" dirty="0" sz="3600" lang="en-US" err="1">
                <a:highlight>
                  <a:srgbClr val="FFFF00"/>
                </a:highlight>
              </a:rPr>
              <a:t>build.gradle.kts</a:t>
            </a:r>
            <a:endParaRPr b="1" dirty="0" sz="3600" lang="en-US">
              <a:highlight>
                <a:srgbClr val="FFFF00"/>
              </a:highlight>
            </a:endParaRPr>
          </a:p>
        </p:txBody>
      </p:sp>
      <p:pic>
        <p:nvPicPr>
          <p:cNvPr id="2097173" name="Picture 3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5882242" y="1147277"/>
            <a:ext cx="6274635" cy="5687573"/>
          </a:xfrm>
          <a:prstGeom prst="rect"/>
          <a:ln w="28575">
            <a:solidFill>
              <a:srgbClr val="0070C0"/>
            </a:solidFill>
          </a:ln>
        </p:spPr>
      </p:pic>
      <p:sp>
        <p:nvSpPr>
          <p:cNvPr id="1048711" name="Rectangle 4"/>
          <p:cNvSpPr/>
          <p:nvPr/>
        </p:nvSpPr>
        <p:spPr>
          <a:xfrm>
            <a:off x="6898512" y="2384385"/>
            <a:ext cx="2662177" cy="185194"/>
          </a:xfrm>
          <a:prstGeom prst="rect"/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 rtlCol="0"/>
          <a:p>
            <a:pPr algn="ctr"/>
            <a:endParaRPr lang="en-ID">
              <a:noFill/>
            </a:endParaRPr>
          </a:p>
        </p:txBody>
      </p:sp>
      <p:sp>
        <p:nvSpPr>
          <p:cNvPr id="1048712" name="TextBox 8"/>
          <p:cNvSpPr txBox="1"/>
          <p:nvPr/>
        </p:nvSpPr>
        <p:spPr>
          <a:xfrm>
            <a:off x="92596" y="1526711"/>
            <a:ext cx="5789645" cy="2246769"/>
          </a:xfrm>
          <a:prstGeom prst="rect"/>
          <a:noFill/>
        </p:spPr>
        <p:txBody>
          <a:bodyPr wrap="square">
            <a:spAutoFit/>
          </a:bodyPr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000" lang="en-US" err="1"/>
              <a:t>Tambahkan</a:t>
            </a:r>
            <a:r>
              <a:rPr dirty="0" sz="2000" lang="en-US"/>
              <a:t> </a:t>
            </a:r>
            <a:r>
              <a:rPr dirty="0" sz="2000" lang="en-US" err="1"/>
              <a:t>kode</a:t>
            </a:r>
            <a:r>
              <a:rPr dirty="0" sz="2000" lang="en-US"/>
              <a:t> </a:t>
            </a:r>
            <a:r>
              <a:rPr dirty="0" sz="2000" lang="en-US" err="1"/>
              <a:t>berikut</a:t>
            </a:r>
            <a:r>
              <a:rPr dirty="0" sz="2000" lang="en-US"/>
              <a:t> pada </a:t>
            </a:r>
            <a:r>
              <a:rPr dirty="0" sz="2000" lang="en-US" err="1"/>
              <a:t>compileOptions</a:t>
            </a:r>
            <a:r>
              <a:rPr dirty="0" sz="2000" lang="en-US"/>
              <a:t> </a:t>
            </a:r>
            <a:r>
              <a:rPr b="1" dirty="0" sz="2000" lang="en-US" err="1">
                <a:latin typeface="Consolas" panose="020B0609020204030204" pitchFamily="49" charset="0"/>
              </a:rPr>
              <a:t>isCoreLibraryDesugaringEnabled</a:t>
            </a:r>
            <a:r>
              <a:rPr b="1" dirty="0" sz="2000" lang="en-US">
                <a:latin typeface="Consolas" panose="020B0609020204030204" pitchFamily="49" charset="0"/>
              </a:rPr>
              <a:t> = true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endParaRPr b="1" dirty="0" sz="2000" lang="en-US">
              <a:latin typeface="Consolas" panose="020B0609020204030204" pitchFamily="49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000" lang="en-US" err="1"/>
              <a:t>Tambahkan</a:t>
            </a:r>
            <a:r>
              <a:rPr dirty="0" sz="2000" lang="en-US"/>
              <a:t> </a:t>
            </a:r>
            <a:r>
              <a:rPr dirty="0" sz="2000" lang="en-US" err="1"/>
              <a:t>kode</a:t>
            </a:r>
            <a:r>
              <a:rPr dirty="0" sz="2000" lang="en-US"/>
              <a:t> </a:t>
            </a:r>
            <a:r>
              <a:rPr dirty="0" sz="2000" lang="en-US" err="1"/>
              <a:t>berikut</a:t>
            </a:r>
            <a:r>
              <a:rPr dirty="0" sz="2000" lang="en-US"/>
              <a:t> pada dependencies </a:t>
            </a:r>
            <a:r>
              <a:rPr b="1" dirty="0" sz="2000" lang="en-US" err="1">
                <a:latin typeface="Consolas" panose="020B0609020204030204" pitchFamily="49" charset="0"/>
              </a:rPr>
              <a:t>coreLibraryDesugaring</a:t>
            </a:r>
            <a:r>
              <a:rPr b="1" dirty="0" sz="2000" lang="en-US">
                <a:latin typeface="Consolas" panose="020B0609020204030204" pitchFamily="49" charset="0"/>
              </a:rPr>
              <a:t>("com.android.tools:desugar_jdk_libs:2.1.4")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endParaRPr b="1" dirty="0" sz="2000" lang="en-US">
              <a:latin typeface="Consolas" panose="020B0609020204030204" pitchFamily="49" charset="0"/>
            </a:endParaRPr>
          </a:p>
        </p:txBody>
      </p:sp>
      <p:pic>
        <p:nvPicPr>
          <p:cNvPr id="2097174" name="Picture 12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34720" y="3694053"/>
            <a:ext cx="5789646" cy="3138634"/>
          </a:xfrm>
          <a:prstGeom prst="rect"/>
          <a:ln w="28575">
            <a:solidFill>
              <a:srgbClr val="00B050"/>
            </a:solidFill>
          </a:ln>
        </p:spPr>
      </p:pic>
      <p:sp>
        <p:nvSpPr>
          <p:cNvPr id="1048713" name="Rectangle 13"/>
          <p:cNvSpPr/>
          <p:nvPr/>
        </p:nvSpPr>
        <p:spPr>
          <a:xfrm>
            <a:off x="838201" y="5798916"/>
            <a:ext cx="4879694" cy="202553"/>
          </a:xfrm>
          <a:prstGeom prst="rect"/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 rtlCol="0"/>
          <a:p>
            <a:pPr algn="ctr"/>
            <a:endParaRPr lang="en-ID">
              <a:noFill/>
            </a:endParaRPr>
          </a:p>
        </p:txBody>
      </p:sp>
      <p:sp>
        <p:nvSpPr>
          <p:cNvPr id="1048714" name="Arrow: Right 14"/>
          <p:cNvSpPr/>
          <p:nvPr/>
        </p:nvSpPr>
        <p:spPr>
          <a:xfrm>
            <a:off x="5762634" y="1921331"/>
            <a:ext cx="485395" cy="266218"/>
          </a:xfrm>
          <a:prstGeom prst="rightArrow"/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ID"/>
          </a:p>
        </p:txBody>
      </p:sp>
      <p:sp>
        <p:nvSpPr>
          <p:cNvPr id="1048715" name="Arrow: Right 15"/>
          <p:cNvSpPr/>
          <p:nvPr/>
        </p:nvSpPr>
        <p:spPr>
          <a:xfrm rot="5400000">
            <a:off x="2902241" y="3582160"/>
            <a:ext cx="485395" cy="266218"/>
          </a:xfrm>
          <a:prstGeom prst="rightArrow"/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ID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8" name="Title 1"/>
          <p:cNvSpPr>
            <a:spLocks noGrp="1"/>
          </p:cNvSpPr>
          <p:nvPr>
            <p:ph type="title"/>
          </p:nvPr>
        </p:nvSpPr>
        <p:spPr>
          <a:xfrm>
            <a:off x="838200" y="752354"/>
            <a:ext cx="10515600" cy="266218"/>
          </a:xfrm>
        </p:spPr>
        <p:txBody>
          <a:bodyPr>
            <a:noAutofit/>
          </a:bodyPr>
          <a:p>
            <a:pPr lvl="1"/>
            <a:r>
              <a:rPr dirty="0" sz="3600" lang="en-US">
                <a:highlight>
                  <a:srgbClr val="FFFF00"/>
                </a:highlight>
              </a:rPr>
              <a:t>\android\app\</a:t>
            </a:r>
            <a:r>
              <a:rPr dirty="0" sz="3600" lang="en-US" err="1">
                <a:highlight>
                  <a:srgbClr val="FFFF00"/>
                </a:highlight>
              </a:rPr>
              <a:t>src</a:t>
            </a:r>
            <a:r>
              <a:rPr dirty="0" sz="3600" lang="en-US">
                <a:highlight>
                  <a:srgbClr val="FFFF00"/>
                </a:highlight>
              </a:rPr>
              <a:t>\main\</a:t>
            </a:r>
            <a:r>
              <a:rPr b="1" dirty="0" sz="3600" lang="en-US">
                <a:highlight>
                  <a:srgbClr val="FFFF00"/>
                </a:highlight>
              </a:rPr>
              <a:t>AndroidManifest.xml</a:t>
            </a:r>
          </a:p>
        </p:txBody>
      </p:sp>
      <p:sp>
        <p:nvSpPr>
          <p:cNvPr id="1048719" name="TextBox 8"/>
          <p:cNvSpPr txBox="1"/>
          <p:nvPr/>
        </p:nvSpPr>
        <p:spPr>
          <a:xfrm>
            <a:off x="92596" y="1526711"/>
            <a:ext cx="11945071" cy="400110"/>
          </a:xfrm>
          <a:prstGeom prst="rect"/>
          <a:noFill/>
        </p:spPr>
        <p:txBody>
          <a:bodyPr wrap="square">
            <a:spAutoFit/>
          </a:bodyPr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000" lang="en-US" err="1"/>
              <a:t>Tambahkan</a:t>
            </a:r>
            <a:r>
              <a:rPr dirty="0" sz="2000" lang="en-US"/>
              <a:t> permission </a:t>
            </a:r>
            <a:r>
              <a:rPr b="1" dirty="0" sz="2000" lang="en-US">
                <a:latin typeface="Consolas" panose="020B0609020204030204" pitchFamily="49" charset="0"/>
              </a:rPr>
              <a:t>POST_NOTIFICATIONS</a:t>
            </a:r>
            <a:r>
              <a:rPr b="1" dirty="0" sz="2000"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dirty="0" sz="2000" lang="en-US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pada </a:t>
            </a:r>
            <a:r>
              <a:rPr dirty="0" sz="2000" lang="en-US" err="1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AndroidManifest</a:t>
            </a:r>
            <a:r>
              <a:rPr dirty="0" sz="2000" lang="en-US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dirty="0" sz="2000" lang="en-US" err="1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sesuai</a:t>
            </a:r>
            <a:r>
              <a:rPr dirty="0" sz="2000" lang="en-US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dirty="0" sz="2000" lang="en-US" err="1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berikut</a:t>
            </a:r>
            <a:r>
              <a:rPr dirty="0" sz="2000" lang="en-US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dirty="0" sz="2000" lang="en-US" err="1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ini</a:t>
            </a:r>
            <a:endParaRPr dirty="0" sz="2000" lang="en-US">
              <a:latin typeface="+mj-lt"/>
            </a:endParaRPr>
          </a:p>
        </p:txBody>
      </p:sp>
      <p:pic>
        <p:nvPicPr>
          <p:cNvPr id="2097175" name="Picture 5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566262" y="2023139"/>
            <a:ext cx="9021434" cy="4429743"/>
          </a:xfrm>
          <a:prstGeom prst="rect"/>
          <a:ln w="28575">
            <a:solidFill>
              <a:srgbClr val="0070C0"/>
            </a:solidFill>
          </a:ln>
        </p:spPr>
      </p:pic>
      <p:sp>
        <p:nvSpPr>
          <p:cNvPr id="1048720" name="Rectangle 13"/>
          <p:cNvSpPr/>
          <p:nvPr/>
        </p:nvSpPr>
        <p:spPr>
          <a:xfrm>
            <a:off x="1701474" y="3354295"/>
            <a:ext cx="7731889" cy="1018572"/>
          </a:xfrm>
          <a:prstGeom prst="rect"/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 rtlCol="0"/>
          <a:p>
            <a:pPr algn="ctr"/>
            <a:endParaRPr lang="en-ID">
              <a:noFill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7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3" name="Title 1"/>
          <p:cNvSpPr>
            <a:spLocks noGrp="1"/>
          </p:cNvSpPr>
          <p:nvPr>
            <p:ph type="title"/>
          </p:nvPr>
        </p:nvSpPr>
        <p:spPr>
          <a:xfrm>
            <a:off x="838200" y="752354"/>
            <a:ext cx="10515600" cy="266218"/>
          </a:xfrm>
        </p:spPr>
        <p:txBody>
          <a:bodyPr>
            <a:noAutofit/>
          </a:bodyPr>
          <a:p>
            <a:pPr lvl="1"/>
            <a:r>
              <a:rPr dirty="0" sz="3600" lang="en-US">
                <a:highlight>
                  <a:srgbClr val="FFFF00"/>
                </a:highlight>
              </a:rPr>
              <a:t>\lib\</a:t>
            </a:r>
            <a:r>
              <a:rPr b="1" dirty="0" sz="3600" lang="en-US" err="1">
                <a:highlight>
                  <a:srgbClr val="FFFF00"/>
                </a:highlight>
              </a:rPr>
              <a:t>main.dart</a:t>
            </a:r>
            <a:endParaRPr b="1" dirty="0" sz="3600" lang="en-US">
              <a:highlight>
                <a:srgbClr val="FFFF00"/>
              </a:highlight>
            </a:endParaRPr>
          </a:p>
        </p:txBody>
      </p:sp>
      <p:pic>
        <p:nvPicPr>
          <p:cNvPr id="2097176" name="Picture 6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838200" y="1242760"/>
            <a:ext cx="6743987" cy="5482131"/>
          </a:xfrm>
          <a:prstGeom prst="rect"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0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6" name="Title 1"/>
          <p:cNvSpPr>
            <a:spLocks noGrp="1"/>
          </p:cNvSpPr>
          <p:nvPr>
            <p:ph type="title"/>
          </p:nvPr>
        </p:nvSpPr>
        <p:spPr>
          <a:xfrm>
            <a:off x="838200" y="752354"/>
            <a:ext cx="10515600" cy="266218"/>
          </a:xfrm>
        </p:spPr>
        <p:txBody>
          <a:bodyPr>
            <a:noAutofit/>
          </a:bodyPr>
          <a:p>
            <a:pPr lvl="1"/>
            <a:r>
              <a:rPr dirty="0" sz="3600" lang="en-US">
                <a:highlight>
                  <a:srgbClr val="FFFF00"/>
                </a:highlight>
              </a:rPr>
              <a:t>\lib\</a:t>
            </a:r>
            <a:r>
              <a:rPr b="1" dirty="0" sz="3600" lang="en-US" err="1">
                <a:highlight>
                  <a:srgbClr val="FFFF00"/>
                </a:highlight>
              </a:rPr>
              <a:t>main.dart</a:t>
            </a:r>
            <a:endParaRPr b="1" dirty="0" sz="3600" lang="en-US">
              <a:highlight>
                <a:srgbClr val="FFFF00"/>
              </a:highlight>
            </a:endParaRPr>
          </a:p>
        </p:txBody>
      </p:sp>
      <p:pic>
        <p:nvPicPr>
          <p:cNvPr id="2097177" name="Picture 2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838200" y="1242760"/>
            <a:ext cx="6743987" cy="2798174"/>
          </a:xfrm>
          <a:prstGeom prst="rect"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3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9" name="Title 1"/>
          <p:cNvSpPr>
            <a:spLocks noGrp="1"/>
          </p:cNvSpPr>
          <p:nvPr>
            <p:ph type="title"/>
          </p:nvPr>
        </p:nvSpPr>
        <p:spPr>
          <a:xfrm>
            <a:off x="838200" y="752354"/>
            <a:ext cx="10515600" cy="266218"/>
          </a:xfrm>
        </p:spPr>
        <p:txBody>
          <a:bodyPr>
            <a:noAutofit/>
          </a:bodyPr>
          <a:p>
            <a:pPr lvl="1"/>
            <a:r>
              <a:rPr dirty="0" sz="3600" lang="en-US">
                <a:highlight>
                  <a:srgbClr val="FFFF00"/>
                </a:highlight>
              </a:rPr>
              <a:t>\lib\</a:t>
            </a:r>
            <a:r>
              <a:rPr b="1" dirty="0" sz="3600" lang="en-US" err="1">
                <a:highlight>
                  <a:srgbClr val="FFFF00"/>
                </a:highlight>
              </a:rPr>
              <a:t>main.dart</a:t>
            </a:r>
            <a:endParaRPr b="1" dirty="0" sz="3600" lang="en-US">
              <a:highlight>
                <a:srgbClr val="FFFF00"/>
              </a:highlight>
            </a:endParaRPr>
          </a:p>
        </p:txBody>
      </p:sp>
      <p:pic>
        <p:nvPicPr>
          <p:cNvPr id="2097178" name="Picture 4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838200" y="1277483"/>
            <a:ext cx="6118185" cy="5420497"/>
          </a:xfrm>
          <a:prstGeom prst="rect"/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6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2" name="Title 1"/>
          <p:cNvSpPr>
            <a:spLocks noGrp="1"/>
          </p:cNvSpPr>
          <p:nvPr>
            <p:ph type="title"/>
          </p:nvPr>
        </p:nvSpPr>
        <p:spPr>
          <a:xfrm>
            <a:off x="838200" y="752354"/>
            <a:ext cx="10515600" cy="266218"/>
          </a:xfrm>
        </p:spPr>
        <p:txBody>
          <a:bodyPr>
            <a:noAutofit/>
          </a:bodyPr>
          <a:p>
            <a:pPr lvl="1"/>
            <a:r>
              <a:rPr dirty="0" sz="3600" lang="en-US">
                <a:highlight>
                  <a:srgbClr val="FFFF00"/>
                </a:highlight>
              </a:rPr>
              <a:t>\lib\</a:t>
            </a:r>
            <a:r>
              <a:rPr b="1" dirty="0" sz="3600" lang="en-US" err="1">
                <a:highlight>
                  <a:srgbClr val="FFFF00"/>
                </a:highlight>
              </a:rPr>
              <a:t>main.dart</a:t>
            </a:r>
            <a:endParaRPr b="1" dirty="0" sz="3600" lang="en-US">
              <a:highlight>
                <a:srgbClr val="FFFF00"/>
              </a:highlight>
            </a:endParaRPr>
          </a:p>
        </p:txBody>
      </p:sp>
      <p:pic>
        <p:nvPicPr>
          <p:cNvPr id="2097179" name="Picture 3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838200" y="1277483"/>
            <a:ext cx="6037162" cy="5427527"/>
          </a:xfrm>
          <a:prstGeom prst="rect"/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9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5" name="Title 1"/>
          <p:cNvSpPr>
            <a:spLocks noGrp="1"/>
          </p:cNvSpPr>
          <p:nvPr>
            <p:ph type="title"/>
          </p:nvPr>
        </p:nvSpPr>
        <p:spPr>
          <a:xfrm>
            <a:off x="838200" y="752354"/>
            <a:ext cx="10515600" cy="266218"/>
          </a:xfrm>
        </p:spPr>
        <p:txBody>
          <a:bodyPr>
            <a:noAutofit/>
          </a:bodyPr>
          <a:p>
            <a:pPr lvl="1"/>
            <a:r>
              <a:rPr dirty="0" sz="3600" lang="en-US">
                <a:highlight>
                  <a:srgbClr val="FFFF00"/>
                </a:highlight>
              </a:rPr>
              <a:t>\lib\</a:t>
            </a:r>
            <a:r>
              <a:rPr b="1" dirty="0" sz="3600" lang="en-US" err="1">
                <a:highlight>
                  <a:srgbClr val="FFFF00"/>
                </a:highlight>
              </a:rPr>
              <a:t>main.dart</a:t>
            </a:r>
            <a:endParaRPr b="1" dirty="0" sz="3600" lang="en-US">
              <a:highlight>
                <a:srgbClr val="FFFF00"/>
              </a:highlight>
            </a:endParaRPr>
          </a:p>
        </p:txBody>
      </p:sp>
      <p:pic>
        <p:nvPicPr>
          <p:cNvPr id="2097180" name="Picture 4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838200" y="1248422"/>
            <a:ext cx="6504044" cy="5516980"/>
          </a:xfrm>
          <a:prstGeom prst="rect"/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2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8" name="Title 1"/>
          <p:cNvSpPr>
            <a:spLocks noGrp="1"/>
          </p:cNvSpPr>
          <p:nvPr>
            <p:ph type="title"/>
          </p:nvPr>
        </p:nvSpPr>
        <p:spPr>
          <a:xfrm>
            <a:off x="838200" y="752354"/>
            <a:ext cx="10515600" cy="266218"/>
          </a:xfrm>
        </p:spPr>
        <p:txBody>
          <a:bodyPr>
            <a:noAutofit/>
          </a:bodyPr>
          <a:p>
            <a:pPr lvl="1"/>
            <a:r>
              <a:rPr dirty="0" sz="3600" lang="en-US">
                <a:highlight>
                  <a:srgbClr val="FFFF00"/>
                </a:highlight>
              </a:rPr>
              <a:t>\lib\</a:t>
            </a:r>
            <a:r>
              <a:rPr b="1" dirty="0" sz="3600" lang="en-US" err="1">
                <a:highlight>
                  <a:srgbClr val="FFFF00"/>
                </a:highlight>
              </a:rPr>
              <a:t>main.dart</a:t>
            </a:r>
            <a:endParaRPr b="1" dirty="0" sz="3600" lang="en-US">
              <a:highlight>
                <a:srgbClr val="FFFF00"/>
              </a:highlight>
            </a:endParaRPr>
          </a:p>
        </p:txBody>
      </p:sp>
      <p:pic>
        <p:nvPicPr>
          <p:cNvPr id="2097181" name="Picture 3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66867" y="1225274"/>
            <a:ext cx="5493478" cy="5516980"/>
          </a:xfrm>
          <a:prstGeom prst="rect"/>
        </p:spPr>
      </p:pic>
      <p:pic>
        <p:nvPicPr>
          <p:cNvPr id="2097182" name="Picture 6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rcRect r="1701"/>
          <a:stretch>
            <a:fillRect/>
          </a:stretch>
        </p:blipFill>
        <p:spPr>
          <a:xfrm>
            <a:off x="5894343" y="1225274"/>
            <a:ext cx="6297657" cy="4361154"/>
          </a:xfrm>
          <a:prstGeom prst="rect"/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5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1" name="Title 1"/>
          <p:cNvSpPr>
            <a:spLocks noGrp="1"/>
          </p:cNvSpPr>
          <p:nvPr>
            <p:ph type="title"/>
          </p:nvPr>
        </p:nvSpPr>
        <p:spPr>
          <a:xfrm>
            <a:off x="838200" y="752354"/>
            <a:ext cx="10515600" cy="266218"/>
          </a:xfrm>
        </p:spPr>
        <p:txBody>
          <a:bodyPr>
            <a:noAutofit/>
          </a:bodyPr>
          <a:p>
            <a:pPr lvl="1"/>
            <a:r>
              <a:rPr dirty="0" sz="3600" lang="en-US">
                <a:highlight>
                  <a:srgbClr val="FFFF00"/>
                </a:highlight>
              </a:rPr>
              <a:t>\lib\screens\</a:t>
            </a:r>
            <a:r>
              <a:rPr b="1" dirty="0" sz="3600" lang="en-US">
                <a:highlight>
                  <a:srgbClr val="FFFF00"/>
                </a:highlight>
              </a:rPr>
              <a:t>add_post_screen.dart</a:t>
            </a:r>
          </a:p>
        </p:txBody>
      </p:sp>
      <p:pic>
        <p:nvPicPr>
          <p:cNvPr id="2097183" name="Picture 4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838200" y="1225274"/>
            <a:ext cx="7634468" cy="5514435"/>
          </a:xfrm>
          <a:prstGeom prst="rect"/>
          <a:ln w="28575">
            <a:solidFill>
              <a:srgbClr val="FF0000"/>
            </a:solidFill>
          </a:ln>
        </p:spPr>
      </p:pic>
      <p:sp>
        <p:nvSpPr>
          <p:cNvPr id="1048742" name="TextBox 5"/>
          <p:cNvSpPr txBox="1"/>
          <p:nvPr/>
        </p:nvSpPr>
        <p:spPr>
          <a:xfrm>
            <a:off x="8788399" y="1225274"/>
            <a:ext cx="3200401" cy="707886"/>
          </a:xfrm>
          <a:prstGeom prst="rect"/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p>
            <a:r>
              <a:rPr dirty="0" sz="2000" lang="en-US" err="1"/>
              <a:t>Buat</a:t>
            </a:r>
            <a:r>
              <a:rPr dirty="0" sz="2000" lang="en-US"/>
              <a:t> method </a:t>
            </a:r>
            <a:r>
              <a:rPr b="1" dirty="0" sz="2000" lang="en-US" err="1"/>
              <a:t>sendNotificationToTopic</a:t>
            </a:r>
            <a:endParaRPr b="1" dirty="0" sz="2000" lang="en-US">
              <a:latin typeface="Consolas" panose="020B0609020204030204" pitchFamily="49" charset="0"/>
            </a:endParaRPr>
          </a:p>
        </p:txBody>
      </p:sp>
      <p:sp>
        <p:nvSpPr>
          <p:cNvPr id="1048743" name="TextBox 11"/>
          <p:cNvSpPr txBox="1"/>
          <p:nvPr/>
        </p:nvSpPr>
        <p:spPr>
          <a:xfrm>
            <a:off x="8788399" y="2942314"/>
            <a:ext cx="3200401" cy="707886"/>
          </a:xfrm>
          <a:prstGeom prst="rect"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p>
            <a:r>
              <a:rPr dirty="0" sz="2000" lang="en-US" err="1"/>
              <a:t>Sesuaikan</a:t>
            </a:r>
            <a:r>
              <a:rPr dirty="0" sz="2000" lang="en-US"/>
              <a:t> URL yang </a:t>
            </a:r>
            <a:r>
              <a:rPr dirty="0" sz="2000" lang="en-US" err="1"/>
              <a:t>didapatkan</a:t>
            </a:r>
            <a:r>
              <a:rPr dirty="0" sz="2000" lang="en-US"/>
              <a:t> oleh </a:t>
            </a:r>
            <a:r>
              <a:rPr dirty="0" sz="2000" lang="en-US" err="1"/>
              <a:t>Vercel</a:t>
            </a:r>
            <a:endParaRPr b="1" dirty="0" sz="2000" lang="en-US">
              <a:latin typeface="Consolas" panose="020B0609020204030204" pitchFamily="49" charset="0"/>
            </a:endParaRPr>
          </a:p>
        </p:txBody>
      </p:sp>
      <p:cxnSp>
        <p:nvCxnSpPr>
          <p:cNvPr id="3145732" name="Straight Arrow Connector 12"/>
          <p:cNvCxnSpPr>
            <a:cxnSpLocks/>
            <a:endCxn id="1048743" idx="1"/>
          </p:cNvCxnSpPr>
          <p:nvPr/>
        </p:nvCxnSpPr>
        <p:spPr>
          <a:xfrm>
            <a:off x="5059680" y="1798320"/>
            <a:ext cx="3728719" cy="1497937"/>
          </a:xfrm>
          <a:prstGeom prst="straightConnector1"/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0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b="1" dirty="0" i="0" lang="en-ID" err="1">
                <a:solidFill>
                  <a:srgbClr val="0D0D0D"/>
                </a:solidFill>
                <a:effectLst/>
                <a:latin typeface="Söhne"/>
              </a:rPr>
              <a:t>Fungsi</a:t>
            </a:r>
            <a:r>
              <a:rPr b="1" dirty="0" i="0" lang="en-ID">
                <a:solidFill>
                  <a:srgbClr val="0D0D0D"/>
                </a:solidFill>
                <a:effectLst/>
                <a:latin typeface="Söhne"/>
              </a:rPr>
              <a:t> Utama FCM</a:t>
            </a:r>
          </a:p>
        </p:txBody>
      </p:sp>
      <p:sp>
        <p:nvSpPr>
          <p:cNvPr id="1048601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p>
            <a:pPr algn="just" indent="-514350" marL="565150">
              <a:buAutoNum type="arabicPeriod"/>
            </a:pPr>
            <a:r>
              <a:rPr b="0" dirty="0" sz="3200" i="0" lang="en-ID" err="1">
                <a:solidFill>
                  <a:srgbClr val="0D0D0D"/>
                </a:solidFill>
                <a:effectLst/>
                <a:latin typeface="Söhne"/>
              </a:rPr>
              <a:t>Mengirim</a:t>
            </a:r>
            <a:r>
              <a:rPr b="0" dirty="0" sz="3200" i="0" lang="en-ID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b="0" dirty="0" sz="3200" i="0" lang="en-ID" err="1">
                <a:solidFill>
                  <a:srgbClr val="0D0D0D"/>
                </a:solidFill>
                <a:effectLst/>
                <a:latin typeface="Söhne"/>
              </a:rPr>
              <a:t>Notifikasi</a:t>
            </a:r>
            <a:r>
              <a:rPr b="0" dirty="0" sz="3200" i="0" lang="en-ID">
                <a:solidFill>
                  <a:srgbClr val="0D0D0D"/>
                </a:solidFill>
                <a:effectLst/>
                <a:latin typeface="Söhne"/>
              </a:rPr>
              <a:t>: Bisa </a:t>
            </a:r>
            <a:r>
              <a:rPr b="0" dirty="0" sz="3200" i="0" lang="en-ID" err="1">
                <a:solidFill>
                  <a:srgbClr val="0D0D0D"/>
                </a:solidFill>
                <a:effectLst/>
                <a:latin typeface="Söhne"/>
              </a:rPr>
              <a:t>langsung</a:t>
            </a:r>
            <a:r>
              <a:rPr b="0" dirty="0" sz="3200" i="0" lang="en-ID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b="0" dirty="0" sz="3200" i="0" lang="en-ID" err="1">
                <a:solidFill>
                  <a:srgbClr val="0D0D0D"/>
                </a:solidFill>
                <a:effectLst/>
                <a:latin typeface="Söhne"/>
              </a:rPr>
              <a:t>ditampilkan</a:t>
            </a:r>
            <a:r>
              <a:rPr b="0" dirty="0" sz="3200" i="0" lang="en-ID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b="0" dirty="0" sz="3200" i="0" lang="en-ID" err="1">
                <a:solidFill>
                  <a:srgbClr val="0D0D0D"/>
                </a:solidFill>
                <a:effectLst/>
                <a:latin typeface="Söhne"/>
              </a:rPr>
              <a:t>ke</a:t>
            </a:r>
            <a:r>
              <a:rPr b="0" dirty="0" sz="3200" i="0" lang="en-ID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b="0" dirty="0" sz="3200" i="0" lang="en-ID" err="1">
                <a:solidFill>
                  <a:srgbClr val="0D0D0D"/>
                </a:solidFill>
                <a:effectLst/>
                <a:latin typeface="Söhne"/>
              </a:rPr>
              <a:t>pengguna</a:t>
            </a:r>
            <a:r>
              <a:rPr b="0" dirty="0" sz="3200" i="0" lang="en-ID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b="0" dirty="0" sz="3200" i="0" lang="en-ID" err="1">
                <a:solidFill>
                  <a:srgbClr val="0D0D0D"/>
                </a:solidFill>
                <a:effectLst/>
                <a:latin typeface="Söhne"/>
              </a:rPr>
              <a:t>seperti</a:t>
            </a:r>
            <a:r>
              <a:rPr b="0" dirty="0" sz="3200" i="0" lang="en-ID">
                <a:solidFill>
                  <a:srgbClr val="0D0D0D"/>
                </a:solidFill>
                <a:effectLst/>
                <a:latin typeface="Söhne"/>
              </a:rPr>
              <a:t> pop-up </a:t>
            </a:r>
            <a:r>
              <a:rPr b="0" dirty="0" sz="3200" i="0" lang="en-ID" err="1">
                <a:solidFill>
                  <a:srgbClr val="0D0D0D"/>
                </a:solidFill>
                <a:effectLst/>
                <a:latin typeface="Söhne"/>
              </a:rPr>
              <a:t>atau</a:t>
            </a:r>
            <a:r>
              <a:rPr b="0" dirty="0" sz="3200" i="0" lang="en-ID">
                <a:solidFill>
                  <a:srgbClr val="0D0D0D"/>
                </a:solidFill>
                <a:effectLst/>
                <a:latin typeface="Söhne"/>
              </a:rPr>
              <a:t> push notification.</a:t>
            </a:r>
          </a:p>
          <a:p>
            <a:pPr algn="just" indent="-514350" marL="565150">
              <a:buAutoNum type="arabicPeriod"/>
            </a:pPr>
            <a:r>
              <a:rPr b="0" dirty="0" sz="3200" i="0" lang="en-ID">
                <a:solidFill>
                  <a:srgbClr val="0D0D0D"/>
                </a:solidFill>
                <a:effectLst/>
                <a:latin typeface="Söhne"/>
              </a:rPr>
              <a:t>Pesan Data (Data Messages): </a:t>
            </a:r>
            <a:r>
              <a:rPr b="0" dirty="0" sz="3200" i="0" lang="en-ID" err="1">
                <a:solidFill>
                  <a:srgbClr val="0D0D0D"/>
                </a:solidFill>
                <a:effectLst/>
                <a:latin typeface="Söhne"/>
              </a:rPr>
              <a:t>Dikirim</a:t>
            </a:r>
            <a:r>
              <a:rPr b="0" dirty="0" sz="3200" i="0" lang="en-ID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b="0" dirty="0" sz="3200" i="0" lang="en-ID" err="1">
                <a:solidFill>
                  <a:srgbClr val="0D0D0D"/>
                </a:solidFill>
                <a:effectLst/>
                <a:latin typeface="Söhne"/>
              </a:rPr>
              <a:t>secara</a:t>
            </a:r>
            <a:r>
              <a:rPr b="0" dirty="0" sz="3200" i="0" lang="en-ID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b="0" dirty="0" sz="3200" i="0" lang="en-ID" err="1">
                <a:solidFill>
                  <a:srgbClr val="0D0D0D"/>
                </a:solidFill>
                <a:effectLst/>
                <a:latin typeface="Söhne"/>
              </a:rPr>
              <a:t>diam-diam</a:t>
            </a:r>
            <a:r>
              <a:rPr b="0" dirty="0" sz="3200" i="0" lang="en-ID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b="0" dirty="0" sz="3200" i="0" lang="en-ID" err="1">
                <a:solidFill>
                  <a:srgbClr val="0D0D0D"/>
                </a:solidFill>
                <a:effectLst/>
                <a:latin typeface="Söhne"/>
              </a:rPr>
              <a:t>untuk</a:t>
            </a:r>
            <a:r>
              <a:rPr b="0" dirty="0" sz="3200" i="0" lang="en-ID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b="0" dirty="0" sz="3200" i="0" lang="en-ID" err="1">
                <a:solidFill>
                  <a:srgbClr val="0D0D0D"/>
                </a:solidFill>
                <a:effectLst/>
                <a:latin typeface="Söhne"/>
              </a:rPr>
              <a:t>ditangani</a:t>
            </a:r>
            <a:r>
              <a:rPr b="0" dirty="0" sz="3200" i="0" lang="en-ID">
                <a:solidFill>
                  <a:srgbClr val="0D0D0D"/>
                </a:solidFill>
                <a:effectLst/>
                <a:latin typeface="Söhne"/>
              </a:rPr>
              <a:t> oleh </a:t>
            </a:r>
            <a:r>
              <a:rPr b="0" dirty="0" sz="3200" i="0" lang="en-ID" err="1">
                <a:solidFill>
                  <a:srgbClr val="0D0D0D"/>
                </a:solidFill>
                <a:effectLst/>
                <a:latin typeface="Söhne"/>
              </a:rPr>
              <a:t>aplikasi</a:t>
            </a:r>
            <a:r>
              <a:rPr b="0" dirty="0" sz="3200" i="0" lang="en-ID">
                <a:solidFill>
                  <a:srgbClr val="0D0D0D"/>
                </a:solidFill>
                <a:effectLst/>
                <a:latin typeface="Söhne"/>
              </a:rPr>
              <a:t> di background </a:t>
            </a:r>
            <a:r>
              <a:rPr b="0" dirty="0" sz="3200" i="0" lang="en-ID" err="1">
                <a:solidFill>
                  <a:srgbClr val="0D0D0D"/>
                </a:solidFill>
                <a:effectLst/>
                <a:latin typeface="Söhne"/>
              </a:rPr>
              <a:t>atau</a:t>
            </a:r>
            <a:r>
              <a:rPr b="0" dirty="0" sz="3200" i="0" lang="en-ID">
                <a:solidFill>
                  <a:srgbClr val="0D0D0D"/>
                </a:solidFill>
                <a:effectLst/>
                <a:latin typeface="Söhne"/>
              </a:rPr>
              <a:t> foreground, sangat </a:t>
            </a:r>
            <a:r>
              <a:rPr b="0" dirty="0" sz="3200" i="0" lang="en-ID" err="1">
                <a:solidFill>
                  <a:srgbClr val="0D0D0D"/>
                </a:solidFill>
                <a:effectLst/>
                <a:latin typeface="Söhne"/>
              </a:rPr>
              <a:t>berguna</a:t>
            </a:r>
            <a:r>
              <a:rPr b="0" dirty="0" sz="3200" i="0" lang="en-ID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b="0" dirty="0" sz="3200" i="0" lang="en-ID" err="1">
                <a:solidFill>
                  <a:srgbClr val="0D0D0D"/>
                </a:solidFill>
                <a:effectLst/>
                <a:latin typeface="Söhne"/>
              </a:rPr>
              <a:t>untuk</a:t>
            </a:r>
            <a:r>
              <a:rPr b="0" dirty="0" sz="3200" i="0" lang="en-ID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b="0" dirty="0" sz="3200" i="0" lang="en-ID" err="1">
                <a:solidFill>
                  <a:srgbClr val="0D0D0D"/>
                </a:solidFill>
                <a:effectLst/>
                <a:latin typeface="Söhne"/>
              </a:rPr>
              <a:t>sinkronisasi</a:t>
            </a:r>
            <a:r>
              <a:rPr b="0" dirty="0" sz="3200" i="0" lang="en-ID">
                <a:solidFill>
                  <a:srgbClr val="0D0D0D"/>
                </a:solidFill>
                <a:effectLst/>
                <a:latin typeface="Söhne"/>
              </a:rPr>
              <a:t> data </a:t>
            </a:r>
            <a:r>
              <a:rPr b="0" dirty="0" sz="3200" i="0" lang="en-ID" err="1">
                <a:solidFill>
                  <a:srgbClr val="0D0D0D"/>
                </a:solidFill>
                <a:effectLst/>
                <a:latin typeface="Söhne"/>
              </a:rPr>
              <a:t>atau</a:t>
            </a:r>
            <a:r>
              <a:rPr b="0" dirty="0" sz="3200" i="0" lang="en-ID">
                <a:solidFill>
                  <a:srgbClr val="0D0D0D"/>
                </a:solidFill>
                <a:effectLst/>
                <a:latin typeface="Söhne"/>
              </a:rPr>
              <a:t> update </a:t>
            </a:r>
            <a:r>
              <a:rPr b="0" dirty="0" sz="3200" i="0" lang="en-ID" err="1">
                <a:solidFill>
                  <a:srgbClr val="0D0D0D"/>
                </a:solidFill>
                <a:effectLst/>
                <a:latin typeface="Söhne"/>
              </a:rPr>
              <a:t>konten</a:t>
            </a:r>
            <a:r>
              <a:rPr b="0" dirty="0" sz="3200" i="0" lang="en-ID">
                <a:solidFill>
                  <a:srgbClr val="0D0D0D"/>
                </a:solidFill>
                <a:effectLst/>
                <a:latin typeface="Söhne"/>
              </a:rPr>
              <a:t>.</a:t>
            </a:r>
          </a:p>
          <a:p>
            <a:pPr algn="just" indent="-514350" marL="565150">
              <a:buAutoNum type="arabicPeriod"/>
            </a:pPr>
            <a:r>
              <a:rPr b="0" dirty="0" sz="3200" i="0" lang="en-ID" err="1">
                <a:solidFill>
                  <a:srgbClr val="0D0D0D"/>
                </a:solidFill>
                <a:effectLst/>
                <a:latin typeface="Söhne"/>
              </a:rPr>
              <a:t>Pengiriman</a:t>
            </a:r>
            <a:r>
              <a:rPr b="0" dirty="0" sz="3200" i="0" lang="en-ID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b="0" dirty="0" sz="3200" i="0" lang="en-ID" err="1">
                <a:solidFill>
                  <a:srgbClr val="0D0D0D"/>
                </a:solidFill>
                <a:effectLst/>
                <a:latin typeface="Söhne"/>
              </a:rPr>
              <a:t>ke</a:t>
            </a:r>
            <a:r>
              <a:rPr b="0" dirty="0" sz="3200" i="0" lang="en-ID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b="0" dirty="0" sz="3200" i="0" lang="en-ID" err="1">
                <a:solidFill>
                  <a:srgbClr val="0D0D0D"/>
                </a:solidFill>
                <a:effectLst/>
                <a:latin typeface="Söhne"/>
              </a:rPr>
              <a:t>Berbagai</a:t>
            </a:r>
            <a:r>
              <a:rPr b="0" dirty="0" sz="3200" i="0" lang="en-ID">
                <a:solidFill>
                  <a:srgbClr val="0D0D0D"/>
                </a:solidFill>
                <a:effectLst/>
                <a:latin typeface="Söhne"/>
              </a:rPr>
              <a:t> Target:</a:t>
            </a:r>
          </a:p>
          <a:p>
            <a:pPr algn="just" indent="-514350" lvl="1" marL="1022350"/>
            <a:r>
              <a:rPr b="0" dirty="0" sz="2800" i="0" lang="en-ID" err="1">
                <a:solidFill>
                  <a:srgbClr val="0D0D0D"/>
                </a:solidFill>
                <a:effectLst/>
                <a:latin typeface="Söhne"/>
              </a:rPr>
              <a:t>Perangkat</a:t>
            </a:r>
            <a:r>
              <a:rPr b="0" dirty="0" sz="2800" i="0" lang="en-ID">
                <a:solidFill>
                  <a:srgbClr val="0D0D0D"/>
                </a:solidFill>
                <a:effectLst/>
                <a:latin typeface="Söhne"/>
              </a:rPr>
              <a:t> individual </a:t>
            </a:r>
            <a:r>
              <a:rPr b="0" dirty="0" sz="2800" i="0" lang="en-ID" err="1">
                <a:solidFill>
                  <a:srgbClr val="0D0D0D"/>
                </a:solidFill>
                <a:effectLst/>
                <a:latin typeface="Söhne"/>
              </a:rPr>
              <a:t>menggunakan</a:t>
            </a:r>
            <a:r>
              <a:rPr b="0" dirty="0" sz="2800" i="0" lang="en-ID">
                <a:solidFill>
                  <a:srgbClr val="0D0D0D"/>
                </a:solidFill>
                <a:effectLst/>
                <a:latin typeface="Söhne"/>
              </a:rPr>
              <a:t> token FCM.</a:t>
            </a:r>
          </a:p>
          <a:p>
            <a:pPr algn="just" indent="-514350" lvl="1" marL="1022350"/>
            <a:r>
              <a:rPr b="0" dirty="0" sz="2800" i="0" lang="en-ID" err="1">
                <a:solidFill>
                  <a:srgbClr val="0D0D0D"/>
                </a:solidFill>
                <a:effectLst/>
                <a:latin typeface="Söhne"/>
              </a:rPr>
              <a:t>Kelompok</a:t>
            </a:r>
            <a:r>
              <a:rPr b="0" dirty="0" sz="2800" i="0" lang="en-ID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b="0" dirty="0" sz="2800" i="0" lang="en-ID" err="1">
                <a:solidFill>
                  <a:srgbClr val="0D0D0D"/>
                </a:solidFill>
                <a:effectLst/>
                <a:latin typeface="Söhne"/>
              </a:rPr>
              <a:t>perangkat</a:t>
            </a:r>
            <a:r>
              <a:rPr b="0" dirty="0" sz="2800" i="0" lang="en-ID">
                <a:solidFill>
                  <a:srgbClr val="0D0D0D"/>
                </a:solidFill>
                <a:effectLst/>
                <a:latin typeface="Söhne"/>
              </a:rPr>
              <a:t> (</a:t>
            </a:r>
            <a:r>
              <a:rPr b="0" dirty="0" sz="2800" i="0" lang="en-ID" err="1">
                <a:solidFill>
                  <a:srgbClr val="0D0D0D"/>
                </a:solidFill>
                <a:effectLst/>
                <a:latin typeface="Söhne"/>
              </a:rPr>
              <a:t>misalnya</a:t>
            </a:r>
            <a:r>
              <a:rPr b="0" dirty="0" sz="2800" i="0" lang="en-ID">
                <a:solidFill>
                  <a:srgbClr val="0D0D0D"/>
                </a:solidFill>
                <a:effectLst/>
                <a:latin typeface="Söhne"/>
              </a:rPr>
              <a:t>, </a:t>
            </a:r>
            <a:r>
              <a:rPr b="0" dirty="0" sz="2800" i="0" lang="en-ID" err="1">
                <a:solidFill>
                  <a:srgbClr val="0D0D0D"/>
                </a:solidFill>
                <a:effectLst/>
                <a:latin typeface="Söhne"/>
              </a:rPr>
              <a:t>pengguna</a:t>
            </a:r>
            <a:r>
              <a:rPr b="0" dirty="0" sz="2800" i="0" lang="en-ID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b="0" dirty="0" sz="2800" i="0" lang="en-ID" err="1">
                <a:solidFill>
                  <a:srgbClr val="0D0D0D"/>
                </a:solidFill>
                <a:effectLst/>
                <a:latin typeface="Söhne"/>
              </a:rPr>
              <a:t>dalam</a:t>
            </a:r>
            <a:r>
              <a:rPr b="0" dirty="0" sz="2800" i="0" lang="en-ID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b="0" dirty="0" sz="2800" i="0" lang="en-ID" err="1">
                <a:solidFill>
                  <a:srgbClr val="0D0D0D"/>
                </a:solidFill>
                <a:effectLst/>
                <a:latin typeface="Söhne"/>
              </a:rPr>
              <a:t>satu</a:t>
            </a:r>
            <a:r>
              <a:rPr b="0" dirty="0" sz="2800" i="0" lang="en-ID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b="0" dirty="0" sz="2800" i="0" lang="en-ID" err="1">
                <a:solidFill>
                  <a:srgbClr val="0D0D0D"/>
                </a:solidFill>
                <a:effectLst/>
                <a:latin typeface="Söhne"/>
              </a:rPr>
              <a:t>grup</a:t>
            </a:r>
            <a:r>
              <a:rPr b="0" dirty="0" sz="2800" i="0" lang="en-ID">
                <a:solidFill>
                  <a:srgbClr val="0D0D0D"/>
                </a:solidFill>
                <a:effectLst/>
                <a:latin typeface="Söhne"/>
              </a:rPr>
              <a:t> chat).</a:t>
            </a:r>
          </a:p>
          <a:p>
            <a:pPr algn="just" indent="-514350" lvl="1" marL="1022350"/>
            <a:r>
              <a:rPr b="0" dirty="0" sz="2800" i="0" lang="en-ID" err="1">
                <a:solidFill>
                  <a:srgbClr val="0D0D0D"/>
                </a:solidFill>
                <a:effectLst/>
                <a:latin typeface="Söhne"/>
              </a:rPr>
              <a:t>Topik</a:t>
            </a:r>
            <a:r>
              <a:rPr b="0" dirty="0" sz="2800" i="0" lang="en-ID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b="0" dirty="0" sz="2800" i="0" lang="en-ID" err="1">
                <a:solidFill>
                  <a:srgbClr val="0D0D0D"/>
                </a:solidFill>
                <a:effectLst/>
                <a:latin typeface="Söhne"/>
              </a:rPr>
              <a:t>tertentu</a:t>
            </a:r>
            <a:r>
              <a:rPr b="0" dirty="0" sz="2800" i="0" lang="en-ID">
                <a:solidFill>
                  <a:srgbClr val="0D0D0D"/>
                </a:solidFill>
                <a:effectLst/>
                <a:latin typeface="Söhne"/>
              </a:rPr>
              <a:t>, </a:t>
            </a:r>
            <a:r>
              <a:rPr b="0" dirty="0" sz="2800" i="0" lang="en-ID" err="1">
                <a:solidFill>
                  <a:srgbClr val="0D0D0D"/>
                </a:solidFill>
                <a:effectLst/>
                <a:latin typeface="Söhne"/>
              </a:rPr>
              <a:t>seperti</a:t>
            </a:r>
            <a:r>
              <a:rPr b="0" dirty="0" sz="2800" i="0" lang="en-ID">
                <a:solidFill>
                  <a:srgbClr val="0D0D0D"/>
                </a:solidFill>
                <a:effectLst/>
                <a:latin typeface="Söhne"/>
              </a:rPr>
              <a:t> "</a:t>
            </a:r>
            <a:r>
              <a:rPr b="0" dirty="0" sz="2800" i="0" lang="en-ID" err="1">
                <a:solidFill>
                  <a:srgbClr val="0D0D0D"/>
                </a:solidFill>
                <a:effectLst/>
                <a:latin typeface="Söhne"/>
              </a:rPr>
              <a:t>berita</a:t>
            </a:r>
            <a:r>
              <a:rPr b="0" dirty="0" sz="2800" i="0" lang="en-ID">
                <a:solidFill>
                  <a:srgbClr val="0D0D0D"/>
                </a:solidFill>
                <a:effectLst/>
                <a:latin typeface="Söhne"/>
              </a:rPr>
              <a:t>", "promo", </a:t>
            </a:r>
            <a:r>
              <a:rPr b="0" dirty="0" sz="2800" i="0" lang="en-ID" err="1">
                <a:solidFill>
                  <a:srgbClr val="0D0D0D"/>
                </a:solidFill>
                <a:effectLst/>
                <a:latin typeface="Söhne"/>
              </a:rPr>
              <a:t>atau</a:t>
            </a:r>
            <a:r>
              <a:rPr b="0" dirty="0" sz="2800" i="0" lang="en-ID">
                <a:solidFill>
                  <a:srgbClr val="0D0D0D"/>
                </a:solidFill>
                <a:effectLst/>
                <a:latin typeface="Söhne"/>
              </a:rPr>
              <a:t> "update".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6" name="Title 1"/>
          <p:cNvSpPr>
            <a:spLocks noGrp="1"/>
          </p:cNvSpPr>
          <p:nvPr>
            <p:ph type="title"/>
          </p:nvPr>
        </p:nvSpPr>
        <p:spPr>
          <a:xfrm>
            <a:off x="838200" y="752354"/>
            <a:ext cx="10515600" cy="266218"/>
          </a:xfrm>
        </p:spPr>
        <p:txBody>
          <a:bodyPr>
            <a:noAutofit/>
          </a:bodyPr>
          <a:p>
            <a:pPr lvl="1"/>
            <a:r>
              <a:rPr dirty="0" sz="3600" lang="en-US">
                <a:highlight>
                  <a:srgbClr val="FFFF00"/>
                </a:highlight>
              </a:rPr>
              <a:t>\lib\screens\</a:t>
            </a:r>
            <a:r>
              <a:rPr b="1" dirty="0" sz="3600" lang="en-US">
                <a:highlight>
                  <a:srgbClr val="FFFF00"/>
                </a:highlight>
              </a:rPr>
              <a:t>add_post_screen.dart</a:t>
            </a:r>
          </a:p>
        </p:txBody>
      </p:sp>
      <p:pic>
        <p:nvPicPr>
          <p:cNvPr id="2097184" name="Picture 3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838201" y="1221469"/>
            <a:ext cx="6121400" cy="5592761"/>
          </a:xfrm>
          <a:prstGeom prst="rect"/>
        </p:spPr>
      </p:pic>
      <p:sp>
        <p:nvSpPr>
          <p:cNvPr id="1048747" name="Rectangle 5"/>
          <p:cNvSpPr/>
          <p:nvPr/>
        </p:nvSpPr>
        <p:spPr>
          <a:xfrm>
            <a:off x="1747520" y="4775200"/>
            <a:ext cx="4470400" cy="304800"/>
          </a:xfrm>
          <a:prstGeom prst="rect"/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 rtlCol="0"/>
          <a:p>
            <a:pPr algn="ctr"/>
            <a:endParaRPr lang="en-ID">
              <a:noFill/>
            </a:endParaRPr>
          </a:p>
        </p:txBody>
      </p:sp>
      <p:cxnSp>
        <p:nvCxnSpPr>
          <p:cNvPr id="3145733" name="Straight Arrow Connector 6"/>
          <p:cNvCxnSpPr>
            <a:cxnSpLocks/>
            <a:endCxn id="1048748" idx="1"/>
          </p:cNvCxnSpPr>
          <p:nvPr/>
        </p:nvCxnSpPr>
        <p:spPr>
          <a:xfrm flipV="1">
            <a:off x="6217920" y="1932943"/>
            <a:ext cx="1818641" cy="2994657"/>
          </a:xfrm>
          <a:prstGeom prst="straightConnector1"/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748" name="TextBox 8"/>
          <p:cNvSpPr txBox="1"/>
          <p:nvPr/>
        </p:nvSpPr>
        <p:spPr>
          <a:xfrm>
            <a:off x="8036561" y="1425111"/>
            <a:ext cx="3952240" cy="1015663"/>
          </a:xfrm>
          <a:prstGeom prst="rect"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p>
            <a:r>
              <a:rPr dirty="0" sz="2000" lang="en-US" err="1"/>
              <a:t>Panggil</a:t>
            </a:r>
            <a:r>
              <a:rPr dirty="0" sz="2000" lang="en-US"/>
              <a:t> method </a:t>
            </a:r>
            <a:r>
              <a:rPr b="1" dirty="0" sz="2000" lang="en-US" err="1"/>
              <a:t>sendNotificationToTopic</a:t>
            </a:r>
            <a:r>
              <a:rPr dirty="0" sz="2000" lang="en-US"/>
              <a:t> </a:t>
            </a:r>
            <a:r>
              <a:rPr dirty="0" sz="2000" lang="en-US" err="1"/>
              <a:t>saat</a:t>
            </a:r>
            <a:r>
              <a:rPr dirty="0" sz="2000" lang="en-US"/>
              <a:t> </a:t>
            </a:r>
            <a:r>
              <a:rPr dirty="0" sz="2000" lang="en-US" err="1"/>
              <a:t>pengguna</a:t>
            </a:r>
            <a:r>
              <a:rPr dirty="0" sz="2000" lang="en-US"/>
              <a:t> </a:t>
            </a:r>
            <a:r>
              <a:rPr dirty="0" sz="2000" lang="en-US" err="1"/>
              <a:t>mengirimkan</a:t>
            </a:r>
            <a:r>
              <a:rPr dirty="0" sz="2000" lang="en-US"/>
              <a:t> post.</a:t>
            </a:r>
            <a:endParaRPr b="1" dirty="0" sz="2000" lang="en-US"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xmlns:r="http://schemas.openxmlformats.org/officeDocument/2006/relationships" r:embed="rId1">
            <a:alphaModFix/>
          </a:blip>
          <a:stretch>
            <a:fillRect/>
          </a:stretch>
        </a:blipFill>
        <a:effectLst/>
      </p:bgPr>
    </p:bg>
    <p:spTree>
      <p:nvGrpSpPr>
        <p:cNvPr id="17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1" name="Title 1"/>
          <p:cNvSpPr txBox="1"/>
          <p:nvPr/>
        </p:nvSpPr>
        <p:spPr>
          <a:xfrm>
            <a:off x="1524000" y="2460711"/>
            <a:ext cx="9144000" cy="2387600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rmAutofit/>
          </a:bodyPr>
          <a:lstStyle>
            <a:def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 lvl="0" marR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cap="none" sz="60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Terima kasih</a:t>
            </a:r>
            <a:endParaRPr dirty="0"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3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1" dirty="0" lang="en-US"/>
              <a:t>Alur </a:t>
            </a:r>
            <a:r>
              <a:rPr b="1" dirty="0" lang="en-US" err="1"/>
              <a:t>Kerja</a:t>
            </a:r>
            <a:r>
              <a:rPr b="1" dirty="0" lang="en-US"/>
              <a:t> FCM</a:t>
            </a:r>
          </a:p>
        </p:txBody>
      </p:sp>
      <p:sp>
        <p:nvSpPr>
          <p:cNvPr id="1048605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838200" y="1601787"/>
            <a:ext cx="10515601" cy="4891088"/>
          </a:xfrm>
        </p:spPr>
        <p:txBody>
          <a:bodyPr>
            <a:noAutofit/>
          </a:bodyPr>
          <a:p>
            <a:pPr algn="just">
              <a:buFont typeface="+mj-lt"/>
              <a:buAutoNum type="arabicPeriod"/>
            </a:pPr>
            <a:r>
              <a:rPr b="1" dirty="0" sz="3200" i="0" lang="en-ID">
                <a:solidFill>
                  <a:srgbClr val="0D0D0D"/>
                </a:solidFill>
                <a:effectLst/>
                <a:latin typeface="Söhne"/>
              </a:rPr>
              <a:t>Client (</a:t>
            </a:r>
            <a:r>
              <a:rPr b="1" dirty="0" sz="3200" i="0" lang="en-ID" err="1">
                <a:solidFill>
                  <a:srgbClr val="0D0D0D"/>
                </a:solidFill>
                <a:effectLst/>
                <a:latin typeface="Söhne"/>
              </a:rPr>
              <a:t>Aplikasi</a:t>
            </a:r>
            <a:r>
              <a:rPr b="1" dirty="0" sz="3200" i="0" lang="en-ID">
                <a:solidFill>
                  <a:srgbClr val="0D0D0D"/>
                </a:solidFill>
                <a:effectLst/>
                <a:latin typeface="Söhne"/>
              </a:rPr>
              <a:t> Mobile/Web) </a:t>
            </a:r>
            <a:r>
              <a:rPr b="1" dirty="0" sz="3200" i="0" lang="en-ID" err="1">
                <a:solidFill>
                  <a:srgbClr val="0D0D0D"/>
                </a:solidFill>
                <a:effectLst/>
                <a:latin typeface="Söhne"/>
              </a:rPr>
              <a:t>Mendaftar</a:t>
            </a:r>
            <a:r>
              <a:rPr b="1" dirty="0" sz="3200" i="0" lang="en-ID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b="1" dirty="0" sz="3200" i="0" lang="en-ID" err="1">
                <a:solidFill>
                  <a:srgbClr val="0D0D0D"/>
                </a:solidFill>
                <a:effectLst/>
                <a:latin typeface="Söhne"/>
              </a:rPr>
              <a:t>ke</a:t>
            </a:r>
            <a:r>
              <a:rPr b="1" dirty="0" sz="3200" i="0" lang="en-ID">
                <a:solidFill>
                  <a:srgbClr val="0D0D0D"/>
                </a:solidFill>
                <a:effectLst/>
                <a:latin typeface="Söhne"/>
              </a:rPr>
              <a:t> FCM</a:t>
            </a:r>
          </a:p>
          <a:p>
            <a:pPr algn="just" indent="-457200" lvl="1">
              <a:buFont typeface="Wingdings" panose="05000000000000000000" pitchFamily="2" charset="2"/>
              <a:buChar char="Ø"/>
            </a:pPr>
            <a:r>
              <a:rPr b="0" dirty="0" sz="3200" i="0" lang="en-ID">
                <a:solidFill>
                  <a:srgbClr val="0D0D0D"/>
                </a:solidFill>
                <a:effectLst/>
                <a:latin typeface="Söhne"/>
              </a:rPr>
              <a:t>Saat </a:t>
            </a:r>
            <a:r>
              <a:rPr b="0" dirty="0" sz="3200" i="0" lang="en-ID" err="1">
                <a:solidFill>
                  <a:srgbClr val="0D0D0D"/>
                </a:solidFill>
                <a:effectLst/>
                <a:latin typeface="Söhne"/>
              </a:rPr>
              <a:t>aplikasi</a:t>
            </a:r>
            <a:r>
              <a:rPr b="0" dirty="0" sz="3200" i="0" lang="en-ID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b="0" dirty="0" sz="3200" i="0" lang="en-ID" err="1">
                <a:solidFill>
                  <a:srgbClr val="0D0D0D"/>
                </a:solidFill>
                <a:effectLst/>
                <a:latin typeface="Söhne"/>
              </a:rPr>
              <a:t>dijalankan</a:t>
            </a:r>
            <a:r>
              <a:rPr b="0" dirty="0" sz="3200" i="0" lang="en-ID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b="0" dirty="0" sz="3200" i="0" lang="en-ID" err="1">
                <a:solidFill>
                  <a:srgbClr val="0D0D0D"/>
                </a:solidFill>
                <a:effectLst/>
                <a:latin typeface="Söhne"/>
              </a:rPr>
              <a:t>pertama</a:t>
            </a:r>
            <a:r>
              <a:rPr b="0" dirty="0" sz="3200" i="0" lang="en-ID">
                <a:solidFill>
                  <a:srgbClr val="0D0D0D"/>
                </a:solidFill>
                <a:effectLst/>
                <a:latin typeface="Söhne"/>
              </a:rPr>
              <a:t> kali, Firebase SDK </a:t>
            </a:r>
            <a:r>
              <a:rPr b="0" dirty="0" sz="3200" i="0" lang="en-ID" err="1">
                <a:solidFill>
                  <a:srgbClr val="0D0D0D"/>
                </a:solidFill>
                <a:effectLst/>
                <a:latin typeface="Söhne"/>
              </a:rPr>
              <a:t>akan</a:t>
            </a:r>
            <a:r>
              <a:rPr b="0" dirty="0" sz="3200" i="0" lang="en-ID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b="0" dirty="0" sz="3200" i="0" lang="en-ID" err="1">
                <a:solidFill>
                  <a:srgbClr val="0D0D0D"/>
                </a:solidFill>
                <a:effectLst/>
                <a:latin typeface="Söhne"/>
              </a:rPr>
              <a:t>mendaftarkan</a:t>
            </a:r>
            <a:r>
              <a:rPr b="0" dirty="0" sz="3200" i="0" lang="en-ID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b="0" dirty="0" sz="3200" i="0" lang="en-ID" err="1">
                <a:solidFill>
                  <a:srgbClr val="0D0D0D"/>
                </a:solidFill>
                <a:effectLst/>
                <a:latin typeface="Söhne"/>
              </a:rPr>
              <a:t>aplikasi</a:t>
            </a:r>
            <a:r>
              <a:rPr b="0" dirty="0" sz="3200" i="0" lang="en-ID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b="0" dirty="0" sz="3200" i="0" lang="en-ID" err="1">
                <a:solidFill>
                  <a:srgbClr val="0D0D0D"/>
                </a:solidFill>
                <a:effectLst/>
                <a:latin typeface="Söhne"/>
              </a:rPr>
              <a:t>ke</a:t>
            </a:r>
            <a:r>
              <a:rPr b="0" dirty="0" sz="3200" i="0" lang="en-ID">
                <a:solidFill>
                  <a:srgbClr val="0D0D0D"/>
                </a:solidFill>
                <a:effectLst/>
                <a:latin typeface="Söhne"/>
              </a:rPr>
              <a:t> FCM.</a:t>
            </a:r>
          </a:p>
          <a:p>
            <a:pPr algn="just" indent="-457200" lvl="1">
              <a:buFont typeface="Wingdings" panose="05000000000000000000" pitchFamily="2" charset="2"/>
              <a:buChar char="Ø"/>
            </a:pPr>
            <a:r>
              <a:rPr b="0" dirty="0" sz="3200" i="0" lang="en-ID">
                <a:solidFill>
                  <a:srgbClr val="0D0D0D"/>
                </a:solidFill>
                <a:effectLst/>
                <a:latin typeface="Söhne"/>
              </a:rPr>
              <a:t>FCM </a:t>
            </a:r>
            <a:r>
              <a:rPr b="0" dirty="0" sz="3200" i="0" lang="en-ID" err="1">
                <a:solidFill>
                  <a:srgbClr val="0D0D0D"/>
                </a:solidFill>
                <a:effectLst/>
                <a:latin typeface="Söhne"/>
              </a:rPr>
              <a:t>memberikan</a:t>
            </a:r>
            <a:r>
              <a:rPr b="0" dirty="0" sz="3200" i="0" lang="en-ID">
                <a:solidFill>
                  <a:srgbClr val="0D0D0D"/>
                </a:solidFill>
                <a:effectLst/>
                <a:latin typeface="Söhne"/>
              </a:rPr>
              <a:t> token </a:t>
            </a:r>
            <a:r>
              <a:rPr b="0" dirty="0" sz="3200" i="0" lang="en-ID" err="1">
                <a:solidFill>
                  <a:srgbClr val="0D0D0D"/>
                </a:solidFill>
                <a:effectLst/>
                <a:latin typeface="Söhne"/>
              </a:rPr>
              <a:t>perangkat</a:t>
            </a:r>
            <a:r>
              <a:rPr b="0" dirty="0" sz="3200" i="0" lang="en-ID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b="0" dirty="0" sz="3200" i="0" lang="en-ID" err="1">
                <a:solidFill>
                  <a:srgbClr val="0D0D0D"/>
                </a:solidFill>
                <a:effectLst/>
                <a:latin typeface="Söhne"/>
              </a:rPr>
              <a:t>unik</a:t>
            </a:r>
            <a:r>
              <a:rPr b="0" dirty="0" sz="3200" i="0" lang="en-ID">
                <a:solidFill>
                  <a:srgbClr val="0D0D0D"/>
                </a:solidFill>
                <a:effectLst/>
                <a:latin typeface="Söhne"/>
              </a:rPr>
              <a:t> (device token) yang </a:t>
            </a:r>
            <a:r>
              <a:rPr b="0" dirty="0" sz="3200" i="0" lang="en-ID" err="1">
                <a:solidFill>
                  <a:srgbClr val="0D0D0D"/>
                </a:solidFill>
                <a:effectLst/>
                <a:latin typeface="Söhne"/>
              </a:rPr>
              <a:t>digunakan</a:t>
            </a:r>
            <a:r>
              <a:rPr b="0" dirty="0" sz="3200" i="0" lang="en-ID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b="0" dirty="0" sz="3200" i="0" lang="en-ID" err="1">
                <a:solidFill>
                  <a:srgbClr val="0D0D0D"/>
                </a:solidFill>
                <a:effectLst/>
                <a:latin typeface="Söhne"/>
              </a:rPr>
              <a:t>untuk</a:t>
            </a:r>
            <a:r>
              <a:rPr b="0" dirty="0" sz="3200" i="0" lang="en-ID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b="0" dirty="0" sz="3200" i="0" lang="en-ID" err="1">
                <a:solidFill>
                  <a:srgbClr val="0D0D0D"/>
                </a:solidFill>
                <a:effectLst/>
                <a:latin typeface="Söhne"/>
              </a:rPr>
              <a:t>mengidentifikasi</a:t>
            </a:r>
            <a:r>
              <a:rPr b="0" dirty="0" sz="3200" i="0" lang="en-ID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b="0" dirty="0" sz="3200" i="0" lang="en-ID" err="1">
                <a:solidFill>
                  <a:srgbClr val="0D0D0D"/>
                </a:solidFill>
                <a:effectLst/>
                <a:latin typeface="Söhne"/>
              </a:rPr>
              <a:t>perangkat</a:t>
            </a:r>
            <a:r>
              <a:rPr b="0" dirty="0" sz="3200" i="0" lang="en-ID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b="0" dirty="0" sz="3200" i="0" lang="en-ID" err="1">
                <a:solidFill>
                  <a:srgbClr val="0D0D0D"/>
                </a:solidFill>
                <a:effectLst/>
                <a:latin typeface="Söhne"/>
              </a:rPr>
              <a:t>tersebut</a:t>
            </a:r>
            <a:r>
              <a:rPr b="0" dirty="0" sz="3200" i="0" lang="en-ID">
                <a:solidFill>
                  <a:srgbClr val="0D0D0D"/>
                </a:solidFill>
                <a:effectLst/>
                <a:latin typeface="Söhne"/>
              </a:rPr>
              <a:t>.</a:t>
            </a:r>
          </a:p>
          <a:p>
            <a:pPr algn="just" indent="-457200" lvl="1">
              <a:buFont typeface="Wingdings" panose="05000000000000000000" pitchFamily="2" charset="2"/>
              <a:buChar char="Ø"/>
            </a:pPr>
            <a:r>
              <a:rPr b="0" dirty="0" sz="3200" i="0" lang="en-ID">
                <a:solidFill>
                  <a:srgbClr val="0D0D0D"/>
                </a:solidFill>
                <a:effectLst/>
                <a:latin typeface="Söhne"/>
              </a:rPr>
              <a:t>Token </a:t>
            </a:r>
            <a:r>
              <a:rPr b="0" dirty="0" sz="3200" i="0" lang="en-ID" err="1">
                <a:solidFill>
                  <a:srgbClr val="0D0D0D"/>
                </a:solidFill>
                <a:effectLst/>
                <a:latin typeface="Söhne"/>
              </a:rPr>
              <a:t>ini</a:t>
            </a:r>
            <a:r>
              <a:rPr b="0" dirty="0" sz="3200" i="0" lang="en-ID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b="0" dirty="0" sz="3200" i="0" lang="en-ID" err="1">
                <a:solidFill>
                  <a:srgbClr val="0D0D0D"/>
                </a:solidFill>
                <a:effectLst/>
                <a:latin typeface="Söhne"/>
              </a:rPr>
              <a:t>dikirim</a:t>
            </a:r>
            <a:r>
              <a:rPr b="0" dirty="0" sz="3200" i="0" lang="en-ID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b="0" dirty="0" sz="3200" i="0" lang="en-ID" err="1">
                <a:solidFill>
                  <a:srgbClr val="0D0D0D"/>
                </a:solidFill>
                <a:effectLst/>
                <a:latin typeface="Söhne"/>
              </a:rPr>
              <a:t>ke</a:t>
            </a:r>
            <a:r>
              <a:rPr b="0" dirty="0" sz="3200" i="0" lang="en-ID">
                <a:solidFill>
                  <a:srgbClr val="0D0D0D"/>
                </a:solidFill>
                <a:effectLst/>
                <a:latin typeface="Söhne"/>
              </a:rPr>
              <a:t> backend server agar server </a:t>
            </a:r>
            <a:r>
              <a:rPr b="0" dirty="0" sz="3200" i="0" lang="en-ID" err="1">
                <a:solidFill>
                  <a:srgbClr val="0D0D0D"/>
                </a:solidFill>
                <a:effectLst/>
                <a:latin typeface="Söhne"/>
              </a:rPr>
              <a:t>tahu</a:t>
            </a:r>
            <a:r>
              <a:rPr b="0" dirty="0" sz="3200" i="0" lang="en-ID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b="0" dirty="0" sz="3200" i="0" lang="en-ID" err="1">
                <a:solidFill>
                  <a:srgbClr val="0D0D0D"/>
                </a:solidFill>
                <a:effectLst/>
                <a:latin typeface="Söhne"/>
              </a:rPr>
              <a:t>ke</a:t>
            </a:r>
            <a:r>
              <a:rPr b="0" dirty="0" sz="3200" i="0" lang="en-ID">
                <a:solidFill>
                  <a:srgbClr val="0D0D0D"/>
                </a:solidFill>
                <a:effectLst/>
                <a:latin typeface="Söhne"/>
              </a:rPr>
              <a:t> mana </a:t>
            </a:r>
            <a:r>
              <a:rPr b="0" dirty="0" sz="3200" i="0" lang="en-ID" err="1">
                <a:solidFill>
                  <a:srgbClr val="0D0D0D"/>
                </a:solidFill>
                <a:effectLst/>
                <a:latin typeface="Söhne"/>
              </a:rPr>
              <a:t>pesan</a:t>
            </a:r>
            <a:r>
              <a:rPr b="0" dirty="0" sz="3200" i="0" lang="en-ID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b="0" dirty="0" sz="3200" i="0" lang="en-ID" err="1">
                <a:solidFill>
                  <a:srgbClr val="0D0D0D"/>
                </a:solidFill>
                <a:effectLst/>
                <a:latin typeface="Söhne"/>
              </a:rPr>
              <a:t>harus</a:t>
            </a:r>
            <a:r>
              <a:rPr b="0" dirty="0" sz="3200" i="0" lang="en-ID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b="0" dirty="0" sz="3200" i="0" lang="en-ID" err="1">
                <a:solidFill>
                  <a:srgbClr val="0D0D0D"/>
                </a:solidFill>
                <a:effectLst/>
                <a:latin typeface="Söhne"/>
              </a:rPr>
              <a:t>dikirim</a:t>
            </a:r>
            <a:r>
              <a:rPr b="0" dirty="0" sz="3200" i="0" lang="en-ID">
                <a:solidFill>
                  <a:srgbClr val="0D0D0D"/>
                </a:solidFill>
                <a:effectLst/>
                <a:latin typeface="Söhne"/>
              </a:rPr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6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1" dirty="0" lang="en-US"/>
              <a:t>Alur </a:t>
            </a:r>
            <a:r>
              <a:rPr b="1" dirty="0" lang="en-US" err="1"/>
              <a:t>Kerja</a:t>
            </a:r>
            <a:r>
              <a:rPr b="1" dirty="0" lang="en-US"/>
              <a:t> FCM</a:t>
            </a:r>
          </a:p>
        </p:txBody>
      </p:sp>
      <p:sp>
        <p:nvSpPr>
          <p:cNvPr id="104860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838200" y="1601787"/>
            <a:ext cx="10515601" cy="4891088"/>
          </a:xfrm>
        </p:spPr>
        <p:txBody>
          <a:bodyPr>
            <a:noAutofit/>
          </a:bodyPr>
          <a:p>
            <a:pPr algn="just" indent="-400050" marL="450850">
              <a:buFont typeface="+mj-lt"/>
              <a:buAutoNum type="arabicPeriod" startAt="2"/>
            </a:pPr>
            <a:r>
              <a:rPr b="1" dirty="0" sz="3200" i="0" lang="en-ID">
                <a:solidFill>
                  <a:srgbClr val="0D0D0D"/>
                </a:solidFill>
                <a:effectLst/>
                <a:latin typeface="Söhne"/>
              </a:rPr>
              <a:t>Server </a:t>
            </a:r>
            <a:r>
              <a:rPr b="1" dirty="0" sz="3200" i="0" lang="en-ID" err="1">
                <a:solidFill>
                  <a:srgbClr val="0D0D0D"/>
                </a:solidFill>
                <a:effectLst/>
                <a:latin typeface="Söhne"/>
              </a:rPr>
              <a:t>Mengirim</a:t>
            </a:r>
            <a:r>
              <a:rPr b="1" dirty="0" sz="3200" i="0" lang="en-ID">
                <a:solidFill>
                  <a:srgbClr val="0D0D0D"/>
                </a:solidFill>
                <a:effectLst/>
                <a:latin typeface="Söhne"/>
              </a:rPr>
              <a:t> Pesan</a:t>
            </a:r>
          </a:p>
          <a:p>
            <a:pPr algn="just" indent="-457200" lvl="1">
              <a:buFont typeface="Wingdings" panose="05000000000000000000" pitchFamily="2" charset="2"/>
              <a:buChar char="Ø"/>
            </a:pPr>
            <a:r>
              <a:rPr b="0" dirty="0" sz="3200" i="0" lang="en-ID">
                <a:solidFill>
                  <a:srgbClr val="0D0D0D"/>
                </a:solidFill>
                <a:effectLst/>
                <a:latin typeface="Söhne"/>
              </a:rPr>
              <a:t>Server backend (</a:t>
            </a:r>
            <a:r>
              <a:rPr b="1" dirty="0" sz="3200" i="0" lang="en-ID">
                <a:solidFill>
                  <a:srgbClr val="0D0D0D"/>
                </a:solidFill>
                <a:effectLst/>
                <a:latin typeface="Söhne"/>
              </a:rPr>
              <a:t>Node.js, Java, Python, Go</a:t>
            </a:r>
            <a:r>
              <a:rPr b="0" dirty="0" sz="3200" i="0" lang="en-ID">
                <a:solidFill>
                  <a:srgbClr val="0D0D0D"/>
                </a:solidFill>
                <a:effectLst/>
                <a:latin typeface="Söhne"/>
              </a:rPr>
              <a:t>) </a:t>
            </a:r>
            <a:r>
              <a:rPr b="0" dirty="0" sz="3200" i="0" lang="en-ID" err="1">
                <a:solidFill>
                  <a:srgbClr val="0D0D0D"/>
                </a:solidFill>
                <a:effectLst/>
                <a:latin typeface="Söhne"/>
              </a:rPr>
              <a:t>menggunakan</a:t>
            </a:r>
            <a:r>
              <a:rPr b="0" dirty="0" sz="3200" i="0" lang="en-ID">
                <a:solidFill>
                  <a:srgbClr val="0D0D0D"/>
                </a:solidFill>
                <a:effectLst/>
                <a:latin typeface="Söhne"/>
              </a:rPr>
              <a:t> Firebase Admin SDK </a:t>
            </a:r>
            <a:r>
              <a:rPr b="0" dirty="0" sz="3200" i="0" lang="en-ID" err="1">
                <a:solidFill>
                  <a:srgbClr val="0D0D0D"/>
                </a:solidFill>
                <a:effectLst/>
                <a:latin typeface="Söhne"/>
              </a:rPr>
              <a:t>atau</a:t>
            </a:r>
            <a:r>
              <a:rPr b="0" dirty="0" sz="3200" i="0" lang="en-ID">
                <a:solidFill>
                  <a:srgbClr val="0D0D0D"/>
                </a:solidFill>
                <a:effectLst/>
                <a:latin typeface="Söhne"/>
              </a:rPr>
              <a:t> HTTP v1 API </a:t>
            </a:r>
            <a:r>
              <a:rPr b="0" dirty="0" sz="3200" i="0" lang="en-ID" err="1">
                <a:solidFill>
                  <a:srgbClr val="0D0D0D"/>
                </a:solidFill>
                <a:effectLst/>
                <a:latin typeface="Söhne"/>
              </a:rPr>
              <a:t>untuk</a:t>
            </a:r>
            <a:r>
              <a:rPr b="0" dirty="0" sz="3200" i="0" lang="en-ID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b="0" dirty="0" sz="3200" i="0" lang="en-ID" err="1">
                <a:solidFill>
                  <a:srgbClr val="0D0D0D"/>
                </a:solidFill>
                <a:effectLst/>
                <a:latin typeface="Söhne"/>
              </a:rPr>
              <a:t>mengirim</a:t>
            </a:r>
            <a:r>
              <a:rPr b="0" dirty="0" sz="3200" i="0" lang="en-ID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b="0" dirty="0" sz="3200" i="0" lang="en-ID" err="1">
                <a:solidFill>
                  <a:srgbClr val="0D0D0D"/>
                </a:solidFill>
                <a:effectLst/>
                <a:latin typeface="Söhne"/>
              </a:rPr>
              <a:t>pesan</a:t>
            </a:r>
            <a:r>
              <a:rPr b="0" dirty="0" sz="3200" i="0" lang="en-ID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b="0" dirty="0" sz="3200" i="0" lang="en-ID" err="1">
                <a:solidFill>
                  <a:srgbClr val="0D0D0D"/>
                </a:solidFill>
                <a:effectLst/>
                <a:latin typeface="Söhne"/>
              </a:rPr>
              <a:t>ke</a:t>
            </a:r>
            <a:r>
              <a:rPr b="0" dirty="0" sz="3200" i="0" lang="en-ID">
                <a:solidFill>
                  <a:srgbClr val="0D0D0D"/>
                </a:solidFill>
                <a:effectLst/>
                <a:latin typeface="Söhne"/>
              </a:rPr>
              <a:t> FCM.</a:t>
            </a:r>
          </a:p>
          <a:p>
            <a:pPr algn="just" indent="-457200" lvl="1">
              <a:buFont typeface="Wingdings" panose="05000000000000000000" pitchFamily="2" charset="2"/>
              <a:buChar char="Ø"/>
            </a:pPr>
            <a:r>
              <a:rPr b="0" dirty="0" sz="3200" i="0" lang="en-ID">
                <a:solidFill>
                  <a:srgbClr val="0D0D0D"/>
                </a:solidFill>
                <a:effectLst/>
                <a:latin typeface="Söhne"/>
              </a:rPr>
              <a:t>Target </a:t>
            </a:r>
            <a:r>
              <a:rPr b="0" dirty="0" sz="3200" i="0" lang="en-ID" err="1">
                <a:solidFill>
                  <a:srgbClr val="0D0D0D"/>
                </a:solidFill>
                <a:effectLst/>
                <a:latin typeface="Söhne"/>
              </a:rPr>
              <a:t>bisa</a:t>
            </a:r>
            <a:r>
              <a:rPr b="0" dirty="0" sz="3200" i="0" lang="en-ID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b="0" dirty="0" sz="3200" i="0" lang="en-ID" err="1">
                <a:solidFill>
                  <a:srgbClr val="0D0D0D"/>
                </a:solidFill>
                <a:effectLst/>
                <a:latin typeface="Söhne"/>
              </a:rPr>
              <a:t>berupa</a:t>
            </a:r>
            <a:r>
              <a:rPr b="0" dirty="0" sz="3200" i="0" lang="en-ID">
                <a:solidFill>
                  <a:srgbClr val="0D0D0D"/>
                </a:solidFill>
                <a:effectLst/>
                <a:latin typeface="Söhne"/>
              </a:rPr>
              <a:t>:</a:t>
            </a:r>
          </a:p>
          <a:p>
            <a:pPr algn="just" indent="-457200" lvl="2">
              <a:buFont typeface="Arial" panose="020B0604020202020204" pitchFamily="34" charset="0"/>
              <a:buChar char="•"/>
            </a:pPr>
            <a:r>
              <a:rPr b="0" dirty="0" sz="2800" i="0" lang="en-ID">
                <a:solidFill>
                  <a:srgbClr val="0D0D0D"/>
                </a:solidFill>
                <a:effectLst/>
                <a:latin typeface="Söhne"/>
              </a:rPr>
              <a:t>Token </a:t>
            </a:r>
            <a:r>
              <a:rPr b="0" dirty="0" sz="2800" i="0" lang="en-ID" err="1">
                <a:solidFill>
                  <a:srgbClr val="0D0D0D"/>
                </a:solidFill>
                <a:effectLst/>
                <a:latin typeface="Söhne"/>
              </a:rPr>
              <a:t>perangkat</a:t>
            </a:r>
            <a:r>
              <a:rPr b="0" dirty="0" sz="2800" i="0" lang="en-ID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b="0" dirty="0" sz="2800" i="0" lang="en-ID" err="1">
                <a:solidFill>
                  <a:srgbClr val="0D0D0D"/>
                </a:solidFill>
                <a:effectLst/>
                <a:latin typeface="Söhne"/>
              </a:rPr>
              <a:t>individu</a:t>
            </a:r>
            <a:endParaRPr b="0" dirty="0" sz="2800" i="0" lang="en-ID">
              <a:solidFill>
                <a:srgbClr val="0D0D0D"/>
              </a:solidFill>
              <a:effectLst/>
              <a:latin typeface="Söhne"/>
            </a:endParaRPr>
          </a:p>
          <a:p>
            <a:pPr algn="just" indent="-457200" lvl="2">
              <a:buFont typeface="Arial" panose="020B0604020202020204" pitchFamily="34" charset="0"/>
              <a:buChar char="•"/>
            </a:pPr>
            <a:r>
              <a:rPr b="0" dirty="0" sz="2800" i="0" lang="en-ID" err="1">
                <a:solidFill>
                  <a:srgbClr val="0D0D0D"/>
                </a:solidFill>
                <a:effectLst/>
                <a:latin typeface="Söhne"/>
              </a:rPr>
              <a:t>Topik</a:t>
            </a:r>
            <a:r>
              <a:rPr b="0" dirty="0" sz="2800" i="0" lang="en-ID">
                <a:solidFill>
                  <a:srgbClr val="0D0D0D"/>
                </a:solidFill>
                <a:effectLst/>
                <a:latin typeface="Söhne"/>
              </a:rPr>
              <a:t> (</a:t>
            </a:r>
            <a:r>
              <a:rPr b="0" dirty="0" sz="2800" i="0" lang="en-ID" err="1">
                <a:solidFill>
                  <a:srgbClr val="0D0D0D"/>
                </a:solidFill>
                <a:effectLst/>
                <a:latin typeface="Söhne"/>
              </a:rPr>
              <a:t>misalnya</a:t>
            </a:r>
            <a:r>
              <a:rPr b="0" dirty="0" sz="2800" i="0" lang="en-ID">
                <a:solidFill>
                  <a:srgbClr val="0D0D0D"/>
                </a:solidFill>
                <a:effectLst/>
                <a:latin typeface="Söhne"/>
              </a:rPr>
              <a:t>: /topics/news)</a:t>
            </a:r>
          </a:p>
          <a:p>
            <a:pPr algn="just" indent="-457200" lvl="2">
              <a:buFont typeface="Arial" panose="020B0604020202020204" pitchFamily="34" charset="0"/>
              <a:buChar char="•"/>
            </a:pPr>
            <a:r>
              <a:rPr b="0" dirty="0" sz="2800" i="0" lang="en-ID" err="1">
                <a:solidFill>
                  <a:srgbClr val="0D0D0D"/>
                </a:solidFill>
                <a:effectLst/>
                <a:latin typeface="Söhne"/>
              </a:rPr>
              <a:t>Grup</a:t>
            </a:r>
            <a:r>
              <a:rPr b="0" dirty="0" sz="2800" i="0" lang="en-ID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b="0" dirty="0" sz="2800" i="0" lang="en-ID" err="1">
                <a:solidFill>
                  <a:srgbClr val="0D0D0D"/>
                </a:solidFill>
                <a:effectLst/>
                <a:latin typeface="Söhne"/>
              </a:rPr>
              <a:t>perangkat</a:t>
            </a:r>
            <a:endParaRPr b="0" dirty="0" sz="2800" i="0" lang="en-ID">
              <a:solidFill>
                <a:srgbClr val="0D0D0D"/>
              </a:solidFill>
              <a:effectLst/>
              <a:latin typeface="Söhn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9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1" dirty="0" lang="en-US"/>
              <a:t>Alur </a:t>
            </a:r>
            <a:r>
              <a:rPr b="1" dirty="0" lang="en-US" err="1"/>
              <a:t>Kerja</a:t>
            </a:r>
            <a:r>
              <a:rPr b="1" dirty="0" lang="en-US"/>
              <a:t> FCM</a:t>
            </a:r>
          </a:p>
        </p:txBody>
      </p:sp>
      <p:sp>
        <p:nvSpPr>
          <p:cNvPr id="104861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838200" y="1601787"/>
            <a:ext cx="10515601" cy="4891088"/>
          </a:xfrm>
        </p:spPr>
        <p:txBody>
          <a:bodyPr>
            <a:noAutofit/>
          </a:bodyPr>
          <a:p>
            <a:pPr algn="just" indent="-400050" marL="450850">
              <a:buFont typeface="+mj-lt"/>
              <a:buAutoNum type="arabicPeriod" startAt="3"/>
            </a:pPr>
            <a:r>
              <a:rPr b="1" dirty="0" sz="3200" i="0" lang="pt-BR">
                <a:solidFill>
                  <a:srgbClr val="0D0D0D"/>
                </a:solidFill>
                <a:effectLst/>
                <a:latin typeface="Söhne"/>
              </a:rPr>
              <a:t>FCM Memproses dan Mengirim Pesan</a:t>
            </a:r>
            <a:endParaRPr b="1" dirty="0" sz="3200" i="0" lang="en-ID">
              <a:solidFill>
                <a:srgbClr val="0D0D0D"/>
              </a:solidFill>
              <a:effectLst/>
              <a:latin typeface="Söhne"/>
            </a:endParaRPr>
          </a:p>
          <a:p>
            <a:pPr algn="just" indent="-457200" lvl="1">
              <a:buFont typeface="Wingdings" panose="05000000000000000000" pitchFamily="2" charset="2"/>
              <a:buChar char="Ø"/>
            </a:pPr>
            <a:r>
              <a:rPr b="0" dirty="0" sz="3200" i="0" lang="en-ID">
                <a:solidFill>
                  <a:srgbClr val="0D0D0D"/>
                </a:solidFill>
                <a:effectLst/>
                <a:latin typeface="Söhne"/>
              </a:rPr>
              <a:t>FCM </a:t>
            </a:r>
            <a:r>
              <a:rPr b="0" dirty="0" sz="3200" i="0" lang="en-ID" err="1">
                <a:solidFill>
                  <a:srgbClr val="0D0D0D"/>
                </a:solidFill>
                <a:effectLst/>
                <a:latin typeface="Söhne"/>
              </a:rPr>
              <a:t>menerima</a:t>
            </a:r>
            <a:r>
              <a:rPr b="0" dirty="0" sz="3200" i="0" lang="en-ID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b="0" dirty="0" sz="3200" i="0" lang="en-ID" err="1">
                <a:solidFill>
                  <a:srgbClr val="0D0D0D"/>
                </a:solidFill>
                <a:effectLst/>
                <a:latin typeface="Söhne"/>
              </a:rPr>
              <a:t>permintaan</a:t>
            </a:r>
            <a:r>
              <a:rPr b="0" dirty="0" sz="3200" i="0" lang="en-ID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b="0" dirty="0" sz="3200" i="0" lang="en-ID" err="1">
                <a:solidFill>
                  <a:srgbClr val="0D0D0D"/>
                </a:solidFill>
                <a:effectLst/>
                <a:latin typeface="Söhne"/>
              </a:rPr>
              <a:t>dari</a:t>
            </a:r>
            <a:r>
              <a:rPr b="0" dirty="0" sz="3200" i="0" lang="en-ID">
                <a:solidFill>
                  <a:srgbClr val="0D0D0D"/>
                </a:solidFill>
                <a:effectLst/>
                <a:latin typeface="Söhne"/>
              </a:rPr>
              <a:t> server Anda.</a:t>
            </a:r>
          </a:p>
          <a:p>
            <a:pPr algn="just" indent="-457200" lvl="1">
              <a:buFont typeface="Wingdings" panose="05000000000000000000" pitchFamily="2" charset="2"/>
              <a:buChar char="Ø"/>
            </a:pPr>
            <a:r>
              <a:rPr b="0" dirty="0" sz="3200" i="0" lang="en-ID">
                <a:solidFill>
                  <a:srgbClr val="0D0D0D"/>
                </a:solidFill>
                <a:effectLst/>
                <a:latin typeface="Söhne"/>
              </a:rPr>
              <a:t>FCM </a:t>
            </a:r>
            <a:r>
              <a:rPr b="0" dirty="0" sz="3200" i="0" lang="en-ID" err="1">
                <a:solidFill>
                  <a:srgbClr val="0D0D0D"/>
                </a:solidFill>
                <a:effectLst/>
                <a:latin typeface="Söhne"/>
              </a:rPr>
              <a:t>kemudian</a:t>
            </a:r>
            <a:r>
              <a:rPr b="0" dirty="0" sz="3200" i="0" lang="en-ID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b="0" dirty="0" sz="3200" i="0" lang="en-ID" err="1">
                <a:solidFill>
                  <a:srgbClr val="0D0D0D"/>
                </a:solidFill>
                <a:effectLst/>
                <a:latin typeface="Söhne"/>
              </a:rPr>
              <a:t>menganalisis</a:t>
            </a:r>
            <a:r>
              <a:rPr b="0" dirty="0" sz="3200" i="0" lang="en-ID">
                <a:solidFill>
                  <a:srgbClr val="0D0D0D"/>
                </a:solidFill>
                <a:effectLst/>
                <a:latin typeface="Söhne"/>
              </a:rPr>
              <a:t> target dan </a:t>
            </a:r>
            <a:r>
              <a:rPr b="0" dirty="0" sz="3200" i="0" lang="en-ID" err="1">
                <a:solidFill>
                  <a:srgbClr val="0D0D0D"/>
                </a:solidFill>
                <a:effectLst/>
                <a:latin typeface="Söhne"/>
              </a:rPr>
              <a:t>mengirimkan</a:t>
            </a:r>
            <a:r>
              <a:rPr b="0" dirty="0" sz="3200" i="0" lang="en-ID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b="0" dirty="0" sz="3200" i="0" lang="en-ID" err="1">
                <a:solidFill>
                  <a:srgbClr val="0D0D0D"/>
                </a:solidFill>
                <a:effectLst/>
                <a:latin typeface="Söhne"/>
              </a:rPr>
              <a:t>pesan</a:t>
            </a:r>
            <a:r>
              <a:rPr b="0" dirty="0" sz="3200" i="0" lang="en-ID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b="0" dirty="0" sz="3200" i="0" lang="en-ID" err="1">
                <a:solidFill>
                  <a:srgbClr val="0D0D0D"/>
                </a:solidFill>
                <a:effectLst/>
                <a:latin typeface="Söhne"/>
              </a:rPr>
              <a:t>ke</a:t>
            </a:r>
            <a:r>
              <a:rPr b="0" dirty="0" sz="3200" i="0" lang="en-ID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b="0" dirty="0" sz="3200" i="0" lang="en-ID" err="1">
                <a:solidFill>
                  <a:srgbClr val="0D0D0D"/>
                </a:solidFill>
                <a:effectLst/>
                <a:latin typeface="Söhne"/>
              </a:rPr>
              <a:t>perangkat</a:t>
            </a:r>
            <a:r>
              <a:rPr b="0" dirty="0" sz="3200" i="0" lang="en-ID">
                <a:solidFill>
                  <a:srgbClr val="0D0D0D"/>
                </a:solidFill>
                <a:effectLst/>
                <a:latin typeface="Söhne"/>
              </a:rPr>
              <a:t> yang </a:t>
            </a:r>
            <a:r>
              <a:rPr b="0" dirty="0" sz="3200" i="0" lang="en-ID" err="1">
                <a:solidFill>
                  <a:srgbClr val="0D0D0D"/>
                </a:solidFill>
                <a:effectLst/>
                <a:latin typeface="Söhne"/>
              </a:rPr>
              <a:t>dituju</a:t>
            </a:r>
            <a:r>
              <a:rPr b="0" dirty="0" sz="3200" i="0" lang="en-ID">
                <a:solidFill>
                  <a:srgbClr val="0D0D0D"/>
                </a:solidFill>
                <a:effectLst/>
                <a:latin typeface="Söhne"/>
              </a:rPr>
              <a:t>.</a:t>
            </a:r>
          </a:p>
          <a:p>
            <a:pPr algn="just" indent="-457200" lvl="1">
              <a:buFont typeface="Wingdings" panose="05000000000000000000" pitchFamily="2" charset="2"/>
              <a:buChar char="Ø"/>
            </a:pPr>
            <a:r>
              <a:rPr b="0" dirty="0" sz="3200" i="0" lang="en-ID">
                <a:solidFill>
                  <a:srgbClr val="0D0D0D"/>
                </a:solidFill>
                <a:effectLst/>
                <a:latin typeface="Söhne"/>
              </a:rPr>
              <a:t>Pesan </a:t>
            </a:r>
            <a:r>
              <a:rPr b="0" dirty="0" sz="3200" i="0" lang="en-ID" err="1">
                <a:solidFill>
                  <a:srgbClr val="0D0D0D"/>
                </a:solidFill>
                <a:effectLst/>
                <a:latin typeface="Söhne"/>
              </a:rPr>
              <a:t>dikirim</a:t>
            </a:r>
            <a:r>
              <a:rPr b="0" dirty="0" sz="3200" i="0" lang="en-ID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b="0" dirty="0" sz="3200" i="0" lang="en-ID" err="1">
                <a:solidFill>
                  <a:srgbClr val="0D0D0D"/>
                </a:solidFill>
                <a:effectLst/>
                <a:latin typeface="Söhne"/>
              </a:rPr>
              <a:t>melalui</a:t>
            </a:r>
            <a:r>
              <a:rPr b="0" dirty="0" sz="3200" i="0" lang="en-ID">
                <a:solidFill>
                  <a:srgbClr val="0D0D0D"/>
                </a:solidFill>
                <a:effectLst/>
                <a:latin typeface="Söhne"/>
              </a:rPr>
              <a:t> Google Play Services (</a:t>
            </a:r>
            <a:r>
              <a:rPr b="0" dirty="0" sz="3200" i="0" lang="en-ID" err="1">
                <a:solidFill>
                  <a:srgbClr val="0D0D0D"/>
                </a:solidFill>
                <a:effectLst/>
                <a:latin typeface="Söhne"/>
              </a:rPr>
              <a:t>untuk</a:t>
            </a:r>
            <a:r>
              <a:rPr b="0" dirty="0" sz="3200" i="0" lang="en-ID">
                <a:solidFill>
                  <a:srgbClr val="0D0D0D"/>
                </a:solidFill>
                <a:effectLst/>
                <a:latin typeface="Söhne"/>
              </a:rPr>
              <a:t> Android) </a:t>
            </a:r>
            <a:r>
              <a:rPr b="0" dirty="0" sz="3200" i="0" lang="en-ID" err="1">
                <a:solidFill>
                  <a:srgbClr val="0D0D0D"/>
                </a:solidFill>
                <a:effectLst/>
                <a:latin typeface="Söhne"/>
              </a:rPr>
              <a:t>atau</a:t>
            </a:r>
            <a:r>
              <a:rPr b="0" dirty="0" sz="3200" i="0" lang="en-ID">
                <a:solidFill>
                  <a:srgbClr val="0D0D0D"/>
                </a:solidFill>
                <a:effectLst/>
                <a:latin typeface="Söhne"/>
              </a:rPr>
              <a:t> Apple Push Notification Service (APNs) </a:t>
            </a:r>
            <a:r>
              <a:rPr b="0" dirty="0" sz="3200" i="0" lang="en-ID" err="1">
                <a:solidFill>
                  <a:srgbClr val="0D0D0D"/>
                </a:solidFill>
                <a:effectLst/>
                <a:latin typeface="Söhne"/>
              </a:rPr>
              <a:t>untuk</a:t>
            </a:r>
            <a:r>
              <a:rPr b="0" dirty="0" sz="3200" i="0" lang="en-ID">
                <a:solidFill>
                  <a:srgbClr val="0D0D0D"/>
                </a:solidFill>
                <a:effectLst/>
                <a:latin typeface="Söhne"/>
              </a:rPr>
              <a:t> iOS.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2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1" dirty="0" lang="en-US"/>
              <a:t>Alur </a:t>
            </a:r>
            <a:r>
              <a:rPr b="1" dirty="0" lang="en-US" err="1"/>
              <a:t>Kerja</a:t>
            </a:r>
            <a:r>
              <a:rPr b="1" dirty="0" lang="en-US"/>
              <a:t> FCM</a:t>
            </a:r>
          </a:p>
        </p:txBody>
      </p:sp>
      <p:sp>
        <p:nvSpPr>
          <p:cNvPr id="1048617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838200" y="1601787"/>
            <a:ext cx="10515601" cy="4891088"/>
          </a:xfrm>
        </p:spPr>
        <p:txBody>
          <a:bodyPr>
            <a:noAutofit/>
          </a:bodyPr>
          <a:p>
            <a:pPr algn="just" indent="-400050" marL="450850">
              <a:buFont typeface="+mj-lt"/>
              <a:buAutoNum type="arabicPeriod" startAt="4"/>
            </a:pPr>
            <a:r>
              <a:rPr b="1" dirty="0" sz="3200" i="0" lang="pt-BR">
                <a:solidFill>
                  <a:srgbClr val="0D0D0D"/>
                </a:solidFill>
                <a:effectLst/>
                <a:latin typeface="Söhne"/>
              </a:rPr>
              <a:t>Client Menerima Pesan</a:t>
            </a:r>
          </a:p>
          <a:p>
            <a:pPr algn="just" indent="-457200" lvl="1">
              <a:buFont typeface="Wingdings" panose="05000000000000000000" pitchFamily="2" charset="2"/>
              <a:buChar char="Ø"/>
            </a:pPr>
            <a:r>
              <a:rPr b="0" dirty="0" sz="3200" i="0" lang="en-ID">
                <a:solidFill>
                  <a:srgbClr val="0D0D0D"/>
                </a:solidFill>
                <a:effectLst/>
                <a:latin typeface="Söhne"/>
              </a:rPr>
              <a:t>Jika </a:t>
            </a:r>
            <a:r>
              <a:rPr b="0" dirty="0" sz="3200" i="0" lang="en-ID" err="1">
                <a:solidFill>
                  <a:srgbClr val="0D0D0D"/>
                </a:solidFill>
                <a:effectLst/>
                <a:latin typeface="Söhne"/>
              </a:rPr>
              <a:t>aplikasi</a:t>
            </a:r>
            <a:r>
              <a:rPr b="0" dirty="0" sz="3200" i="0" lang="en-ID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b="0" dirty="0" sz="3200" i="0" lang="en-ID" err="1">
                <a:solidFill>
                  <a:srgbClr val="0D0D0D"/>
                </a:solidFill>
                <a:effectLst/>
                <a:latin typeface="Söhne"/>
              </a:rPr>
              <a:t>sedang</a:t>
            </a:r>
            <a:r>
              <a:rPr b="0" dirty="0" sz="3200" i="0" lang="en-ID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b="0" dirty="0" sz="3200" i="0" lang="en-ID" err="1">
                <a:solidFill>
                  <a:srgbClr val="0D0D0D"/>
                </a:solidFill>
                <a:effectLst/>
                <a:latin typeface="Söhne"/>
              </a:rPr>
              <a:t>aktif</a:t>
            </a:r>
            <a:r>
              <a:rPr b="0" dirty="0" sz="3200" i="0" lang="en-ID">
                <a:solidFill>
                  <a:srgbClr val="0D0D0D"/>
                </a:solidFill>
                <a:effectLst/>
                <a:latin typeface="Söhne"/>
              </a:rPr>
              <a:t> (foreground), </a:t>
            </a:r>
            <a:r>
              <a:rPr b="0" dirty="0" sz="3200" i="0" lang="en-ID" err="1">
                <a:solidFill>
                  <a:srgbClr val="0D0D0D"/>
                </a:solidFill>
                <a:effectLst/>
                <a:latin typeface="Söhne"/>
              </a:rPr>
              <a:t>pesan</a:t>
            </a:r>
            <a:r>
              <a:rPr b="0" dirty="0" sz="3200" i="0" lang="en-ID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b="0" dirty="0" sz="3200" i="0" lang="en-ID" err="1">
                <a:solidFill>
                  <a:srgbClr val="0D0D0D"/>
                </a:solidFill>
                <a:effectLst/>
                <a:latin typeface="Söhne"/>
              </a:rPr>
              <a:t>bisa</a:t>
            </a:r>
            <a:r>
              <a:rPr b="0" dirty="0" sz="3200" i="0" lang="en-ID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b="0" dirty="0" sz="3200" i="0" lang="en-ID" err="1">
                <a:solidFill>
                  <a:srgbClr val="0D0D0D"/>
                </a:solidFill>
                <a:effectLst/>
                <a:latin typeface="Söhne"/>
              </a:rPr>
              <a:t>ditampilkan</a:t>
            </a:r>
            <a:r>
              <a:rPr b="0" dirty="0" sz="3200" i="0" lang="en-ID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b="0" dirty="0" sz="3200" i="0" lang="en-ID" err="1">
                <a:solidFill>
                  <a:srgbClr val="0D0D0D"/>
                </a:solidFill>
                <a:effectLst/>
                <a:latin typeface="Söhne"/>
              </a:rPr>
              <a:t>langsung</a:t>
            </a:r>
            <a:r>
              <a:rPr b="0" dirty="0" sz="3200" i="0" lang="en-ID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b="0" dirty="0" sz="3200" i="0" lang="en-ID" err="1">
                <a:solidFill>
                  <a:srgbClr val="0D0D0D"/>
                </a:solidFill>
                <a:effectLst/>
                <a:latin typeface="Söhne"/>
              </a:rPr>
              <a:t>atau</a:t>
            </a:r>
            <a:r>
              <a:rPr b="0" dirty="0" sz="3200" i="0" lang="en-ID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b="0" dirty="0" sz="3200" i="0" lang="en-ID" err="1">
                <a:solidFill>
                  <a:srgbClr val="0D0D0D"/>
                </a:solidFill>
                <a:effectLst/>
                <a:latin typeface="Söhne"/>
              </a:rPr>
              <a:t>diproses</a:t>
            </a:r>
            <a:r>
              <a:rPr b="0" dirty="0" sz="3200" i="0" lang="en-ID">
                <a:solidFill>
                  <a:srgbClr val="0D0D0D"/>
                </a:solidFill>
                <a:effectLst/>
                <a:latin typeface="Söhne"/>
              </a:rPr>
              <a:t>.</a:t>
            </a:r>
          </a:p>
          <a:p>
            <a:pPr algn="just" indent="-457200" lvl="1">
              <a:buFont typeface="Wingdings" panose="05000000000000000000" pitchFamily="2" charset="2"/>
              <a:buChar char="Ø"/>
            </a:pPr>
            <a:r>
              <a:rPr b="0" dirty="0" sz="3200" i="0" lang="en-ID">
                <a:solidFill>
                  <a:srgbClr val="0D0D0D"/>
                </a:solidFill>
                <a:effectLst/>
                <a:latin typeface="Söhne"/>
              </a:rPr>
              <a:t>Jika </a:t>
            </a:r>
            <a:r>
              <a:rPr b="0" dirty="0" sz="3200" i="0" lang="en-ID" err="1">
                <a:solidFill>
                  <a:srgbClr val="0D0D0D"/>
                </a:solidFill>
                <a:effectLst/>
                <a:latin typeface="Söhne"/>
              </a:rPr>
              <a:t>aplikasi</a:t>
            </a:r>
            <a:r>
              <a:rPr b="0" dirty="0" sz="3200" i="0" lang="en-ID">
                <a:solidFill>
                  <a:srgbClr val="0D0D0D"/>
                </a:solidFill>
                <a:effectLst/>
                <a:latin typeface="Söhne"/>
              </a:rPr>
              <a:t> di background </a:t>
            </a:r>
            <a:r>
              <a:rPr b="0" dirty="0" sz="3200" i="0" lang="en-ID" err="1">
                <a:solidFill>
                  <a:srgbClr val="0D0D0D"/>
                </a:solidFill>
                <a:effectLst/>
                <a:latin typeface="Söhne"/>
              </a:rPr>
              <a:t>atau</a:t>
            </a:r>
            <a:r>
              <a:rPr b="0" dirty="0" sz="3200" i="0" lang="en-ID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b="0" dirty="0" sz="3200" i="0" lang="en-ID" err="1">
                <a:solidFill>
                  <a:srgbClr val="0D0D0D"/>
                </a:solidFill>
                <a:effectLst/>
                <a:latin typeface="Söhne"/>
              </a:rPr>
              <a:t>tertutup</a:t>
            </a:r>
            <a:r>
              <a:rPr b="0" dirty="0" sz="3200" i="0" lang="en-ID">
                <a:solidFill>
                  <a:srgbClr val="0D0D0D"/>
                </a:solidFill>
                <a:effectLst/>
                <a:latin typeface="Söhne"/>
              </a:rPr>
              <a:t>:</a:t>
            </a:r>
          </a:p>
          <a:p>
            <a:pPr algn="just" indent="-457200" lvl="2">
              <a:buFont typeface="Arial" panose="020B0604020202020204" pitchFamily="34" charset="0"/>
              <a:buChar char="•"/>
            </a:pPr>
            <a:r>
              <a:rPr b="1" dirty="0" sz="2800" i="0" lang="en-ID">
                <a:solidFill>
                  <a:srgbClr val="0D0D0D"/>
                </a:solidFill>
                <a:effectLst/>
                <a:latin typeface="Söhne"/>
              </a:rPr>
              <a:t>Notification Message </a:t>
            </a:r>
            <a:r>
              <a:rPr b="0" dirty="0" sz="2800" i="0" lang="en-ID">
                <a:solidFill>
                  <a:srgbClr val="0D0D0D"/>
                </a:solidFill>
                <a:effectLst/>
                <a:latin typeface="Söhne"/>
              </a:rPr>
              <a:t>→ </a:t>
            </a:r>
            <a:r>
              <a:rPr b="0" dirty="0" sz="2800" i="0" lang="en-ID" err="1">
                <a:solidFill>
                  <a:srgbClr val="0D0D0D"/>
                </a:solidFill>
                <a:effectLst/>
                <a:latin typeface="Söhne"/>
              </a:rPr>
              <a:t>ditampilkan</a:t>
            </a:r>
            <a:r>
              <a:rPr b="0" dirty="0" sz="2800" i="0" lang="en-ID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b="0" dirty="0" sz="2800" i="0" lang="en-ID" err="1">
                <a:solidFill>
                  <a:srgbClr val="0D0D0D"/>
                </a:solidFill>
                <a:effectLst/>
                <a:latin typeface="Söhne"/>
              </a:rPr>
              <a:t>otomatis</a:t>
            </a:r>
            <a:r>
              <a:rPr b="0" dirty="0" sz="2800" i="0" lang="en-ID">
                <a:solidFill>
                  <a:srgbClr val="0D0D0D"/>
                </a:solidFill>
                <a:effectLst/>
                <a:latin typeface="Söhne"/>
              </a:rPr>
              <a:t> oleh </a:t>
            </a:r>
            <a:r>
              <a:rPr b="0" dirty="0" sz="2800" i="0" lang="en-ID" err="1">
                <a:solidFill>
                  <a:srgbClr val="0D0D0D"/>
                </a:solidFill>
                <a:effectLst/>
                <a:latin typeface="Söhne"/>
              </a:rPr>
              <a:t>sistem</a:t>
            </a:r>
            <a:r>
              <a:rPr b="0" dirty="0" sz="2800" i="0" lang="en-ID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b="0" dirty="0" sz="2800" i="0" lang="en-ID" err="1">
                <a:solidFill>
                  <a:srgbClr val="0D0D0D"/>
                </a:solidFill>
                <a:effectLst/>
                <a:latin typeface="Söhne"/>
              </a:rPr>
              <a:t>sebagai</a:t>
            </a:r>
            <a:r>
              <a:rPr b="0" dirty="0" sz="2800" i="0" lang="en-ID">
                <a:solidFill>
                  <a:srgbClr val="0D0D0D"/>
                </a:solidFill>
                <a:effectLst/>
                <a:latin typeface="Söhne"/>
              </a:rPr>
              <a:t> push notification.</a:t>
            </a:r>
          </a:p>
          <a:p>
            <a:pPr algn="just" indent="-457200" lvl="2">
              <a:buFont typeface="Arial" panose="020B0604020202020204" pitchFamily="34" charset="0"/>
              <a:buChar char="•"/>
            </a:pPr>
            <a:r>
              <a:rPr b="1" dirty="0" sz="2800" i="0" lang="en-ID">
                <a:solidFill>
                  <a:srgbClr val="0D0D0D"/>
                </a:solidFill>
                <a:effectLst/>
                <a:latin typeface="Söhne"/>
              </a:rPr>
              <a:t>Data Message </a:t>
            </a:r>
            <a:r>
              <a:rPr b="0" dirty="0" sz="2800" i="0" lang="en-ID">
                <a:solidFill>
                  <a:srgbClr val="0D0D0D"/>
                </a:solidFill>
                <a:effectLst/>
                <a:latin typeface="Söhne"/>
              </a:rPr>
              <a:t>→ </a:t>
            </a:r>
            <a:r>
              <a:rPr b="0" dirty="0" sz="2800" i="0" lang="en-ID" err="1">
                <a:solidFill>
                  <a:srgbClr val="0D0D0D"/>
                </a:solidFill>
                <a:effectLst/>
                <a:latin typeface="Söhne"/>
              </a:rPr>
              <a:t>hanya</a:t>
            </a:r>
            <a:r>
              <a:rPr b="0" dirty="0" sz="2800" i="0" lang="en-ID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b="0" dirty="0" sz="2800" i="0" lang="en-ID" err="1">
                <a:solidFill>
                  <a:srgbClr val="0D0D0D"/>
                </a:solidFill>
                <a:effectLst/>
                <a:latin typeface="Söhne"/>
              </a:rPr>
              <a:t>diproses</a:t>
            </a:r>
            <a:r>
              <a:rPr b="0" dirty="0" sz="2800" i="0" lang="en-ID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b="0" dirty="0" sz="2800" i="0" lang="en-ID" err="1">
                <a:solidFill>
                  <a:srgbClr val="0D0D0D"/>
                </a:solidFill>
                <a:effectLst/>
                <a:latin typeface="Söhne"/>
              </a:rPr>
              <a:t>jika</a:t>
            </a:r>
            <a:r>
              <a:rPr b="0" dirty="0" sz="2800" i="0" lang="en-ID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b="0" dirty="0" sz="2800" i="0" lang="en-ID" err="1">
                <a:solidFill>
                  <a:srgbClr val="0D0D0D"/>
                </a:solidFill>
                <a:effectLst/>
                <a:latin typeface="Söhne"/>
              </a:rPr>
              <a:t>aplikasi</a:t>
            </a:r>
            <a:r>
              <a:rPr b="0" dirty="0" sz="2800" i="0" lang="en-ID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b="0" dirty="0" sz="2800" i="0" lang="en-ID" err="1">
                <a:solidFill>
                  <a:srgbClr val="0D0D0D"/>
                </a:solidFill>
                <a:effectLst/>
                <a:latin typeface="Söhne"/>
              </a:rPr>
              <a:t>sedang</a:t>
            </a:r>
            <a:r>
              <a:rPr b="0" dirty="0" sz="2800" i="0" lang="en-ID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b="0" dirty="0" sz="2800" i="0" lang="en-ID" err="1">
                <a:solidFill>
                  <a:srgbClr val="0D0D0D"/>
                </a:solidFill>
                <a:effectLst/>
                <a:latin typeface="Söhne"/>
              </a:rPr>
              <a:t>aktif</a:t>
            </a:r>
            <a:r>
              <a:rPr b="0" dirty="0" sz="2800" i="0" lang="en-ID">
                <a:solidFill>
                  <a:srgbClr val="0D0D0D"/>
                </a:solidFill>
                <a:effectLst/>
                <a:latin typeface="Söhne"/>
              </a:rPr>
              <a:t>; </a:t>
            </a:r>
            <a:r>
              <a:rPr b="0" dirty="0" sz="2800" i="0" lang="en-ID" err="1">
                <a:solidFill>
                  <a:srgbClr val="0D0D0D"/>
                </a:solidFill>
                <a:effectLst/>
                <a:latin typeface="Söhne"/>
              </a:rPr>
              <a:t>jika</a:t>
            </a:r>
            <a:r>
              <a:rPr b="0" dirty="0" sz="2800" i="0" lang="en-ID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b="0" dirty="0" sz="2800" i="0" lang="en-ID" err="1">
                <a:solidFill>
                  <a:srgbClr val="0D0D0D"/>
                </a:solidFill>
                <a:effectLst/>
                <a:latin typeface="Söhne"/>
              </a:rPr>
              <a:t>tidak</a:t>
            </a:r>
            <a:r>
              <a:rPr b="0" dirty="0" sz="2800" i="0" lang="en-ID">
                <a:solidFill>
                  <a:srgbClr val="0D0D0D"/>
                </a:solidFill>
                <a:effectLst/>
                <a:latin typeface="Söhne"/>
              </a:rPr>
              <a:t>, </a:t>
            </a:r>
            <a:r>
              <a:rPr b="0" dirty="0" sz="2800" i="0" lang="en-ID" err="1">
                <a:solidFill>
                  <a:srgbClr val="0D0D0D"/>
                </a:solidFill>
                <a:effectLst/>
                <a:latin typeface="Söhne"/>
              </a:rPr>
              <a:t>tergantung</a:t>
            </a:r>
            <a:r>
              <a:rPr b="0" dirty="0" sz="2800" i="0" lang="en-ID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b="0" dirty="0" sz="2800" i="0" lang="en-ID" err="1">
                <a:solidFill>
                  <a:srgbClr val="0D0D0D"/>
                </a:solidFill>
                <a:effectLst/>
                <a:latin typeface="Söhne"/>
              </a:rPr>
              <a:t>pengaturan</a:t>
            </a:r>
            <a:r>
              <a:rPr b="0" dirty="0" sz="2800" i="0" lang="en-ID">
                <a:solidFill>
                  <a:srgbClr val="0D0D0D"/>
                </a:solidFill>
                <a:effectLst/>
                <a:latin typeface="Söhne"/>
              </a:rPr>
              <a:t> handling background.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5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1" dirty="0" lang="en-US" err="1"/>
              <a:t>Praktik</a:t>
            </a:r>
            <a:endParaRPr b="1" dirty="0" lang="en-US"/>
          </a:p>
        </p:txBody>
      </p:sp>
      <p:sp>
        <p:nvSpPr>
          <p:cNvPr id="1048621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p>
            <a:pPr algn="just"/>
            <a:r>
              <a:rPr dirty="0" sz="3200" lang="en-US"/>
              <a:t>Ambil </a:t>
            </a:r>
            <a:r>
              <a:rPr b="1" dirty="0" sz="3200" lang="en-US"/>
              <a:t>private key </a:t>
            </a:r>
            <a:r>
              <a:rPr dirty="0" sz="3200" lang="en-US"/>
              <a:t>pada Firebase Admin SDK</a:t>
            </a:r>
          </a:p>
          <a:p>
            <a:pPr algn="just"/>
            <a:r>
              <a:rPr dirty="0" sz="3200" lang="en-US" err="1"/>
              <a:t>Buat</a:t>
            </a:r>
            <a:r>
              <a:rPr dirty="0" sz="3200" lang="en-US"/>
              <a:t> REST API </a:t>
            </a:r>
            <a:r>
              <a:rPr dirty="0" sz="3200" lang="en-US" err="1"/>
              <a:t>menggunakan</a:t>
            </a:r>
            <a:r>
              <a:rPr dirty="0" sz="3200" lang="en-US"/>
              <a:t> server </a:t>
            </a:r>
            <a:r>
              <a:rPr b="1" dirty="0" sz="3200" lang="en-US"/>
              <a:t>Node.js </a:t>
            </a:r>
            <a:r>
              <a:rPr dirty="0" sz="3200" lang="en-US" err="1"/>
              <a:t>dengan</a:t>
            </a:r>
            <a:r>
              <a:rPr dirty="0" sz="3200" lang="en-US"/>
              <a:t> framework </a:t>
            </a:r>
            <a:r>
              <a:rPr b="1" dirty="0" sz="3200" lang="en-US"/>
              <a:t>Express.js</a:t>
            </a:r>
          </a:p>
          <a:p>
            <a:pPr algn="just"/>
            <a:r>
              <a:rPr dirty="0" sz="3200" lang="en-US"/>
              <a:t>Deploy server </a:t>
            </a:r>
            <a:r>
              <a:rPr dirty="0" sz="3200" lang="en-US" err="1"/>
              <a:t>ke</a:t>
            </a:r>
            <a:r>
              <a:rPr dirty="0" sz="3200" lang="en-US"/>
              <a:t> </a:t>
            </a:r>
            <a:r>
              <a:rPr b="1" dirty="0" sz="3200" lang="en-US" err="1"/>
              <a:t>Vercel</a:t>
            </a:r>
            <a:r>
              <a:rPr dirty="0" sz="3200" lang="en-US"/>
              <a:t> agar REST API </a:t>
            </a:r>
            <a:r>
              <a:rPr dirty="0" sz="3200" lang="en-US" err="1"/>
              <a:t>dapat</a:t>
            </a:r>
            <a:r>
              <a:rPr dirty="0" sz="3200" lang="en-US"/>
              <a:t> </a:t>
            </a:r>
            <a:r>
              <a:rPr dirty="0" sz="3200" lang="en-US" err="1"/>
              <a:t>diakses</a:t>
            </a:r>
            <a:r>
              <a:rPr dirty="0" sz="3200" lang="en-US"/>
              <a:t> </a:t>
            </a:r>
            <a:r>
              <a:rPr dirty="0" sz="3200" lang="en-US" err="1"/>
              <a:t>secara</a:t>
            </a:r>
            <a:r>
              <a:rPr dirty="0" sz="3200" lang="en-US"/>
              <a:t> online.</a:t>
            </a:r>
          </a:p>
          <a:p>
            <a:pPr algn="just"/>
            <a:r>
              <a:rPr dirty="0" sz="3200" lang="en-US" err="1"/>
              <a:t>Modifikasi</a:t>
            </a:r>
            <a:r>
              <a:rPr dirty="0" sz="3200" lang="en-US"/>
              <a:t> </a:t>
            </a:r>
            <a:r>
              <a:rPr dirty="0" sz="3200" lang="en-US" err="1"/>
              <a:t>proyek</a:t>
            </a:r>
            <a:r>
              <a:rPr dirty="0" sz="3200" lang="en-US"/>
              <a:t> Flutter yang </a:t>
            </a:r>
            <a:r>
              <a:rPr dirty="0" sz="3200" lang="en-US" err="1"/>
              <a:t>bernama</a:t>
            </a:r>
            <a:r>
              <a:rPr dirty="0" sz="3200" lang="en-US"/>
              <a:t> </a:t>
            </a:r>
            <a:r>
              <a:rPr dirty="0" sz="3200" lang="en-US" err="1"/>
              <a:t>fasum</a:t>
            </a:r>
            <a:r>
              <a:rPr dirty="0" sz="3200" lang="en-US"/>
              <a:t> </a:t>
            </a:r>
            <a:r>
              <a:rPr dirty="0" sz="3200" lang="en-US" err="1"/>
              <a:t>dengan</a:t>
            </a:r>
            <a:r>
              <a:rPr dirty="0" sz="3200" lang="en-US"/>
              <a:t> </a:t>
            </a:r>
            <a:r>
              <a:rPr dirty="0" sz="3200" lang="en-US" err="1"/>
              <a:t>memanfaatkan</a:t>
            </a:r>
            <a:r>
              <a:rPr dirty="0" sz="3200" lang="en-US"/>
              <a:t> </a:t>
            </a:r>
            <a:r>
              <a:rPr dirty="0" sz="3200" lang="en-US" err="1"/>
              <a:t>pustaka</a:t>
            </a:r>
            <a:r>
              <a:rPr dirty="0" sz="3200" lang="en-US"/>
              <a:t> </a:t>
            </a:r>
            <a:r>
              <a:rPr b="1" dirty="0" sz="3200" lang="en-US" err="1">
                <a:latin typeface="Consolas" panose="020B0609020204030204" pitchFamily="49" charset="0"/>
              </a:rPr>
              <a:t>firebase_messaging</a:t>
            </a:r>
            <a:r>
              <a:rPr dirty="0" sz="3200" lang="en-US">
                <a:latin typeface="Consolas" panose="020B0609020204030204" pitchFamily="49" charset="0"/>
              </a:rPr>
              <a:t>,</a:t>
            </a:r>
            <a:r>
              <a:rPr dirty="0" sz="3200" lang="en-US"/>
              <a:t> </a:t>
            </a:r>
            <a:r>
              <a:rPr b="1" dirty="0" sz="3200" lang="en-US" err="1">
                <a:latin typeface="Consolas" panose="020B0609020204030204" pitchFamily="49" charset="0"/>
              </a:rPr>
              <a:t>flutter_local_notifications</a:t>
            </a:r>
            <a:r>
              <a:rPr b="1" dirty="0" sz="3200" lang="en-US">
                <a:latin typeface="Consolas" panose="020B0609020204030204" pitchFamily="49" charset="0"/>
              </a:rPr>
              <a:t>, http</a:t>
            </a:r>
            <a:r>
              <a:rPr dirty="0" sz="3200"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agar </a:t>
            </a:r>
            <a:r>
              <a:rPr dirty="0" sz="3200" lang="en-US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dapat</a:t>
            </a:r>
            <a:r>
              <a:rPr dirty="0" sz="3200"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dirty="0" sz="3200" lang="en-US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mengirimkan</a:t>
            </a:r>
            <a:r>
              <a:rPr dirty="0" sz="3200"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dan </a:t>
            </a:r>
            <a:r>
              <a:rPr dirty="0" sz="3200" lang="en-US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menampilkan</a:t>
            </a:r>
            <a:r>
              <a:rPr dirty="0" sz="3200"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dirty="0" sz="3200" lang="en-US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notifikasi</a:t>
            </a:r>
            <a:endParaRPr dirty="0" sz="3200" lang="en-US"/>
          </a:p>
          <a:p>
            <a:pPr algn="just" lvl="1"/>
            <a:endParaRPr dirty="0" sz="3200"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PowerPoint Presentation</dc:title>
  <dc:creator>Ahmad Farisi</dc:creator>
  <cp:lastModifiedBy>Reviewer</cp:lastModifiedBy>
  <dcterms:created xsi:type="dcterms:W3CDTF">2019-09-24T01:46:29Z</dcterms:created>
  <dcterms:modified xsi:type="dcterms:W3CDTF">2025-05-21T10:46:54Z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b4c0d20801644d85bd47a318058428ad</vt:lpwstr>
  </property>
</Properties>
</file>