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34f810f29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634f810f29_4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2c7bca8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62c7bca88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2c7bca88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62c7bca880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34f810f2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634f810f29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2573e914d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62573e914d_1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2c7bca880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62c7bca880_8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2c7bca880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62c7bca880_9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2573e914d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62573e914d_1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2c7bca880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62c7bca880_2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2573e914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62573e914d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4390293" y="1815612"/>
            <a:ext cx="3411415" cy="3226777"/>
          </a:xfrm>
          <a:prstGeom prst="ellipse">
            <a:avLst/>
          </a:prstGeom>
          <a:solidFill>
            <a:srgbClr val="7063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085913" y="2831666"/>
            <a:ext cx="59146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</a:rPr>
              <a:t>모바일 SW  스튜디오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4665858" y="3795520"/>
            <a:ext cx="27547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</a:rPr>
              <a:t>영어 공부 app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13"/>
          <p:cNvCxnSpPr/>
          <p:nvPr/>
        </p:nvCxnSpPr>
        <p:spPr>
          <a:xfrm>
            <a:off x="5476086" y="3740268"/>
            <a:ext cx="1134319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Google Shape;89;p13"/>
          <p:cNvSpPr txBox="1"/>
          <p:nvPr/>
        </p:nvSpPr>
        <p:spPr>
          <a:xfrm>
            <a:off x="6948650" y="5494501"/>
            <a:ext cx="5243400" cy="13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50453E"/>
                </a:solidFill>
              </a:rPr>
              <a:t>13조</a:t>
            </a:r>
            <a:br>
              <a:rPr lang="ko-KR" sz="1800">
                <a:solidFill>
                  <a:srgbClr val="50453E"/>
                </a:solidFill>
              </a:rPr>
            </a:br>
            <a:r>
              <a:rPr lang="ko-KR" sz="1800">
                <a:solidFill>
                  <a:srgbClr val="50453E"/>
                </a:solidFill>
              </a:rPr>
              <a:t>2013122219 이창현</a:t>
            </a:r>
            <a:br>
              <a:rPr lang="ko-KR" sz="1800">
                <a:solidFill>
                  <a:srgbClr val="50453E"/>
                </a:solidFill>
              </a:rPr>
            </a:br>
            <a:r>
              <a:rPr lang="ko-KR" sz="1800">
                <a:solidFill>
                  <a:srgbClr val="50453E"/>
                </a:solidFill>
              </a:rPr>
              <a:t>2017125053 이수빈</a:t>
            </a:r>
            <a:br>
              <a:rPr lang="ko-KR" sz="1800">
                <a:solidFill>
                  <a:srgbClr val="50453E"/>
                </a:solidFill>
              </a:rPr>
            </a:br>
            <a:r>
              <a:rPr lang="ko-KR" sz="1800">
                <a:solidFill>
                  <a:srgbClr val="50453E"/>
                </a:solidFill>
              </a:rPr>
              <a:t>2017125083 임현강</a:t>
            </a:r>
            <a:endParaRPr b="0" i="0" sz="1800" u="none" cap="none" strike="noStrike">
              <a:solidFill>
                <a:srgbClr val="5045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/>
          <p:nvPr/>
        </p:nvSpPr>
        <p:spPr>
          <a:xfrm>
            <a:off x="1" y="-191824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0" y="6518803"/>
            <a:ext cx="12192000" cy="339300"/>
          </a:xfrm>
          <a:prstGeom prst="rect">
            <a:avLst/>
          </a:prstGeom>
          <a:solidFill>
            <a:srgbClr val="7063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3486630" y="485650"/>
            <a:ext cx="5218800" cy="10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상세기획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C00000"/>
                </a:solidFill>
              </a:rPr>
              <a:t>speech 목록</a:t>
            </a:r>
            <a:endParaRPr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2"/>
          <p:cNvPicPr preferRelativeResize="0"/>
          <p:nvPr/>
        </p:nvPicPr>
        <p:blipFill rotWithShape="1">
          <a:blip r:embed="rId3">
            <a:alphaModFix/>
          </a:blip>
          <a:srcRect b="0" l="52103" r="13214" t="41540"/>
          <a:stretch/>
        </p:blipFill>
        <p:spPr>
          <a:xfrm>
            <a:off x="4601307" y="1453287"/>
            <a:ext cx="2989386" cy="82923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/>
          <p:nvPr/>
        </p:nvSpPr>
        <p:spPr>
          <a:xfrm>
            <a:off x="6382700" y="2115863"/>
            <a:ext cx="5400000" cy="720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/>
              <a:t>연습할 글 선택가능</a:t>
            </a:r>
            <a:endParaRPr b="1" sz="2400"/>
          </a:p>
        </p:txBody>
      </p:sp>
      <p:sp>
        <p:nvSpPr>
          <p:cNvPr id="189" name="Google Shape;189;p22"/>
          <p:cNvSpPr/>
          <p:nvPr/>
        </p:nvSpPr>
        <p:spPr>
          <a:xfrm>
            <a:off x="6382700" y="5145375"/>
            <a:ext cx="5400000" cy="720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/>
              <a:t>speech, 단어장, 백과사전, Quiz</a:t>
            </a:r>
            <a:endParaRPr b="1" sz="2400"/>
          </a:p>
        </p:txBody>
      </p:sp>
      <p:sp>
        <p:nvSpPr>
          <p:cNvPr id="190" name="Google Shape;190;p22"/>
          <p:cNvSpPr/>
          <p:nvPr/>
        </p:nvSpPr>
        <p:spPr>
          <a:xfrm>
            <a:off x="6382700" y="3630613"/>
            <a:ext cx="5400000" cy="720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/>
              <a:t>메뉴에는 기능들의 목록</a:t>
            </a:r>
            <a:r>
              <a:rPr b="1" lang="ko-KR" sz="2400"/>
              <a:t> </a:t>
            </a:r>
            <a:endParaRPr b="1" sz="2400"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8688" y="1880800"/>
            <a:ext cx="2447925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5838" y="1885550"/>
            <a:ext cx="2390775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/>
          <p:nvPr/>
        </p:nvSpPr>
        <p:spPr>
          <a:xfrm>
            <a:off x="1" y="-191824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0" y="6518803"/>
            <a:ext cx="12191999" cy="339196"/>
          </a:xfrm>
          <a:prstGeom prst="rect">
            <a:avLst/>
          </a:prstGeom>
          <a:solidFill>
            <a:srgbClr val="7063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3486630" y="485650"/>
            <a:ext cx="5218741" cy="1043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상세기획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C00000"/>
                </a:solidFill>
              </a:rPr>
              <a:t>speech</a:t>
            </a:r>
            <a:endParaRPr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3"/>
          <p:cNvPicPr preferRelativeResize="0"/>
          <p:nvPr/>
        </p:nvPicPr>
        <p:blipFill rotWithShape="1">
          <a:blip r:embed="rId3">
            <a:alphaModFix/>
          </a:blip>
          <a:srcRect b="0" l="52103" r="13214" t="41542"/>
          <a:stretch/>
        </p:blipFill>
        <p:spPr>
          <a:xfrm>
            <a:off x="4601307" y="1453287"/>
            <a:ext cx="2989385" cy="82923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/>
          <p:nvPr/>
        </p:nvSpPr>
        <p:spPr>
          <a:xfrm>
            <a:off x="6382700" y="2115863"/>
            <a:ext cx="5400000" cy="720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/>
              <a:t>제시문과 변환문 비교, 정확도 분석</a:t>
            </a:r>
            <a:endParaRPr b="1" sz="2400"/>
          </a:p>
        </p:txBody>
      </p:sp>
      <p:sp>
        <p:nvSpPr>
          <p:cNvPr id="202" name="Google Shape;202;p23"/>
          <p:cNvSpPr/>
          <p:nvPr/>
        </p:nvSpPr>
        <p:spPr>
          <a:xfrm>
            <a:off x="6382700" y="4317325"/>
            <a:ext cx="5400000" cy="720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/>
              <a:t>단어 검색 및 단어장 등록</a:t>
            </a:r>
            <a:endParaRPr b="1" sz="2400"/>
          </a:p>
        </p:txBody>
      </p:sp>
      <p:sp>
        <p:nvSpPr>
          <p:cNvPr id="203" name="Google Shape;203;p23"/>
          <p:cNvSpPr/>
          <p:nvPr/>
        </p:nvSpPr>
        <p:spPr>
          <a:xfrm>
            <a:off x="6382700" y="3216588"/>
            <a:ext cx="5400000" cy="720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/>
              <a:t>문장 단계별로 나누어 연습 가능 </a:t>
            </a:r>
            <a:endParaRPr b="1" sz="2400"/>
          </a:p>
        </p:txBody>
      </p:sp>
      <p:sp>
        <p:nvSpPr>
          <p:cNvPr id="204" name="Google Shape;204;p23"/>
          <p:cNvSpPr/>
          <p:nvPr/>
        </p:nvSpPr>
        <p:spPr>
          <a:xfrm>
            <a:off x="6382700" y="5418063"/>
            <a:ext cx="5400000" cy="720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/>
              <a:t>문장별 스크랩 가능 </a:t>
            </a:r>
            <a:endParaRPr b="1" sz="2400"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6613" y="1851825"/>
            <a:ext cx="2390775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6613" y="1861350"/>
            <a:ext cx="2390775" cy="42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10913" y="1890313"/>
            <a:ext cx="2362200" cy="42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82338" y="1861350"/>
            <a:ext cx="241935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0" y="6518803"/>
            <a:ext cx="12192000" cy="339300"/>
          </a:xfrm>
          <a:prstGeom prst="rect">
            <a:avLst/>
          </a:prstGeom>
          <a:solidFill>
            <a:srgbClr val="7063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3486630" y="485650"/>
            <a:ext cx="5218800" cy="10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상세기획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C00000"/>
                </a:solidFill>
              </a:rPr>
              <a:t>단어장</a:t>
            </a:r>
            <a:endParaRPr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4"/>
          <p:cNvPicPr preferRelativeResize="0"/>
          <p:nvPr/>
        </p:nvPicPr>
        <p:blipFill rotWithShape="1">
          <a:blip r:embed="rId3">
            <a:alphaModFix/>
          </a:blip>
          <a:srcRect b="0" l="52103" r="13214" t="41540"/>
          <a:stretch/>
        </p:blipFill>
        <p:spPr>
          <a:xfrm>
            <a:off x="4601307" y="1453287"/>
            <a:ext cx="2989386" cy="82923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4"/>
          <p:cNvSpPr/>
          <p:nvPr/>
        </p:nvSpPr>
        <p:spPr>
          <a:xfrm>
            <a:off x="6382700" y="2115863"/>
            <a:ext cx="5400000" cy="720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/>
              <a:t>단어 추가/편집 가능</a:t>
            </a:r>
            <a:endParaRPr b="1" sz="2400"/>
          </a:p>
        </p:txBody>
      </p:sp>
      <p:sp>
        <p:nvSpPr>
          <p:cNvPr id="218" name="Google Shape;218;p24"/>
          <p:cNvSpPr/>
          <p:nvPr/>
        </p:nvSpPr>
        <p:spPr>
          <a:xfrm>
            <a:off x="6382700" y="3422700"/>
            <a:ext cx="5400000" cy="720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/>
              <a:t>중복단어 등록 불가</a:t>
            </a:r>
            <a:endParaRPr b="1" sz="2400"/>
          </a:p>
        </p:txBody>
      </p:sp>
      <p:sp>
        <p:nvSpPr>
          <p:cNvPr id="219" name="Google Shape;219;p24"/>
          <p:cNvSpPr/>
          <p:nvPr/>
        </p:nvSpPr>
        <p:spPr>
          <a:xfrm>
            <a:off x="6456425" y="4729525"/>
            <a:ext cx="5400000" cy="720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/>
              <a:t>단어 검색 기능</a:t>
            </a:r>
            <a:endParaRPr b="1" sz="2400"/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5375" y="1890325"/>
            <a:ext cx="2362200" cy="42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5363" y="1895075"/>
            <a:ext cx="2390775" cy="42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05838" y="1885550"/>
            <a:ext cx="2409825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0" y="6518803"/>
            <a:ext cx="12192000" cy="339300"/>
          </a:xfrm>
          <a:prstGeom prst="rect">
            <a:avLst/>
          </a:prstGeom>
          <a:solidFill>
            <a:srgbClr val="7063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3486630" y="485650"/>
            <a:ext cx="5218800" cy="10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상세기획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C00000"/>
                </a:solidFill>
              </a:rPr>
              <a:t>백과사전</a:t>
            </a:r>
            <a:endParaRPr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25"/>
          <p:cNvPicPr preferRelativeResize="0"/>
          <p:nvPr/>
        </p:nvPicPr>
        <p:blipFill rotWithShape="1">
          <a:blip r:embed="rId3">
            <a:alphaModFix/>
          </a:blip>
          <a:srcRect b="0" l="52103" r="13214" t="41540"/>
          <a:stretch/>
        </p:blipFill>
        <p:spPr>
          <a:xfrm>
            <a:off x="4601307" y="1453287"/>
            <a:ext cx="2989386" cy="82923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5"/>
          <p:cNvSpPr/>
          <p:nvPr/>
        </p:nvSpPr>
        <p:spPr>
          <a:xfrm>
            <a:off x="6382700" y="2624688"/>
            <a:ext cx="5400000" cy="720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/>
              <a:t>단어 검색시 설명 출력</a:t>
            </a:r>
            <a:endParaRPr b="1" sz="2400"/>
          </a:p>
        </p:txBody>
      </p:sp>
      <p:sp>
        <p:nvSpPr>
          <p:cNvPr id="232" name="Google Shape;232;p25"/>
          <p:cNvSpPr/>
          <p:nvPr/>
        </p:nvSpPr>
        <p:spPr>
          <a:xfrm>
            <a:off x="6382700" y="4440350"/>
            <a:ext cx="5400000" cy="720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/>
              <a:t>단어장에 단어 등록 가능</a:t>
            </a:r>
            <a:endParaRPr b="1" sz="2400"/>
          </a:p>
        </p:txBody>
      </p:sp>
      <p:pic>
        <p:nvPicPr>
          <p:cNvPr id="233" name="Google Shape;2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3100" y="1904613"/>
            <a:ext cx="2419350" cy="42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7375" y="1895088"/>
            <a:ext cx="2390775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0" y="6518803"/>
            <a:ext cx="12192000" cy="339300"/>
          </a:xfrm>
          <a:prstGeom prst="rect">
            <a:avLst/>
          </a:prstGeom>
          <a:solidFill>
            <a:srgbClr val="7063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3486630" y="485650"/>
            <a:ext cx="5218800" cy="10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상세기획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C00000"/>
                </a:solidFill>
              </a:rPr>
              <a:t>Quiz</a:t>
            </a:r>
            <a:endParaRPr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26"/>
          <p:cNvPicPr preferRelativeResize="0"/>
          <p:nvPr/>
        </p:nvPicPr>
        <p:blipFill rotWithShape="1">
          <a:blip r:embed="rId3">
            <a:alphaModFix/>
          </a:blip>
          <a:srcRect b="0" l="52103" r="13214" t="41540"/>
          <a:stretch/>
        </p:blipFill>
        <p:spPr>
          <a:xfrm>
            <a:off x="4601307" y="1453287"/>
            <a:ext cx="2989386" cy="82923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6"/>
          <p:cNvSpPr/>
          <p:nvPr/>
        </p:nvSpPr>
        <p:spPr>
          <a:xfrm>
            <a:off x="6382700" y="2624688"/>
            <a:ext cx="5400000" cy="720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/>
              <a:t>단어들을 순서대로 클릭</a:t>
            </a:r>
            <a:endParaRPr b="1" sz="2400"/>
          </a:p>
        </p:txBody>
      </p:sp>
      <p:sp>
        <p:nvSpPr>
          <p:cNvPr id="244" name="Google Shape;244;p26"/>
          <p:cNvSpPr/>
          <p:nvPr/>
        </p:nvSpPr>
        <p:spPr>
          <a:xfrm>
            <a:off x="6382700" y="4440350"/>
            <a:ext cx="5400000" cy="720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/>
              <a:t>완성시 다음 문제로 넘어감</a:t>
            </a:r>
            <a:endParaRPr b="1" sz="2400"/>
          </a:p>
        </p:txBody>
      </p:sp>
      <p:pic>
        <p:nvPicPr>
          <p:cNvPr id="245" name="Google Shape;2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713" y="1904613"/>
            <a:ext cx="2409825" cy="42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3725" y="1909375"/>
            <a:ext cx="243840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27"/>
          <p:cNvSpPr/>
          <p:nvPr/>
        </p:nvSpPr>
        <p:spPr>
          <a:xfrm>
            <a:off x="4390293" y="1815612"/>
            <a:ext cx="3411415" cy="3226777"/>
          </a:xfrm>
          <a:prstGeom prst="ellipse">
            <a:avLst/>
          </a:prstGeom>
          <a:solidFill>
            <a:srgbClr val="7063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27"/>
          <p:cNvSpPr txBox="1"/>
          <p:nvPr/>
        </p:nvSpPr>
        <p:spPr>
          <a:xfrm>
            <a:off x="3138668" y="2831666"/>
            <a:ext cx="59146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" name="Google Shape;254;p27"/>
          <p:cNvCxnSpPr/>
          <p:nvPr/>
        </p:nvCxnSpPr>
        <p:spPr>
          <a:xfrm>
            <a:off x="5476086" y="3740268"/>
            <a:ext cx="1134319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1" y="62351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4"/>
          <p:cNvSpPr/>
          <p:nvPr/>
        </p:nvSpPr>
        <p:spPr>
          <a:xfrm rot="5400000">
            <a:off x="304800" y="123825"/>
            <a:ext cx="1116330" cy="868680"/>
          </a:xfrm>
          <a:prstGeom prst="homePlate">
            <a:avLst>
              <a:gd fmla="val 50000" name="adj"/>
            </a:avLst>
          </a:prstGeom>
          <a:solidFill>
            <a:srgbClr val="5045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4"/>
          <p:cNvSpPr/>
          <p:nvPr/>
        </p:nvSpPr>
        <p:spPr>
          <a:xfrm rot="5400000">
            <a:off x="207645" y="114300"/>
            <a:ext cx="1097280" cy="868680"/>
          </a:xfrm>
          <a:prstGeom prst="homePlate">
            <a:avLst>
              <a:gd fmla="val 50000" name="adj"/>
            </a:avLst>
          </a:prstGeom>
          <a:solidFill>
            <a:srgbClr val="7063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321945" y="1303020"/>
            <a:ext cx="180594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</a:rPr>
              <a:t>목차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14"/>
          <p:cNvCxnSpPr>
            <a:endCxn id="99" idx="6"/>
          </p:cNvCxnSpPr>
          <p:nvPr/>
        </p:nvCxnSpPr>
        <p:spPr>
          <a:xfrm flipH="1" rot="10800000">
            <a:off x="1685953" y="3352179"/>
            <a:ext cx="9030600" cy="29100"/>
          </a:xfrm>
          <a:prstGeom prst="straightConnector1">
            <a:avLst/>
          </a:prstGeom>
          <a:noFill/>
          <a:ln cap="flat" cmpd="sng" w="25400">
            <a:solidFill>
              <a:srgbClr val="5F544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14"/>
          <p:cNvSpPr/>
          <p:nvPr/>
        </p:nvSpPr>
        <p:spPr>
          <a:xfrm>
            <a:off x="1566862" y="3262183"/>
            <a:ext cx="180000" cy="180000"/>
          </a:xfrm>
          <a:prstGeom prst="ellipse">
            <a:avLst/>
          </a:prstGeom>
          <a:solidFill>
            <a:srgbClr val="AEA198"/>
          </a:solidFill>
          <a:ln cap="flat" cmpd="sng" w="63500">
            <a:solidFill>
              <a:srgbClr val="5F544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4556759" y="3262183"/>
            <a:ext cx="180000" cy="180000"/>
          </a:xfrm>
          <a:prstGeom prst="ellipse">
            <a:avLst/>
          </a:prstGeom>
          <a:solidFill>
            <a:srgbClr val="AEA198"/>
          </a:solidFill>
          <a:ln cap="flat" cmpd="sng" w="63500">
            <a:solidFill>
              <a:srgbClr val="5F544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7546656" y="3262183"/>
            <a:ext cx="180000" cy="180000"/>
          </a:xfrm>
          <a:prstGeom prst="ellipse">
            <a:avLst/>
          </a:prstGeom>
          <a:solidFill>
            <a:srgbClr val="AEA198"/>
          </a:solidFill>
          <a:ln cap="flat" cmpd="sng" w="63500">
            <a:solidFill>
              <a:srgbClr val="5F544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10536553" y="3262179"/>
            <a:ext cx="180000" cy="180000"/>
          </a:xfrm>
          <a:prstGeom prst="ellipse">
            <a:avLst/>
          </a:prstGeom>
          <a:solidFill>
            <a:srgbClr val="AEA198"/>
          </a:solidFill>
          <a:ln cap="flat" cmpd="sng" w="63500">
            <a:solidFill>
              <a:srgbClr val="5F544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1057500" y="3613421"/>
            <a:ext cx="125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기획의도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3701634" y="3598416"/>
            <a:ext cx="18902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타 app 비교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7008238" y="3598416"/>
            <a:ext cx="12568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상세기획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9998125" y="3598421"/>
            <a:ext cx="125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Q&amp;A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1190625" y="3967753"/>
            <a:ext cx="15912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사용례</a:t>
            </a:r>
            <a:br>
              <a:rPr lang="ko-KR">
                <a:solidFill>
                  <a:schemeClr val="dk1"/>
                </a:solidFill>
              </a:rPr>
            </a:br>
            <a:r>
              <a:rPr lang="ko-KR">
                <a:solidFill>
                  <a:schemeClr val="dk1"/>
                </a:solidFill>
              </a:rPr>
              <a:t>- app 설명</a:t>
            </a:r>
            <a:br>
              <a:rPr lang="ko-KR">
                <a:solidFill>
                  <a:schemeClr val="dk1"/>
                </a:solidFill>
              </a:rPr>
            </a:br>
            <a:br>
              <a:rPr lang="ko-KR">
                <a:solidFill>
                  <a:schemeClr val="dk1"/>
                </a:solidFill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4063725" y="3967754"/>
            <a:ext cx="1445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리얼클래스</a:t>
            </a:r>
            <a:br>
              <a:rPr lang="ko-KR">
                <a:solidFill>
                  <a:schemeClr val="dk1"/>
                </a:solidFill>
              </a:rPr>
            </a:br>
            <a:r>
              <a:rPr lang="ko-KR">
                <a:solidFill>
                  <a:schemeClr val="dk1"/>
                </a:solidFill>
              </a:rPr>
              <a:t>- 야나두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cake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-54124" y="6276975"/>
            <a:ext cx="12246124" cy="581025"/>
          </a:xfrm>
          <a:prstGeom prst="rect">
            <a:avLst/>
          </a:prstGeom>
          <a:solidFill>
            <a:srgbClr val="7063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7072150" y="3967749"/>
            <a:ext cx="14457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speech</a:t>
            </a:r>
            <a:br>
              <a:rPr lang="ko-KR">
                <a:solidFill>
                  <a:schemeClr val="dk1"/>
                </a:solidFill>
              </a:rPr>
            </a:br>
            <a:r>
              <a:rPr lang="ko-KR">
                <a:solidFill>
                  <a:schemeClr val="dk1"/>
                </a:solidFill>
              </a:rPr>
              <a:t>- 단어장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백과사전</a:t>
            </a:r>
            <a:br>
              <a:rPr lang="ko-KR">
                <a:solidFill>
                  <a:schemeClr val="dk1"/>
                </a:solidFill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4390293" y="1815612"/>
            <a:ext cx="3411300" cy="3226800"/>
          </a:xfrm>
          <a:prstGeom prst="ellipse">
            <a:avLst/>
          </a:prstGeom>
          <a:solidFill>
            <a:srgbClr val="7063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3138600" y="3189446"/>
            <a:ext cx="59148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</a:rPr>
              <a:t>기획 의도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15"/>
          <p:cNvCxnSpPr/>
          <p:nvPr/>
        </p:nvCxnSpPr>
        <p:spPr>
          <a:xfrm>
            <a:off x="5476086" y="3740268"/>
            <a:ext cx="1134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3486630" y="485650"/>
            <a:ext cx="5218800" cy="10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기획의도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C00000"/>
                </a:solidFill>
              </a:rPr>
              <a:t>사용례</a:t>
            </a:r>
            <a:endParaRPr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 rotWithShape="1">
          <a:blip r:embed="rId3">
            <a:alphaModFix/>
          </a:blip>
          <a:srcRect b="0" l="52103" r="13214" t="41540"/>
          <a:stretch/>
        </p:blipFill>
        <p:spPr>
          <a:xfrm>
            <a:off x="4601307" y="1453287"/>
            <a:ext cx="2989386" cy="82923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/>
          <p:nvPr/>
        </p:nvSpPr>
        <p:spPr>
          <a:xfrm>
            <a:off x="2856000" y="3315367"/>
            <a:ext cx="6480000" cy="8847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이에 따른 영어회화 능력의 필수화</a:t>
            </a:r>
            <a:endParaRPr b="1" sz="1800"/>
          </a:p>
        </p:txBody>
      </p:sp>
      <p:sp>
        <p:nvSpPr>
          <p:cNvPr id="127" name="Google Shape;127;p16"/>
          <p:cNvSpPr/>
          <p:nvPr/>
        </p:nvSpPr>
        <p:spPr>
          <a:xfrm>
            <a:off x="2856025" y="4631953"/>
            <a:ext cx="6480000" cy="829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언제 어디서나 이용가능한 편리한 영어스피킹 공부 앱</a:t>
            </a:r>
            <a:endParaRPr b="1" sz="1800"/>
          </a:p>
        </p:txBody>
      </p:sp>
      <p:sp>
        <p:nvSpPr>
          <p:cNvPr id="128" name="Google Shape;128;p16"/>
          <p:cNvSpPr/>
          <p:nvPr/>
        </p:nvSpPr>
        <p:spPr>
          <a:xfrm>
            <a:off x="2856000" y="1998804"/>
            <a:ext cx="6480000" cy="8847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토익 스피킹, 오픽 등 회화 자격 관련 기업의 요구 증가 추세</a:t>
            </a:r>
            <a:endParaRPr b="1" sz="1800"/>
          </a:p>
        </p:txBody>
      </p:sp>
      <p:sp>
        <p:nvSpPr>
          <p:cNvPr id="129" name="Google Shape;129;p16"/>
          <p:cNvSpPr/>
          <p:nvPr/>
        </p:nvSpPr>
        <p:spPr>
          <a:xfrm>
            <a:off x="0" y="6518803"/>
            <a:ext cx="12192000" cy="339300"/>
          </a:xfrm>
          <a:prstGeom prst="rect">
            <a:avLst/>
          </a:prstGeom>
          <a:solidFill>
            <a:srgbClr val="7063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0" y="6518803"/>
            <a:ext cx="12192000" cy="339300"/>
          </a:xfrm>
          <a:prstGeom prst="rect">
            <a:avLst/>
          </a:prstGeom>
          <a:solidFill>
            <a:srgbClr val="7063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3486630" y="485650"/>
            <a:ext cx="5218800" cy="10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기획의도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C00000"/>
                </a:solidFill>
              </a:rPr>
              <a:t>app</a:t>
            </a:r>
            <a:r>
              <a:rPr lang="ko-KR" sz="2400">
                <a:solidFill>
                  <a:srgbClr val="C00000"/>
                </a:solidFill>
              </a:rPr>
              <a:t>설명</a:t>
            </a:r>
            <a:endParaRPr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7"/>
          <p:cNvPicPr preferRelativeResize="0"/>
          <p:nvPr/>
        </p:nvPicPr>
        <p:blipFill rotWithShape="1">
          <a:blip r:embed="rId3">
            <a:alphaModFix/>
          </a:blip>
          <a:srcRect b="0" l="52103" r="13214" t="41540"/>
          <a:stretch/>
        </p:blipFill>
        <p:spPr>
          <a:xfrm>
            <a:off x="4601307" y="1453287"/>
            <a:ext cx="2989386" cy="82923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/>
          <p:nvPr/>
        </p:nvSpPr>
        <p:spPr>
          <a:xfrm>
            <a:off x="2856000" y="1998000"/>
            <a:ext cx="6480000" cy="720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사용자가 문장을 말하면 이를 텍스트로 바꿔 비교 분석 </a:t>
            </a:r>
            <a:endParaRPr b="1" sz="1800"/>
          </a:p>
        </p:txBody>
      </p:sp>
      <p:sp>
        <p:nvSpPr>
          <p:cNvPr id="139" name="Google Shape;139;p17"/>
          <p:cNvSpPr/>
          <p:nvPr/>
        </p:nvSpPr>
        <p:spPr>
          <a:xfrm>
            <a:off x="2856000" y="3063675"/>
            <a:ext cx="6480000" cy="720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사용자가 텍스트 듣기를 원하면 듣기 가능</a:t>
            </a:r>
            <a:endParaRPr b="1" sz="1800"/>
          </a:p>
        </p:txBody>
      </p:sp>
      <p:sp>
        <p:nvSpPr>
          <p:cNvPr id="140" name="Google Shape;140;p17"/>
          <p:cNvSpPr/>
          <p:nvPr/>
        </p:nvSpPr>
        <p:spPr>
          <a:xfrm>
            <a:off x="2856000" y="4075350"/>
            <a:ext cx="6480000" cy="720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기능 문장 만들기 능력 향상을 위한 단어 배열하기 게임 기능</a:t>
            </a:r>
            <a:endParaRPr b="1" sz="1800"/>
          </a:p>
        </p:txBody>
      </p:sp>
      <p:sp>
        <p:nvSpPr>
          <p:cNvPr id="141" name="Google Shape;141;p17"/>
          <p:cNvSpPr/>
          <p:nvPr/>
        </p:nvSpPr>
        <p:spPr>
          <a:xfrm>
            <a:off x="2856000" y="5141025"/>
            <a:ext cx="6480000" cy="720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모르는 영어단어를 위한 단어장 기능 및 백과사전 찾기 기능</a:t>
            </a:r>
            <a:endParaRPr b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4390293" y="1815612"/>
            <a:ext cx="3411300" cy="3226800"/>
          </a:xfrm>
          <a:prstGeom prst="ellipse">
            <a:avLst/>
          </a:prstGeom>
          <a:solidFill>
            <a:srgbClr val="7063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3138600" y="3189446"/>
            <a:ext cx="59148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</a:rPr>
              <a:t>타 app 비교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18"/>
          <p:cNvCxnSpPr/>
          <p:nvPr/>
        </p:nvCxnSpPr>
        <p:spPr>
          <a:xfrm>
            <a:off x="5476086" y="3740268"/>
            <a:ext cx="1134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26" y="-95924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0" y="6518803"/>
            <a:ext cx="12191999" cy="339196"/>
          </a:xfrm>
          <a:prstGeom prst="rect">
            <a:avLst/>
          </a:prstGeom>
          <a:solidFill>
            <a:srgbClr val="7063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3486605" y="485650"/>
            <a:ext cx="5218800" cy="10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타 app 비교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C00000"/>
                </a:solidFill>
              </a:rPr>
              <a:t>리얼클래스, 야나두</a:t>
            </a:r>
            <a:endParaRPr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9"/>
          <p:cNvPicPr preferRelativeResize="0"/>
          <p:nvPr/>
        </p:nvPicPr>
        <p:blipFill rotWithShape="1">
          <a:blip r:embed="rId3">
            <a:alphaModFix/>
          </a:blip>
          <a:srcRect b="0" l="52103" r="13214" t="41540"/>
          <a:stretch/>
        </p:blipFill>
        <p:spPr>
          <a:xfrm>
            <a:off x="4601332" y="1529062"/>
            <a:ext cx="2989386" cy="829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1479" y="2275804"/>
            <a:ext cx="2815550" cy="281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5299" y="2317050"/>
            <a:ext cx="2733026" cy="27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9"/>
          <p:cNvSpPr/>
          <p:nvPr/>
        </p:nvSpPr>
        <p:spPr>
          <a:xfrm>
            <a:off x="380125" y="2912275"/>
            <a:ext cx="11431800" cy="15426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/>
              <a:t>1년 수강 기준, 리얼클래스 약 98만원, 야나두 약 99만원 </a:t>
            </a:r>
            <a:endParaRPr b="1"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26" y="-95924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0" y="6518803"/>
            <a:ext cx="12192000" cy="339300"/>
          </a:xfrm>
          <a:prstGeom prst="rect">
            <a:avLst/>
          </a:prstGeom>
          <a:solidFill>
            <a:srgbClr val="7063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3486630" y="485650"/>
            <a:ext cx="5218800" cy="10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타 app 비교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C00000"/>
                </a:solidFill>
              </a:rPr>
              <a:t>CAKE, 미티영</a:t>
            </a:r>
            <a:endParaRPr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0"/>
          <p:cNvPicPr preferRelativeResize="0"/>
          <p:nvPr/>
        </p:nvPicPr>
        <p:blipFill rotWithShape="1">
          <a:blip r:embed="rId3">
            <a:alphaModFix/>
          </a:blip>
          <a:srcRect b="0" l="52103" r="13214" t="41540"/>
          <a:stretch/>
        </p:blipFill>
        <p:spPr>
          <a:xfrm>
            <a:off x="4601307" y="1529062"/>
            <a:ext cx="2989386" cy="829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7713" y="2614575"/>
            <a:ext cx="2313575" cy="2349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2750" y="2467200"/>
            <a:ext cx="4755849" cy="249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/>
          <p:nvPr/>
        </p:nvSpPr>
        <p:spPr>
          <a:xfrm>
            <a:off x="380125" y="2944300"/>
            <a:ext cx="11431800" cy="15426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/>
              <a:t>일부 컨텐츠는 무료이나 그 수가 극히 적음</a:t>
            </a:r>
            <a:r>
              <a:rPr b="1" lang="ko-KR" sz="2400"/>
              <a:t> </a:t>
            </a:r>
            <a:endParaRPr b="1"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4390293" y="1815612"/>
            <a:ext cx="3411300" cy="3226800"/>
          </a:xfrm>
          <a:prstGeom prst="ellipse">
            <a:avLst/>
          </a:prstGeom>
          <a:solidFill>
            <a:srgbClr val="7063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3138600" y="3189446"/>
            <a:ext cx="59148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</a:rPr>
              <a:t>상세기획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21"/>
          <p:cNvCxnSpPr/>
          <p:nvPr/>
        </p:nvCxnSpPr>
        <p:spPr>
          <a:xfrm>
            <a:off x="5476086" y="3740268"/>
            <a:ext cx="1134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