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70" r:id="rId3"/>
    <p:sldId id="299" r:id="rId5"/>
    <p:sldId id="276" r:id="rId6"/>
    <p:sldId id="301" r:id="rId7"/>
    <p:sldId id="318" r:id="rId8"/>
    <p:sldId id="319" r:id="rId9"/>
    <p:sldId id="323" r:id="rId10"/>
    <p:sldId id="324" r:id="rId11"/>
    <p:sldId id="325" r:id="rId12"/>
    <p:sldId id="326" r:id="rId13"/>
    <p:sldId id="327" r:id="rId14"/>
    <p:sldId id="328" r:id="rId15"/>
    <p:sldId id="329" r:id="rId16"/>
    <p:sldId id="331" r:id="rId17"/>
    <p:sldId id="332" r:id="rId18"/>
    <p:sldId id="333" r:id="rId19"/>
    <p:sldId id="334" r:id="rId20"/>
    <p:sldId id="335" r:id="rId21"/>
    <p:sldId id="304" r:id="rId22"/>
  </p:sldIdLst>
  <p:sldSz cx="12192000" cy="6858000"/>
  <p:notesSz cx="6858000" cy="9144000"/>
  <p:embeddedFontLst>
    <p:embeddedFont>
      <p:font typeface="SimSun" panose="02010600030101010101" pitchFamily="2" charset="-122"/>
      <p:regular r:id="rId26"/>
    </p:embeddedFont>
    <p:embeddedFont>
      <p:font typeface="Segoe UI" panose="020B0502040204020203" charset="0"/>
      <p:regular r:id="rId27"/>
      <p:bold r:id="rId28"/>
      <p:italic r:id="rId29"/>
      <p:boldItalic r:id="rId30"/>
    </p:embeddedFont>
    <p:embeddedFont>
      <p:font typeface="Eras Light ITC" panose="020B0402030504020804" pitchFamily="34" charset="0"/>
      <p:regular r:id="rId31"/>
    </p:embeddedFont>
    <p:embeddedFont>
      <p:font typeface="Lato Black" panose="020F0A02020204030203" charset="0"/>
      <p:bold r:id="rId32"/>
    </p:embeddedFont>
    <p:embeddedFont>
      <p:font typeface="Lato" panose="020F0502020204030203" charset="0"/>
      <p:regular r:id="rId33"/>
      <p:bold r:id="rId34"/>
    </p:embeddedFont>
    <p:embeddedFont>
      <p:font typeface="Segoe UI Semibold" panose="020B0702040204020203" charset="0"/>
      <p:bold r:id="rId35"/>
    </p:embeddedFont>
    <p:embeddedFont>
      <p:font typeface="Calibri" panose="020F0502020204030204" charset="0"/>
      <p:regular r:id="rId36"/>
      <p:bold r:id="rId37"/>
      <p:italic r:id="rId38"/>
      <p:boldItalic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FCA"/>
    <a:srgbClr val="FA9190"/>
    <a:srgbClr val="FDDCD9"/>
    <a:srgbClr val="FCB6B6"/>
    <a:srgbClr val="83C26A"/>
    <a:srgbClr val="8EC777"/>
    <a:srgbClr val="65AC47"/>
    <a:srgbClr val="ACCF5F"/>
    <a:srgbClr val="A4CA4E"/>
    <a:srgbClr val="B4D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94192" autoAdjust="0"/>
  </p:normalViewPr>
  <p:slideViewPr>
    <p:cSldViewPr snapToGrid="0" showGuides="1">
      <p:cViewPr varScale="1">
        <p:scale>
          <a:sx n="103" d="100"/>
          <a:sy n="103" d="100"/>
        </p:scale>
        <p:origin x="342" y="72"/>
      </p:cViewPr>
      <p:guideLst>
        <p:guide orient="horz" pos="430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F60D3-616D-46F6-AF69-ED425A7216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2FA2-67CC-4DD0-B588-1E9AFD3008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B82FA2-67CC-4DD0-B588-1E9AFD3008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41182-4FAC-4847-8D8C-769657762A6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D10B2-B892-403B-9A3D-7816DA59F5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0" name="直接连接符 19"/>
          <p:cNvCxnSpPr/>
          <p:nvPr/>
        </p:nvCxnSpPr>
        <p:spPr>
          <a:xfrm>
            <a:off x="3777615" y="1499870"/>
            <a:ext cx="3938270" cy="63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02826" y="1643308"/>
            <a:ext cx="3609505" cy="368300"/>
          </a:xfrm>
          <a:prstGeom prst="rect">
            <a:avLst/>
          </a:prstGeom>
          <a:noFill/>
        </p:spPr>
        <p:txBody>
          <a:bodyPr wrap="square" rtlCol="0">
            <a:spAutoFit/>
          </a:bodyPr>
          <a:lstStyle/>
          <a:p>
            <a:pPr algn="ctr"/>
            <a:r>
              <a:rPr lang="en-US" altLang="zh-CN">
                <a:latin typeface="Segoe UI" panose="020B0502040204020203" charset="0"/>
                <a:cs typeface="Segoe UI" panose="020B0502040204020203" charset="0"/>
                <a:sym typeface="Roboto Lt" pitchFamily="2" charset="0"/>
              </a:rPr>
              <a:t>(Tiigsi) Mobile AppDev Course</a:t>
            </a:r>
            <a:endParaRPr lang="en-US" altLang="zh-CN">
              <a:latin typeface="Segoe UI" panose="020B0502040204020203" charset="0"/>
              <a:cs typeface="Segoe UI" panose="020B0502040204020203" charset="0"/>
              <a:sym typeface="Roboto Lt" pitchFamily="2" charset="0"/>
            </a:endParaRPr>
          </a:p>
        </p:txBody>
      </p:sp>
      <p:sp>
        <p:nvSpPr>
          <p:cNvPr id="7" name="文本框 6"/>
          <p:cNvSpPr txBox="1"/>
          <p:nvPr/>
        </p:nvSpPr>
        <p:spPr>
          <a:xfrm>
            <a:off x="3155950" y="332740"/>
            <a:ext cx="5303520" cy="1106805"/>
          </a:xfrm>
          <a:prstGeom prst="rect">
            <a:avLst/>
          </a:prstGeom>
          <a:noFill/>
        </p:spPr>
        <p:txBody>
          <a:bodyPr wrap="square" rtlCol="0">
            <a:spAutoFit/>
          </a:bodyPr>
          <a:lstStyle/>
          <a:p>
            <a:pPr algn="ctr"/>
            <a:r>
              <a:rPr lang="en-US" altLang="zh-CN" sz="6600">
                <a:latin typeface="Segoe UI" panose="020B0502040204020203" charset="0"/>
                <a:cs typeface="Segoe UI" panose="020B0502040204020203" charset="0"/>
                <a:sym typeface="+mn-lt"/>
              </a:rPr>
              <a:t>Basics of Dart</a:t>
            </a:r>
            <a:endParaRPr lang="en-US" altLang="zh-CN" sz="6600">
              <a:latin typeface="Segoe UI" panose="020B0502040204020203" charset="0"/>
              <a:cs typeface="Segoe UI" panose="020B0502040204020203" charset="0"/>
              <a:sym typeface="+mn-lt"/>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103" name="Content Placeholder 102"/>
          <p:cNvPicPr/>
          <p:nvPr>
            <p:ph idx="1"/>
          </p:nvPr>
        </p:nvPicPr>
        <p:blipFill>
          <a:blip r:embed="rId2"/>
          <a:stretch>
            <a:fillRect/>
          </a:stretch>
        </p:blipFill>
        <p:spPr>
          <a:xfrm>
            <a:off x="1310640" y="2011680"/>
            <a:ext cx="9256395" cy="45802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6510655"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3. Assignment Operators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3074670" y="1654810"/>
            <a:ext cx="7820025" cy="865505"/>
          </a:xfrm>
          <a:prstGeom prst="rect">
            <a:avLst/>
          </a:prstGeom>
          <a:noFill/>
        </p:spPr>
        <p:txBody>
          <a:bodyPr wrap="square" rtlCol="0">
            <a:spAutoFit/>
          </a:bodyPr>
          <a:p>
            <a:pPr lvl="1" algn="l" defTabSz="1216025" eaLnBrk="1" hangingPunct="1">
              <a:lnSpc>
                <a:spcPct val="14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This class of operators contain those operators which are used to assign value to the operands. It goes like this: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graphicFrame>
        <p:nvGraphicFramePr>
          <p:cNvPr id="3" name="Table 2"/>
          <p:cNvGraphicFramePr/>
          <p:nvPr/>
        </p:nvGraphicFramePr>
        <p:xfrm>
          <a:off x="901700" y="2901315"/>
          <a:ext cx="10452100" cy="1686560"/>
        </p:xfrm>
        <a:graphic>
          <a:graphicData uri="http://schemas.openxmlformats.org/drawingml/2006/table">
            <a:tbl>
              <a:tblPr firstRow="1" bandRow="1">
                <a:tableStyleId>{5C22544A-7EE6-4342-B048-85BDC9FD1C3A}</a:tableStyleId>
              </a:tblPr>
              <a:tblGrid>
                <a:gridCol w="972185"/>
                <a:gridCol w="2479675"/>
                <a:gridCol w="7000240"/>
              </a:tblGrid>
              <a:tr h="721360">
                <a:tc>
                  <a:txBody>
                    <a:bodyPr/>
                    <a:p>
                      <a:pPr algn="ctr">
                        <a:lnSpc>
                          <a:spcPct val="170000"/>
                        </a:lnSpc>
                        <a:buNone/>
                      </a:pPr>
                      <a:r>
                        <a:rPr lang="en-US">
                          <a:latin typeface="Lato" panose="020F0502020204030203" charset="0"/>
                          <a:cs typeface="Lato" panose="020F0502020204030203" charset="0"/>
                        </a:rPr>
                        <a:t>Symbol</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Operator Name</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Description</a:t>
                      </a:r>
                      <a:endParaRPr lang="en-US">
                        <a:latin typeface="Lato" panose="020F0502020204030203" charset="0"/>
                        <a:cs typeface="Lato" panose="020F0502020204030203" charset="0"/>
                      </a:endParaRPr>
                    </a:p>
                  </a:txBody>
                  <a:tcPr/>
                </a:tc>
              </a:tr>
              <a:tr h="497840">
                <a:tc>
                  <a:txBody>
                    <a:bodyPr/>
                    <a:p>
                      <a:pPr algn="ctr">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Equal to</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Check which operand is bigger and give result as boolean.</a:t>
                      </a:r>
                      <a:endParaRPr lang="en-US">
                        <a:latin typeface="Lato" panose="020F0502020204030203" charset="0"/>
                        <a:cs typeface="Lato" panose="020F0502020204030203" charset="0"/>
                      </a:endParaRPr>
                    </a:p>
                  </a:txBody>
                  <a:tcPr/>
                </a:tc>
              </a:tr>
              <a:tr h="467360">
                <a:tc>
                  <a:txBody>
                    <a:bodyPr/>
                    <a:p>
                      <a:pPr algn="ctr">
                        <a:lnSpc>
                          <a:spcPct val="100000"/>
                        </a:lnSpc>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Assignment Operator</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Assign the value only if it is null</a:t>
                      </a:r>
                      <a:endParaRPr lang="en-US">
                        <a:latin typeface="Lato" panose="020F0502020204030203" charset="0"/>
                        <a:cs typeface="Lato" panose="020F0502020204030203" charset="0"/>
                      </a:endParaRPr>
                    </a:p>
                  </a:txBody>
                  <a:tcPr/>
                </a:tc>
              </a:tr>
            </a:tbl>
          </a:graphicData>
        </a:graphic>
      </p:graphicFrame>
      <p:pic>
        <p:nvPicPr>
          <p:cNvPr id="106" name="Content Placeholder 105"/>
          <p:cNvPicPr/>
          <p:nvPr>
            <p:ph idx="1"/>
          </p:nvPr>
        </p:nvPicPr>
        <p:blipFill>
          <a:blip r:embed="rId1">
            <a:extLst>
              <a:ext uri="{96DAC541-7B7A-43D3-8B79-37D633B846F1}">
                <asvg:svgBlip xmlns:asvg="http://schemas.microsoft.com/office/drawing/2016/SVG/main" r:embed="rId2"/>
              </a:ext>
            </a:extLst>
          </a:blip>
          <a:stretch>
            <a:fillRect/>
          </a:stretch>
        </p:blipFill>
        <p:spPr>
          <a:xfrm>
            <a:off x="716280" y="407035"/>
            <a:ext cx="2662555" cy="27381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6510655"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4. Logical Operators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3074670" y="1654810"/>
            <a:ext cx="7820025" cy="865505"/>
          </a:xfrm>
          <a:prstGeom prst="rect">
            <a:avLst/>
          </a:prstGeom>
          <a:noFill/>
        </p:spPr>
        <p:txBody>
          <a:bodyPr wrap="square" rtlCol="0">
            <a:spAutoFit/>
          </a:bodyPr>
          <a:p>
            <a:pPr lvl="1" algn="l" defTabSz="1216025" eaLnBrk="1" hangingPunct="1">
              <a:lnSpc>
                <a:spcPct val="14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This class of operators contain those operators which are used to assign value to the operands. It goes like this: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graphicFrame>
        <p:nvGraphicFramePr>
          <p:cNvPr id="3" name="Table 2"/>
          <p:cNvGraphicFramePr/>
          <p:nvPr/>
        </p:nvGraphicFramePr>
        <p:xfrm>
          <a:off x="901700" y="2901315"/>
          <a:ext cx="10452100" cy="2153920"/>
        </p:xfrm>
        <a:graphic>
          <a:graphicData uri="http://schemas.openxmlformats.org/drawingml/2006/table">
            <a:tbl>
              <a:tblPr firstRow="1" bandRow="1">
                <a:tableStyleId>{5C22544A-7EE6-4342-B048-85BDC9FD1C3A}</a:tableStyleId>
              </a:tblPr>
              <a:tblGrid>
                <a:gridCol w="972185"/>
                <a:gridCol w="2479675"/>
                <a:gridCol w="7000240"/>
              </a:tblGrid>
              <a:tr h="721360">
                <a:tc>
                  <a:txBody>
                    <a:bodyPr/>
                    <a:p>
                      <a:pPr algn="ctr">
                        <a:lnSpc>
                          <a:spcPct val="170000"/>
                        </a:lnSpc>
                        <a:buNone/>
                      </a:pPr>
                      <a:r>
                        <a:rPr lang="en-US">
                          <a:latin typeface="Lato" panose="020F0502020204030203" charset="0"/>
                          <a:cs typeface="Lato" panose="020F0502020204030203" charset="0"/>
                        </a:rPr>
                        <a:t>Symbol</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Operator Name</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Description</a:t>
                      </a:r>
                      <a:endParaRPr lang="en-US">
                        <a:latin typeface="Lato" panose="020F0502020204030203" charset="0"/>
                        <a:cs typeface="Lato" panose="020F0502020204030203" charset="0"/>
                      </a:endParaRPr>
                    </a:p>
                  </a:txBody>
                  <a:tcPr/>
                </a:tc>
              </a:tr>
              <a:tr h="497840">
                <a:tc>
                  <a:txBody>
                    <a:bodyPr/>
                    <a:p>
                      <a:pPr algn="ctr">
                        <a:buNone/>
                      </a:pPr>
                      <a:r>
                        <a:rPr lang="en-US">
                          <a:latin typeface="Lato" panose="020F0502020204030203" charset="0"/>
                          <a:cs typeface="Lato" panose="020F0502020204030203" charset="0"/>
                        </a:rPr>
                        <a:t>&amp;&amp;</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And Operator</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Use to add two conditions and if both are true than it will return true.</a:t>
                      </a:r>
                      <a:endParaRPr lang="en-US">
                        <a:latin typeface="Lato" panose="020F0502020204030203" charset="0"/>
                        <a:cs typeface="Lato" panose="020F0502020204030203" charset="0"/>
                      </a:endParaRPr>
                    </a:p>
                  </a:txBody>
                  <a:tcPr/>
                </a:tc>
              </a:tr>
              <a:tr h="467360">
                <a:tc>
                  <a:txBody>
                    <a:bodyPr/>
                    <a:p>
                      <a:pPr algn="ctr">
                        <a:lnSpc>
                          <a:spcPct val="100000"/>
                        </a:lnSpc>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Or Operator</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Use to add two conditions and if even one of them is true than it will return true.</a:t>
                      </a:r>
                      <a:endParaRPr lang="en-US">
                        <a:latin typeface="Lato" panose="020F0502020204030203" charset="0"/>
                        <a:cs typeface="Lato" panose="020F0502020204030203" charset="0"/>
                      </a:endParaRPr>
                    </a:p>
                  </a:txBody>
                  <a:tcPr/>
                </a:tc>
              </a:tr>
              <a:tr h="467360">
                <a:tc>
                  <a:txBody>
                    <a:bodyPr/>
                    <a:p>
                      <a:pPr algn="ctr">
                        <a:lnSpc>
                          <a:spcPct val="100000"/>
                        </a:lnSpc>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Not Operator</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It is use to reverse the result.</a:t>
                      </a:r>
                      <a:endParaRPr lang="en-US">
                        <a:latin typeface="Lato" panose="020F0502020204030203" charset="0"/>
                        <a:cs typeface="Lato" panose="020F0502020204030203" charset="0"/>
                      </a:endParaRPr>
                    </a:p>
                  </a:txBody>
                  <a:tcPr/>
                </a:tc>
              </a:tr>
            </a:tbl>
          </a:graphicData>
        </a:graphic>
      </p:graphicFrame>
      <p:pic>
        <p:nvPicPr>
          <p:cNvPr id="104" name="Content Placeholder 103"/>
          <p:cNvPicPr>
            <a:picLocks noChangeAspect="1"/>
          </p:cNvPicPr>
          <p:nvPr>
            <p:ph idx="1"/>
          </p:nvPr>
        </p:nvPicPr>
        <p:blipFill>
          <a:blip r:embed="rId1"/>
          <a:stretch>
            <a:fillRect/>
          </a:stretch>
        </p:blipFill>
        <p:spPr>
          <a:xfrm>
            <a:off x="901700" y="857250"/>
            <a:ext cx="1721485" cy="17214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6510655"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5. Conditional Operators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3074670" y="1654810"/>
            <a:ext cx="7820025" cy="865505"/>
          </a:xfrm>
          <a:prstGeom prst="rect">
            <a:avLst/>
          </a:prstGeom>
          <a:noFill/>
        </p:spPr>
        <p:txBody>
          <a:bodyPr wrap="square" rtlCol="0">
            <a:spAutoFit/>
          </a:bodyPr>
          <a:p>
            <a:pPr lvl="1" algn="l" defTabSz="1216025" eaLnBrk="1" hangingPunct="1">
              <a:lnSpc>
                <a:spcPct val="14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This class of operators contain those operators which are used to assign value to the operands. It goes like this: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graphicFrame>
        <p:nvGraphicFramePr>
          <p:cNvPr id="3" name="Table 2"/>
          <p:cNvGraphicFramePr/>
          <p:nvPr/>
        </p:nvGraphicFramePr>
        <p:xfrm>
          <a:off x="901700" y="2901315"/>
          <a:ext cx="10452100" cy="3045460"/>
        </p:xfrm>
        <a:graphic>
          <a:graphicData uri="http://schemas.openxmlformats.org/drawingml/2006/table">
            <a:tbl>
              <a:tblPr firstRow="1" bandRow="1">
                <a:tableStyleId>{5C22544A-7EE6-4342-B048-85BDC9FD1C3A}</a:tableStyleId>
              </a:tblPr>
              <a:tblGrid>
                <a:gridCol w="1784985"/>
                <a:gridCol w="1788795"/>
                <a:gridCol w="6878320"/>
              </a:tblGrid>
              <a:tr h="1023620">
                <a:tc>
                  <a:txBody>
                    <a:bodyPr/>
                    <a:p>
                      <a:pPr algn="ctr">
                        <a:lnSpc>
                          <a:spcPct val="170000"/>
                        </a:lnSpc>
                        <a:buNone/>
                      </a:pPr>
                      <a:r>
                        <a:rPr lang="en-US">
                          <a:latin typeface="Lato" panose="020F0502020204030203" charset="0"/>
                          <a:cs typeface="Lato" panose="020F0502020204030203" charset="0"/>
                        </a:rPr>
                        <a:t>Symbol</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Operator Name</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Description</a:t>
                      </a:r>
                      <a:endParaRPr lang="en-US">
                        <a:latin typeface="Lato" panose="020F0502020204030203" charset="0"/>
                        <a:cs typeface="Lato" panose="020F0502020204030203" charset="0"/>
                      </a:endParaRPr>
                    </a:p>
                  </a:txBody>
                  <a:tcPr/>
                </a:tc>
              </a:tr>
              <a:tr h="497840">
                <a:tc>
                  <a:txBody>
                    <a:bodyPr/>
                    <a:p>
                      <a:pPr algn="ctr">
                        <a:buNone/>
                      </a:pPr>
                      <a:r>
                        <a:rPr lang="en-US">
                          <a:latin typeface="Lato" panose="020F0502020204030203" charset="0"/>
                          <a:cs typeface="Lato" panose="020F0502020204030203" charset="0"/>
                        </a:rPr>
                        <a:t>condition ? expersion1 : expersion2</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Ternary Operator</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It is a simple version of if-else statement. If the condition is true than expersion1 is executed else expersion2 is executed.</a:t>
                      </a:r>
                      <a:endParaRPr lang="en-US">
                        <a:latin typeface="Lato" panose="020F0502020204030203" charset="0"/>
                        <a:cs typeface="Lato" panose="020F0502020204030203" charset="0"/>
                      </a:endParaRPr>
                    </a:p>
                  </a:txBody>
                  <a:tcPr/>
                </a:tc>
              </a:tr>
              <a:tr h="467360">
                <a:tc>
                  <a:txBody>
                    <a:bodyPr/>
                    <a:p>
                      <a:pPr algn="ctr">
                        <a:lnSpc>
                          <a:spcPct val="100000"/>
                        </a:lnSpc>
                        <a:buNone/>
                      </a:pPr>
                      <a:r>
                        <a:rPr lang="en-US">
                          <a:latin typeface="Lato" panose="020F0502020204030203" charset="0"/>
                          <a:cs typeface="Lato" panose="020F0502020204030203" charset="0"/>
                        </a:rPr>
                        <a:t>expersion1 ?? expersion2</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Null Check Operator</a:t>
                      </a:r>
                      <a:endParaRPr lang="en-US">
                        <a:latin typeface="Lato" panose="020F0502020204030203" charset="0"/>
                        <a:cs typeface="Lato" panose="020F0502020204030203" charset="0"/>
                      </a:endParaRPr>
                    </a:p>
                  </a:txBody>
                  <a:tcPr/>
                </a:tc>
                <a:tc>
                  <a:txBody>
                    <a:bodyPr/>
                    <a:p>
                      <a:pPr>
                        <a:lnSpc>
                          <a:spcPct val="100000"/>
                        </a:lnSpc>
                        <a:buNone/>
                      </a:pPr>
                      <a:r>
                        <a:rPr lang="en-US">
                          <a:latin typeface="Lato" panose="020F0502020204030203" charset="0"/>
                          <a:cs typeface="Lato" panose="020F0502020204030203" charset="0"/>
                        </a:rPr>
                        <a:t>If expersion1 is non-null returns its value else returns expression2 value.</a:t>
                      </a:r>
                      <a:endParaRPr lang="en-US">
                        <a:latin typeface="Lato" panose="020F0502020204030203" charset="0"/>
                        <a:cs typeface="Lato" panose="020F0502020204030203" charset="0"/>
                      </a:endParaRPr>
                    </a:p>
                  </a:txBody>
                  <a:tcPr/>
                </a:tc>
              </a:tr>
            </a:tbl>
          </a:graphicData>
        </a:graphic>
      </p:graphicFrame>
      <p:pic>
        <p:nvPicPr>
          <p:cNvPr id="106" name="Content Placeholder 105"/>
          <p:cNvPicPr/>
          <p:nvPr>
            <p:ph idx="1"/>
          </p:nvPr>
        </p:nvPicPr>
        <p:blipFill>
          <a:blip r:embed="rId1">
            <a:extLst>
              <a:ext uri="{96DAC541-7B7A-43D3-8B79-37D633B846F1}">
                <asvg:svgBlip xmlns:asvg="http://schemas.microsoft.com/office/drawing/2016/SVG/main" r:embed="rId2"/>
              </a:ext>
            </a:extLst>
          </a:blip>
          <a:stretch>
            <a:fillRect/>
          </a:stretch>
        </p:blipFill>
        <p:spPr>
          <a:xfrm>
            <a:off x="716280" y="407035"/>
            <a:ext cx="2662555" cy="27381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2908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197" y="857414"/>
            <a:ext cx="305705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Control Flow</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2993390" y="1620520"/>
            <a:ext cx="7820025" cy="3550920"/>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The control statements or flow of control statements are used to control the flow of Dart program. These statements are very important in any programming languages to decide whether other statement will be executed or not</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These are the main dart Control Flow statements:</a:t>
            </a:r>
            <a:endParaRPr b="1"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If -Else statement</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Switch-case statement</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Loops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pic>
        <p:nvPicPr>
          <p:cNvPr id="104" name="Content Placeholder 103"/>
          <p:cNvPicPr>
            <a:picLocks noChangeAspect="1"/>
          </p:cNvPicPr>
          <p:nvPr>
            <p:ph idx="1"/>
          </p:nvPr>
        </p:nvPicPr>
        <p:blipFill>
          <a:blip r:embed="rId1"/>
          <a:stretch>
            <a:fillRect/>
          </a:stretch>
        </p:blipFill>
        <p:spPr>
          <a:xfrm>
            <a:off x="1003935" y="3689985"/>
            <a:ext cx="2060575" cy="2060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4318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465074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If-else Statement</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2993390" y="1620520"/>
            <a:ext cx="7820025" cy="3994150"/>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This type of statements simply checks the condition and if it is true the statements within it is executed but if it in is not then the statements are simply ignored in the code.</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Syntax: </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if ( condition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body of if</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p:txBody>
      </p:sp>
      <p:pic>
        <p:nvPicPr>
          <p:cNvPr id="105" name="Content Placeholder 104"/>
          <p:cNvPicPr/>
          <p:nvPr>
            <p:ph idx="1"/>
          </p:nvPr>
        </p:nvPicPr>
        <p:blipFill>
          <a:blip r:embed="rId1"/>
          <a:stretch>
            <a:fillRect/>
          </a:stretch>
        </p:blipFill>
        <p:spPr>
          <a:xfrm>
            <a:off x="431800" y="3420745"/>
            <a:ext cx="2805430" cy="1708150"/>
          </a:xfrm>
          <a:prstGeom prst="rect">
            <a:avLst/>
          </a:prstGeom>
          <a:noFill/>
          <a:ln w="9525">
            <a:noFill/>
          </a:ln>
        </p:spPr>
      </p:pic>
      <p:sp>
        <p:nvSpPr>
          <p:cNvPr id="2" name="Text Box 1"/>
          <p:cNvSpPr txBox="1"/>
          <p:nvPr/>
        </p:nvSpPr>
        <p:spPr>
          <a:xfrm>
            <a:off x="6471920" y="2870200"/>
            <a:ext cx="4446270" cy="2914015"/>
          </a:xfrm>
          <a:prstGeom prst="rect">
            <a:avLst/>
          </a:prstGeom>
          <a:noFill/>
        </p:spPr>
        <p:txBody>
          <a:bodyPr wrap="none" rtlCol="0">
            <a:spAutoFit/>
          </a:bodyPr>
          <a:p>
            <a:pPr lvl="1" algn="l" defTabSz="1216025" eaLnBrk="1" hangingPunct="1">
              <a:lnSpc>
                <a:spcPct val="150000"/>
              </a:lnSpc>
              <a:spcBef>
                <a:spcPct val="20000"/>
              </a:spcBef>
            </a:pPr>
            <a:endParaRPr lang="en-US" spc="60" dirty="0">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spc="60" dirty="0">
                <a:uFill>
                  <a:solidFill>
                    <a:srgbClr val="B5B5B5"/>
                  </a:solidFill>
                </a:uFill>
                <a:latin typeface="Lato" panose="020F0502020204030203" charset="0"/>
                <a:cs typeface="Lato" panose="020F0502020204030203" charset="0"/>
                <a:sym typeface="Roboto Lt" pitchFamily="2" charset="0"/>
              </a:rPr>
              <a:t>Example:</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int age = 10;</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if (age &gt; 3)  { </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print("Condition is true"); </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矩形 3"/>
          <p:cNvSpPr/>
          <p:nvPr/>
        </p:nvSpPr>
        <p:spPr>
          <a:xfrm>
            <a:off x="4318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465074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Switch Statement</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2993390" y="1620520"/>
            <a:ext cx="7820025" cy="5126355"/>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In Dart, switch-case statements are a simplified version of the nested if-else statements. Its approach is the same as that in Java.</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Example</a:t>
            </a:r>
            <a:r>
              <a:rPr b="1"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String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daytime </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“Morning”;</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switch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daytime</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3"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case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“Morning” </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3"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print("</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It is morning</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3"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 break;</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3"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case </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“Evening”</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3"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print("</a:t>
            </a: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It is evening</a:t>
            </a: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3" algn="l" defTabSz="1216025" eaLnBrk="1" hangingPunct="1">
              <a:lnSpc>
                <a:spcPct val="130000"/>
              </a:lnSpc>
              <a:spcBef>
                <a:spcPct val="20000"/>
              </a:spcBef>
            </a:pPr>
            <a:r>
              <a:rPr b="1" spc="60" dirty="0">
                <a:solidFill>
                  <a:srgbClr val="00B050"/>
                </a:solidFill>
                <a:uFill>
                  <a:solidFill>
                    <a:srgbClr val="B5B5B5"/>
                  </a:solidFill>
                </a:uFill>
                <a:latin typeface="Lato" panose="020F0502020204030203" charset="0"/>
                <a:cs typeface="Lato" panose="020F0502020204030203" charset="0"/>
                <a:sym typeface="Roboto Lt" pitchFamily="2" charset="0"/>
              </a:rPr>
              <a:t>    } </a:t>
            </a:r>
            <a:endParaRPr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3"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p:txBody>
      </p:sp>
      <p:pic>
        <p:nvPicPr>
          <p:cNvPr id="104" name="Content Placeholder 103"/>
          <p:cNvPicPr>
            <a:picLocks noChangeAspect="1"/>
          </p:cNvPicPr>
          <p:nvPr>
            <p:ph sz="half" idx="2"/>
          </p:nvPr>
        </p:nvPicPr>
        <p:blipFill>
          <a:blip r:embed="rId1"/>
          <a:stretch>
            <a:fillRect/>
          </a:stretch>
        </p:blipFill>
        <p:spPr>
          <a:xfrm>
            <a:off x="724535" y="3329305"/>
            <a:ext cx="2157095" cy="21570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4318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465074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Loops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2993390" y="1620520"/>
            <a:ext cx="7820025" cy="4991735"/>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A looping statement in Dart or any other programming language is used to repeat a particular set of commands until certain conditions are not completed. There are different ways to do so.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Loops types are as below:</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eaLnBrk="1" hangingPunct="1">
              <a:lnSpc>
                <a:spcPct val="15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for loop</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eaLnBrk="1" hangingPunct="1">
              <a:lnSpc>
                <a:spcPct val="15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for… in loop</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eaLnBrk="1" hangingPunct="1">
              <a:lnSpc>
                <a:spcPct val="15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for each loop</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eaLnBrk="1" hangingPunct="1">
              <a:lnSpc>
                <a:spcPct val="15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while loop</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eaLnBrk="1" hangingPunct="1">
              <a:lnSpc>
                <a:spcPct val="150000"/>
              </a:lnSpc>
              <a:spcBef>
                <a:spcPct val="20000"/>
              </a:spcBef>
              <a:buAutoNum type="arabicPeriod"/>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do-while loop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p:txBody>
      </p:sp>
      <p:pic>
        <p:nvPicPr>
          <p:cNvPr id="105" name="Content Placeholder 104"/>
          <p:cNvPicPr/>
          <p:nvPr>
            <p:ph idx="1"/>
          </p:nvPr>
        </p:nvPicPr>
        <p:blipFill>
          <a:blip r:embed="rId1"/>
          <a:stretch>
            <a:fillRect/>
          </a:stretch>
        </p:blipFill>
        <p:spPr>
          <a:xfrm>
            <a:off x="431800" y="3420745"/>
            <a:ext cx="2805430" cy="1708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4318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465074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Functions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2993390" y="1620520"/>
            <a:ext cx="7820025" cy="4714240"/>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Function is a set of statements that </a:t>
            </a:r>
            <a:r>
              <a:rPr b="1" spc="60" dirty="0">
                <a:solidFill>
                  <a:schemeClr val="tx1"/>
                </a:solidFill>
                <a:uFill>
                  <a:solidFill>
                    <a:srgbClr val="B5B5B5"/>
                  </a:solidFill>
                </a:uFill>
                <a:latin typeface="Lato" panose="020F0502020204030203" charset="0"/>
                <a:cs typeface="Lato" panose="020F0502020204030203" charset="0"/>
                <a:sym typeface="Roboto Lt" pitchFamily="2" charset="0"/>
              </a:rPr>
              <a:t>take inputs, do some specific computation and produces output</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 Functions are created when certain statements are repeatedly occurring in the program and a function is created to replace them. Functions make it easy to divide the complex program into smaller sub-groups and increase the code reusability of the program.</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Function Syntax</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return_type function_name ( parameters ) {</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 Body of function</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return value;</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3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p:txBody>
      </p:sp>
      <p:pic>
        <p:nvPicPr>
          <p:cNvPr id="105" name="Content Placeholder 104"/>
          <p:cNvPicPr/>
          <p:nvPr>
            <p:ph idx="1"/>
          </p:nvPr>
        </p:nvPicPr>
        <p:blipFill>
          <a:blip r:embed="rId1"/>
          <a:stretch>
            <a:fillRect/>
          </a:stretch>
        </p:blipFill>
        <p:spPr>
          <a:xfrm>
            <a:off x="431800" y="3420745"/>
            <a:ext cx="2805430" cy="1708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4318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465074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Classes &amp; Objects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2993390" y="1620520"/>
            <a:ext cx="7820025" cy="3275330"/>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Dart is an object-oriented programming language, so it supports the concept of class, object … etc. In Dart, we can define classes and objects of our own. We use the class keyword to do so.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7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Sytanx of Class Declaration</a:t>
            </a:r>
            <a:endParaRPr b="1"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class class_name {</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 Body of class</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p:txBody>
      </p:sp>
      <p:pic>
        <p:nvPicPr>
          <p:cNvPr id="105" name="Content Placeholder 104"/>
          <p:cNvPicPr/>
          <p:nvPr>
            <p:ph idx="1"/>
          </p:nvPr>
        </p:nvPicPr>
        <p:blipFill>
          <a:blip r:embed="rId1"/>
          <a:stretch>
            <a:fillRect/>
          </a:stretch>
        </p:blipFill>
        <p:spPr>
          <a:xfrm>
            <a:off x="431800" y="3420745"/>
            <a:ext cx="2805430" cy="1708150"/>
          </a:xfrm>
          <a:prstGeom prst="rect">
            <a:avLst/>
          </a:prstGeom>
          <a:noFill/>
          <a:ln w="9525">
            <a:noFill/>
          </a:ln>
        </p:spPr>
      </p:pic>
      <p:sp>
        <p:nvSpPr>
          <p:cNvPr id="2" name="Text Box 1"/>
          <p:cNvSpPr txBox="1"/>
          <p:nvPr/>
        </p:nvSpPr>
        <p:spPr>
          <a:xfrm>
            <a:off x="7183120" y="2922270"/>
            <a:ext cx="4163695" cy="977265"/>
          </a:xfrm>
          <a:prstGeom prst="rect">
            <a:avLst/>
          </a:prstGeom>
          <a:noFill/>
        </p:spPr>
        <p:txBody>
          <a:bodyPr wrap="none" rtlCol="0">
            <a:spAutoFit/>
          </a:bodyPr>
          <a:p>
            <a:pPr lvl="1" algn="l" defTabSz="1216025" eaLnBrk="1" hangingPunct="1">
              <a:lnSpc>
                <a:spcPct val="150000"/>
              </a:lnSpc>
              <a:spcBef>
                <a:spcPct val="20000"/>
              </a:spcBef>
            </a:pPr>
            <a:r>
              <a:rPr lang="en-US" b="1" spc="60" dirty="0">
                <a:uFill>
                  <a:solidFill>
                    <a:srgbClr val="B5B5B5"/>
                  </a:solidFill>
                </a:uFill>
                <a:latin typeface="Lato" panose="020F0502020204030203" charset="0"/>
                <a:cs typeface="Lato" panose="020F0502020204030203" charset="0"/>
                <a:sym typeface="Roboto Lt" pitchFamily="2" charset="0"/>
              </a:rPr>
              <a:t>Sytanx of Object Declaration</a:t>
            </a:r>
            <a:endParaRPr b="1"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rPr>
              <a:t> var object_name = class_name();</a:t>
            </a:r>
            <a:endParaRPr lang="en-US" b="1" spc="60" dirty="0">
              <a:solidFill>
                <a:srgbClr val="00B050"/>
              </a:solidFill>
              <a:uFill>
                <a:solidFill>
                  <a:srgbClr val="B5B5B5"/>
                </a:solidFill>
              </a:uFill>
              <a:latin typeface="Lato" panose="020F0502020204030203" charset="0"/>
              <a:cs typeface="Lato" panose="020F0502020204030203" charset="0"/>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p>
            <a:endParaRPr lang="en-US"/>
          </a:p>
        </p:txBody>
      </p:sp>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5" name="文本框 14"/>
          <p:cNvSpPr txBox="1"/>
          <p:nvPr/>
        </p:nvSpPr>
        <p:spPr>
          <a:xfrm>
            <a:off x="7977674" y="1304806"/>
            <a:ext cx="2897094" cy="923330"/>
          </a:xfrm>
          <a:prstGeom prst="rect">
            <a:avLst/>
          </a:prstGeom>
          <a:noFill/>
        </p:spPr>
        <p:txBody>
          <a:bodyPr wrap="square" rtlCol="0">
            <a:spAutoFit/>
          </a:bodyPr>
          <a:lstStyle>
            <a:defPPr>
              <a:defRPr lang="zh-CN"/>
            </a:defPPr>
            <a:lvl1pPr algn="dist">
              <a:defRPr sz="6600">
                <a:latin typeface="Eras Light ITC" panose="020B0402030504020804" pitchFamily="34" charset="0"/>
                <a:cs typeface="+mn-ea"/>
              </a:defRPr>
            </a:lvl1pPr>
          </a:lstStyle>
          <a:p>
            <a:pPr algn="ctr"/>
            <a:r>
              <a:rPr lang="en-US" altLang="zh-CN" sz="5400">
                <a:ea typeface="Roboto Lt" pitchFamily="2" charset="0"/>
                <a:sym typeface="Roboto Lt" pitchFamily="2" charset="0"/>
              </a:rPr>
              <a:t>THANKS</a:t>
            </a:r>
            <a:endParaRPr lang="zh-CN" altLang="en-US" sz="5400">
              <a:sym typeface="Roboto Lt" pitchFamily="2" charset="0"/>
            </a:endParaRPr>
          </a:p>
        </p:txBody>
      </p:sp>
      <p:cxnSp>
        <p:nvCxnSpPr>
          <p:cNvPr id="16" name="直接连接符 15"/>
          <p:cNvCxnSpPr/>
          <p:nvPr/>
        </p:nvCxnSpPr>
        <p:spPr>
          <a:xfrm>
            <a:off x="8128000" y="2362200"/>
            <a:ext cx="25793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1056" y="2496113"/>
            <a:ext cx="3609505" cy="368300"/>
          </a:xfrm>
          <a:prstGeom prst="rect">
            <a:avLst/>
          </a:prstGeom>
          <a:noFill/>
        </p:spPr>
        <p:txBody>
          <a:bodyPr wrap="square" rtlCol="0">
            <a:spAutoFit/>
          </a:bodyPr>
          <a:lstStyle/>
          <a:p>
            <a:pPr algn="ctr"/>
            <a:r>
              <a:rPr lang="en-US" altLang="zh-CN">
                <a:solidFill>
                  <a:schemeClr val="accent2">
                    <a:lumMod val="75000"/>
                  </a:schemeClr>
                </a:solidFill>
                <a:latin typeface="Lato Black" panose="020F0A02020204030203" charset="0"/>
                <a:ea typeface="Roboto Lt" pitchFamily="2" charset="0"/>
                <a:cs typeface="Lato Black" panose="020F0A02020204030203" charset="0"/>
                <a:sym typeface="Roboto Lt" pitchFamily="2" charset="0"/>
              </a:rPr>
              <a:t>Cabdifataax Cabdilaahi </a:t>
            </a:r>
            <a:endParaRPr lang="en-US" altLang="zh-CN">
              <a:solidFill>
                <a:schemeClr val="accent2">
                  <a:lumMod val="75000"/>
                </a:schemeClr>
              </a:solidFill>
              <a:latin typeface="Lato Black" panose="020F0A02020204030203" charset="0"/>
              <a:ea typeface="Roboto Lt" pitchFamily="2" charset="0"/>
              <a:cs typeface="Lato Black" panose="020F0A02020204030203" charset="0"/>
              <a:sym typeface="Roboto Lt" pitchFamily="2" charset="0"/>
            </a:endParaRPr>
          </a:p>
        </p:txBody>
      </p:sp>
      <p:pic>
        <p:nvPicPr>
          <p:cNvPr id="112" name="Content Placeholder 111"/>
          <p:cNvPicPr/>
          <p:nvPr>
            <p:ph idx="1"/>
          </p:nvPr>
        </p:nvPicPr>
        <p:blipFill>
          <a:blip r:embed="rId1"/>
          <a:stretch>
            <a:fillRect/>
          </a:stretch>
        </p:blipFill>
        <p:spPr>
          <a:xfrm>
            <a:off x="2118360" y="3390265"/>
            <a:ext cx="7955915" cy="2847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4164965" y="1309370"/>
            <a:ext cx="3056890" cy="645160"/>
          </a:xfrm>
          <a:prstGeom prst="rect">
            <a:avLst/>
          </a:prstGeom>
          <a:noFill/>
        </p:spPr>
        <p:txBody>
          <a:bodyPr wrap="square" rtlCol="0">
            <a:spAutoFit/>
          </a:bodyPr>
          <a:lstStyle>
            <a:defPPr>
              <a:defRPr lang="zh-CN"/>
            </a:defPPr>
            <a:lvl1pPr>
              <a:defRPr sz="3600">
                <a:latin typeface="Eras Light ITC" panose="020B0402030504020804" pitchFamily="34" charset="0"/>
                <a:cs typeface="+mn-ea"/>
              </a:defRPr>
            </a:lvl1pPr>
          </a:lstStyle>
          <a:p>
            <a:r>
              <a:rPr lang="en-US" altLang="zh-CN">
                <a:latin typeface="Lato Black" panose="020F0A02020204030203" charset="0"/>
                <a:ea typeface="Roboto Lt" pitchFamily="2" charset="0"/>
                <a:cs typeface="Lato Black" panose="020F0A02020204030203" charset="0"/>
                <a:sym typeface="Roboto Lt" pitchFamily="2" charset="0"/>
              </a:rPr>
              <a:t>What is Dart</a:t>
            </a:r>
            <a:endParaRPr lang="zh-CN" altLang="en-US">
              <a:latin typeface="Lato Black" panose="020F0A02020204030203" charset="0"/>
              <a:cs typeface="Lato Black" panose="020F0A02020204030203" charset="0"/>
              <a:sym typeface="Roboto Lt" pitchFamily="2" charset="0"/>
            </a:endParaRPr>
          </a:p>
        </p:txBody>
      </p:sp>
      <p:sp>
        <p:nvSpPr>
          <p:cNvPr id="6" name="2"/>
          <p:cNvSpPr/>
          <p:nvPr/>
        </p:nvSpPr>
        <p:spPr>
          <a:xfrm>
            <a:off x="4165600" y="2162175"/>
            <a:ext cx="6646545" cy="2511425"/>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defTabSz="1216025" eaLnBrk="1" hangingPunct="1">
              <a:lnSpc>
                <a:spcPct val="120000"/>
              </a:lnSpc>
              <a:spcBef>
                <a:spcPct val="20000"/>
              </a:spcBef>
            </a:pPr>
            <a:r>
              <a:rPr sz="1800" dirty="0">
                <a:solidFill>
                  <a:schemeClr val="tx1">
                    <a:lumMod val="75000"/>
                    <a:lumOff val="25000"/>
                  </a:schemeClr>
                </a:solidFill>
                <a:latin typeface="Lato" panose="020F0502020204030203" charset="0"/>
                <a:cs typeface="Lato" panose="020F0502020204030203" charset="0"/>
                <a:sym typeface="Roboto Lt" pitchFamily="2" charset="0"/>
              </a:rPr>
              <a:t>Dart is a new language using C-style which is developed by Google</a:t>
            </a:r>
            <a:r>
              <a:rPr lang="en-US" sz="1800" dirty="0">
                <a:solidFill>
                  <a:schemeClr val="tx1">
                    <a:lumMod val="75000"/>
                    <a:lumOff val="25000"/>
                  </a:schemeClr>
                </a:solidFill>
                <a:latin typeface="Lato" panose="020F0502020204030203" charset="0"/>
                <a:cs typeface="Lato" panose="020F0502020204030203" charset="0"/>
                <a:sym typeface="Roboto Lt" pitchFamily="2" charset="0"/>
              </a:rPr>
              <a:t>.</a:t>
            </a:r>
            <a:r>
              <a:rPr sz="1800" dirty="0">
                <a:solidFill>
                  <a:schemeClr val="tx1">
                    <a:lumMod val="75000"/>
                    <a:lumOff val="25000"/>
                  </a:schemeClr>
                </a:solidFill>
                <a:latin typeface="Lato" panose="020F0502020204030203" charset="0"/>
                <a:cs typeface="Lato" panose="020F0502020204030203" charset="0"/>
                <a:sym typeface="Roboto Lt" pitchFamily="2" charset="0"/>
              </a:rPr>
              <a:t> It appeared first time in 2007 and the </a:t>
            </a:r>
            <a:r>
              <a:rPr lang="en-US" sz="1800" dirty="0">
                <a:solidFill>
                  <a:schemeClr val="tx1">
                    <a:lumMod val="75000"/>
                    <a:lumOff val="25000"/>
                  </a:schemeClr>
                </a:solidFill>
                <a:latin typeface="Lato" panose="020F0502020204030203" charset="0"/>
                <a:cs typeface="Lato" panose="020F0502020204030203" charset="0"/>
                <a:sym typeface="Roboto Lt" pitchFamily="2" charset="0"/>
              </a:rPr>
              <a:t>first </a:t>
            </a:r>
            <a:r>
              <a:rPr sz="1800" dirty="0">
                <a:solidFill>
                  <a:schemeClr val="tx1">
                    <a:lumMod val="75000"/>
                    <a:lumOff val="25000"/>
                  </a:schemeClr>
                </a:solidFill>
                <a:latin typeface="Lato" panose="020F0502020204030203" charset="0"/>
                <a:cs typeface="Lato" panose="020F0502020204030203" charset="0"/>
                <a:sym typeface="Roboto Lt" pitchFamily="2" charset="0"/>
              </a:rPr>
              <a:t>stable release </a:t>
            </a:r>
            <a:r>
              <a:rPr lang="en-US" sz="1800" dirty="0">
                <a:solidFill>
                  <a:schemeClr val="tx1">
                    <a:lumMod val="75000"/>
                    <a:lumOff val="25000"/>
                  </a:schemeClr>
                </a:solidFill>
                <a:latin typeface="Lato" panose="020F0502020204030203" charset="0"/>
                <a:cs typeface="Lato" panose="020F0502020204030203" charset="0"/>
                <a:sym typeface="Roboto Lt" pitchFamily="2" charset="0"/>
              </a:rPr>
              <a:t>was </a:t>
            </a:r>
            <a:r>
              <a:rPr sz="1800" dirty="0">
                <a:solidFill>
                  <a:schemeClr val="tx1">
                    <a:lumMod val="75000"/>
                    <a:lumOff val="25000"/>
                  </a:schemeClr>
                </a:solidFill>
                <a:latin typeface="Lato" panose="020F0502020204030203" charset="0"/>
                <a:cs typeface="Lato" panose="020F0502020204030203" charset="0"/>
                <a:sym typeface="Roboto Lt" pitchFamily="2" charset="0"/>
              </a:rPr>
              <a:t>in </a:t>
            </a:r>
            <a:r>
              <a:rPr lang="en-US" sz="1800" dirty="0">
                <a:solidFill>
                  <a:schemeClr val="tx1">
                    <a:lumMod val="75000"/>
                    <a:lumOff val="25000"/>
                  </a:schemeClr>
                </a:solidFill>
                <a:latin typeface="Lato" panose="020F0502020204030203" charset="0"/>
                <a:cs typeface="Lato" panose="020F0502020204030203" charset="0"/>
                <a:sym typeface="Roboto Lt" pitchFamily="2" charset="0"/>
              </a:rPr>
              <a:t>Oct 2011. </a:t>
            </a:r>
            <a:r>
              <a:rPr sz="1800" dirty="0">
                <a:solidFill>
                  <a:schemeClr val="tx1">
                    <a:lumMod val="75000"/>
                    <a:lumOff val="25000"/>
                  </a:schemeClr>
                </a:solidFill>
                <a:latin typeface="Lato" panose="020F0502020204030203" charset="0"/>
                <a:cs typeface="Lato" panose="020F0502020204030203" charset="0"/>
                <a:sym typeface="Roboto Lt" pitchFamily="2" charset="0"/>
              </a:rPr>
              <a:t>Dart is used for developing web, server, mobile applications and some IoT devices.</a:t>
            </a:r>
            <a:endParaRPr sz="1800" dirty="0">
              <a:solidFill>
                <a:schemeClr val="tx1">
                  <a:lumMod val="75000"/>
                  <a:lumOff val="25000"/>
                </a:schemeClr>
              </a:solidFill>
              <a:latin typeface="Lato" panose="020F0502020204030203" charset="0"/>
              <a:cs typeface="Lato" panose="020F0502020204030203" charset="0"/>
              <a:sym typeface="Roboto Lt" pitchFamily="2" charset="0"/>
            </a:endParaRPr>
          </a:p>
          <a:p>
            <a:pPr lvl="0" defTabSz="1216025" eaLnBrk="1" hangingPunct="1">
              <a:lnSpc>
                <a:spcPct val="120000"/>
              </a:lnSpc>
              <a:spcBef>
                <a:spcPct val="20000"/>
              </a:spcBef>
            </a:pPr>
            <a:endParaRPr sz="1800" dirty="0">
              <a:solidFill>
                <a:schemeClr val="tx1">
                  <a:lumMod val="75000"/>
                  <a:lumOff val="25000"/>
                </a:schemeClr>
              </a:solidFill>
              <a:latin typeface="Lato" panose="020F0502020204030203" charset="0"/>
              <a:cs typeface="Lato" panose="020F0502020204030203" charset="0"/>
              <a:sym typeface="Roboto Lt" pitchFamily="2" charset="0"/>
            </a:endParaRPr>
          </a:p>
          <a:p>
            <a:pPr lvl="0" defTabSz="1216025" eaLnBrk="1" hangingPunct="1">
              <a:lnSpc>
                <a:spcPct val="120000"/>
              </a:lnSpc>
              <a:spcBef>
                <a:spcPct val="20000"/>
              </a:spcBef>
            </a:pPr>
            <a:r>
              <a:rPr sz="1800" dirty="0">
                <a:solidFill>
                  <a:schemeClr val="tx1">
                    <a:lumMod val="75000"/>
                    <a:lumOff val="25000"/>
                  </a:schemeClr>
                </a:solidFill>
                <a:latin typeface="Lato" panose="020F0502020204030203" charset="0"/>
                <a:cs typeface="Lato" panose="020F0502020204030203" charset="0"/>
                <a:sym typeface="Roboto Lt" pitchFamily="2" charset="0"/>
              </a:rPr>
              <a:t> It is open-source </a:t>
            </a:r>
            <a:r>
              <a:rPr lang="en-US" sz="1800" dirty="0">
                <a:solidFill>
                  <a:schemeClr val="tx1">
                    <a:lumMod val="75000"/>
                    <a:lumOff val="25000"/>
                  </a:schemeClr>
                </a:solidFill>
                <a:latin typeface="Lato" panose="020F0502020204030203" charset="0"/>
                <a:cs typeface="Lato" panose="020F0502020204030203" charset="0"/>
                <a:sym typeface="Roboto Lt" pitchFamily="2" charset="0"/>
              </a:rPr>
              <a:t>o</a:t>
            </a:r>
            <a:r>
              <a:rPr sz="1800" dirty="0">
                <a:solidFill>
                  <a:schemeClr val="tx1">
                    <a:lumMod val="75000"/>
                    <a:lumOff val="25000"/>
                  </a:schemeClr>
                </a:solidFill>
                <a:latin typeface="Lato" panose="020F0502020204030203" charset="0"/>
                <a:cs typeface="Lato" panose="020F0502020204030203" charset="0"/>
                <a:sym typeface="Roboto Lt" pitchFamily="2" charset="0"/>
              </a:rPr>
              <a:t>bject-</a:t>
            </a:r>
            <a:r>
              <a:rPr lang="en-US" sz="1800" dirty="0">
                <a:solidFill>
                  <a:schemeClr val="tx1">
                    <a:lumMod val="75000"/>
                    <a:lumOff val="25000"/>
                  </a:schemeClr>
                </a:solidFill>
                <a:latin typeface="Lato" panose="020F0502020204030203" charset="0"/>
                <a:cs typeface="Lato" panose="020F0502020204030203" charset="0"/>
                <a:sym typeface="Roboto Lt" pitchFamily="2" charset="0"/>
              </a:rPr>
              <a:t>o</a:t>
            </a:r>
            <a:r>
              <a:rPr sz="1800" dirty="0">
                <a:solidFill>
                  <a:schemeClr val="tx1">
                    <a:lumMod val="75000"/>
                    <a:lumOff val="25000"/>
                  </a:schemeClr>
                </a:solidFill>
                <a:latin typeface="Lato" panose="020F0502020204030203" charset="0"/>
                <a:cs typeface="Lato" panose="020F0502020204030203" charset="0"/>
                <a:sym typeface="Roboto Lt" pitchFamily="2" charset="0"/>
              </a:rPr>
              <a:t>riented</a:t>
            </a:r>
            <a:r>
              <a:rPr lang="en-US" sz="1800" dirty="0">
                <a:solidFill>
                  <a:schemeClr val="tx1">
                    <a:lumMod val="75000"/>
                    <a:lumOff val="25000"/>
                  </a:schemeClr>
                </a:solidFill>
                <a:latin typeface="Lato" panose="020F0502020204030203" charset="0"/>
                <a:cs typeface="Lato" panose="020F0502020204030203" charset="0"/>
                <a:sym typeface="Roboto Lt" pitchFamily="2" charset="0"/>
              </a:rPr>
              <a:t>, staticly typed, and easy to learn programming language.</a:t>
            </a:r>
            <a:endParaRPr lang="en-US" sz="1800" dirty="0">
              <a:solidFill>
                <a:schemeClr val="tx1">
                  <a:lumMod val="75000"/>
                  <a:lumOff val="25000"/>
                </a:schemeClr>
              </a:solidFill>
              <a:latin typeface="Lato" panose="020F0502020204030203" charset="0"/>
              <a:cs typeface="Lato" panose="020F0502020204030203" charset="0"/>
              <a:sym typeface="Roboto Lt" pitchFamily="2" charset="0"/>
            </a:endParaRPr>
          </a:p>
        </p:txBody>
      </p:sp>
      <p:pic>
        <p:nvPicPr>
          <p:cNvPr id="104" name="Content Placeholder 103"/>
          <p:cNvPicPr/>
          <p:nvPr>
            <p:ph idx="1"/>
          </p:nvPr>
        </p:nvPicPr>
        <p:blipFill>
          <a:blip r:embed="rId1"/>
          <a:stretch>
            <a:fillRect/>
          </a:stretch>
        </p:blipFill>
        <p:spPr>
          <a:xfrm>
            <a:off x="1051560" y="3240405"/>
            <a:ext cx="1799590" cy="19043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14"/>
          <p:cNvSpPr txBox="1"/>
          <p:nvPr/>
        </p:nvSpPr>
        <p:spPr>
          <a:xfrm>
            <a:off x="4536440" y="789305"/>
            <a:ext cx="3119120" cy="768350"/>
          </a:xfrm>
          <a:prstGeom prst="rect">
            <a:avLst/>
          </a:prstGeom>
          <a:noFill/>
        </p:spPr>
        <p:txBody>
          <a:bodyPr wrap="square" rtlCol="0">
            <a:spAutoFit/>
          </a:bodyPr>
          <a:lstStyle>
            <a:defPPr>
              <a:defRPr lang="zh-CN"/>
            </a:defPPr>
            <a:lvl1pPr algn="dist">
              <a:defRPr sz="6600">
                <a:latin typeface="Eras Light ITC" panose="020B0402030504020804" pitchFamily="34" charset="0"/>
                <a:cs typeface="+mn-ea"/>
              </a:defRPr>
            </a:lvl1pPr>
          </a:lstStyle>
          <a:p>
            <a:r>
              <a:rPr lang="en-US" altLang="zh-CN" sz="4400">
                <a:latin typeface="Segoe UI Semibold" panose="020B0702040204020203" charset="0"/>
                <a:ea typeface="Roboto Lt" pitchFamily="2" charset="0"/>
                <a:cs typeface="Segoe UI Semibold" panose="020B0702040204020203" charset="0"/>
                <a:sym typeface="Roboto Lt" pitchFamily="2" charset="0"/>
              </a:rPr>
              <a:t>CONTENTS</a:t>
            </a:r>
            <a:endParaRPr lang="en-US" altLang="zh-CN" sz="4400">
              <a:latin typeface="Segoe UI Semibold" panose="020B0702040204020203" charset="0"/>
              <a:ea typeface="Roboto Lt" pitchFamily="2" charset="0"/>
              <a:cs typeface="Segoe UI Semibold" panose="020B0702040204020203" charset="0"/>
              <a:sym typeface="Roboto Lt" pitchFamily="2" charset="0"/>
            </a:endParaRPr>
          </a:p>
        </p:txBody>
      </p:sp>
      <p:graphicFrame>
        <p:nvGraphicFramePr>
          <p:cNvPr id="23" name="Table 22"/>
          <p:cNvGraphicFramePr/>
          <p:nvPr/>
        </p:nvGraphicFramePr>
        <p:xfrm>
          <a:off x="1703070" y="1844675"/>
          <a:ext cx="8785860" cy="3971290"/>
        </p:xfrm>
        <a:graphic>
          <a:graphicData uri="http://schemas.openxmlformats.org/drawingml/2006/table">
            <a:tbl>
              <a:tblPr firstRow="1" bandRow="1">
                <a:tableStyleId>{5C22544A-7EE6-4342-B048-85BDC9FD1C3A}</a:tableStyleId>
              </a:tblPr>
              <a:tblGrid>
                <a:gridCol w="761365"/>
                <a:gridCol w="3250565"/>
                <a:gridCol w="923925"/>
                <a:gridCol w="3850005"/>
              </a:tblGrid>
              <a:tr h="547370">
                <a:tc>
                  <a:txBody>
                    <a:bodyPr/>
                    <a:p>
                      <a:pPr algn="ctr">
                        <a:lnSpc>
                          <a:spcPct val="150000"/>
                        </a:lnSpc>
                        <a:buNone/>
                      </a:pPr>
                      <a:r>
                        <a:rPr lang="en-US">
                          <a:latin typeface="Segoe UI Semibold" panose="020B0702040204020203" charset="0"/>
                          <a:cs typeface="Segoe UI Semibold" panose="020B0702040204020203" charset="0"/>
                        </a:rPr>
                        <a:t>#</a:t>
                      </a:r>
                      <a:endParaRPr lang="en-US">
                        <a:latin typeface="Segoe UI Semibold" panose="020B0702040204020203" charset="0"/>
                        <a:cs typeface="Segoe UI Semibold" panose="020B0702040204020203" charset="0"/>
                      </a:endParaRPr>
                    </a:p>
                  </a:txBody>
                  <a:tcPr/>
                </a:tc>
                <a:tc>
                  <a:txBody>
                    <a:bodyPr/>
                    <a:p>
                      <a:pPr algn="l">
                        <a:lnSpc>
                          <a:spcPct val="150000"/>
                        </a:lnSpc>
                        <a:buNone/>
                      </a:pPr>
                      <a:endParaRPr lang="en-US">
                        <a:latin typeface="Segoe UI Semibold" panose="020B0702040204020203" charset="0"/>
                        <a:cs typeface="Segoe UI Semibold" panose="020B0702040204020203" charset="0"/>
                      </a:endParaRPr>
                    </a:p>
                  </a:txBody>
                  <a:tcPr/>
                </a:tc>
                <a:tc>
                  <a:txBody>
                    <a:bodyPr/>
                    <a:p>
                      <a:pPr algn="ctr">
                        <a:lnSpc>
                          <a:spcPct val="150000"/>
                        </a:lnSpc>
                        <a:buNone/>
                      </a:pPr>
                      <a:r>
                        <a:rPr lang="en-US">
                          <a:latin typeface="Segoe UI Semibold" panose="020B0702040204020203" charset="0"/>
                          <a:cs typeface="Segoe UI Semibold" panose="020B0702040204020203" charset="0"/>
                        </a:rPr>
                        <a:t>#</a:t>
                      </a:r>
                      <a:endParaRPr lang="en-US">
                        <a:latin typeface="Segoe UI Semibold" panose="020B0702040204020203" charset="0"/>
                        <a:cs typeface="Segoe UI Semibold" panose="020B0702040204020203" charset="0"/>
                      </a:endParaRPr>
                    </a:p>
                  </a:txBody>
                  <a:tcPr/>
                </a:tc>
                <a:tc>
                  <a:txBody>
                    <a:bodyPr/>
                    <a:p>
                      <a:pPr algn="l">
                        <a:lnSpc>
                          <a:spcPct val="150000"/>
                        </a:lnSpc>
                        <a:buNone/>
                      </a:pPr>
                      <a:endParaRPr lang="en-US">
                        <a:latin typeface="Segoe UI Semibold" panose="020B0702040204020203" charset="0"/>
                        <a:cs typeface="Segoe UI Semibold" panose="020B0702040204020203" charset="0"/>
                      </a:endParaRPr>
                    </a:p>
                  </a:txBody>
                  <a:tcPr/>
                </a:tc>
              </a:tr>
              <a:tr h="891540">
                <a:tc>
                  <a:txBody>
                    <a:bodyPr/>
                    <a:p>
                      <a:pPr algn="ctr">
                        <a:lnSpc>
                          <a:spcPct val="200000"/>
                        </a:lnSpc>
                        <a:buNone/>
                      </a:pPr>
                      <a:r>
                        <a:rPr lang="en-US">
                          <a:latin typeface="Segoe UI Semibold" panose="020B0702040204020203" charset="0"/>
                          <a:cs typeface="Segoe UI Semibold" panose="020B0702040204020203" charset="0"/>
                        </a:rPr>
                        <a:t>1</a:t>
                      </a:r>
                      <a:endParaRPr lang="en-US">
                        <a:latin typeface="Segoe UI Semibold" panose="020B0702040204020203" charset="0"/>
                        <a:cs typeface="Segoe UI Semibold" panose="020B0702040204020203" charset="0"/>
                      </a:endParaRPr>
                    </a:p>
                  </a:txBody>
                  <a:tcPr/>
                </a:tc>
                <a:tc>
                  <a:txBody>
                    <a:bodyPr/>
                    <a:p>
                      <a:pPr algn="l" rtl="0">
                        <a:lnSpc>
                          <a:spcPct val="210000"/>
                        </a:lnSpc>
                        <a:buNone/>
                      </a:pPr>
                      <a:r>
                        <a:rPr lang="en-US">
                          <a:latin typeface="Segoe UI Semibold" panose="020B0702040204020203" charset="0"/>
                          <a:cs typeface="Segoe UI Semibold" panose="020B0702040204020203" charset="0"/>
                        </a:rPr>
                        <a:t>Variables</a:t>
                      </a:r>
                      <a:endParaRPr lang="en-US">
                        <a:latin typeface="Segoe UI Semibold" panose="020B0702040204020203" charset="0"/>
                        <a:cs typeface="Segoe UI Semibold" panose="020B0702040204020203" charset="0"/>
                      </a:endParaRPr>
                    </a:p>
                  </a:txBody>
                  <a:tcPr/>
                </a:tc>
                <a:tc>
                  <a:txBody>
                    <a:bodyPr/>
                    <a:p>
                      <a:pPr algn="ctr">
                        <a:lnSpc>
                          <a:spcPct val="200000"/>
                        </a:lnSpc>
                        <a:buNone/>
                      </a:pPr>
                      <a:r>
                        <a:rPr lang="en-US">
                          <a:latin typeface="Segoe UI Semibold" panose="020B0702040204020203" charset="0"/>
                          <a:cs typeface="Segoe UI Semibold" panose="020B0702040204020203" charset="0"/>
                        </a:rPr>
                        <a:t>2</a:t>
                      </a:r>
                      <a:endParaRPr lang="en-US">
                        <a:latin typeface="Segoe UI Semibold" panose="020B0702040204020203" charset="0"/>
                        <a:cs typeface="Segoe UI Semibold" panose="020B0702040204020203" charset="0"/>
                      </a:endParaRPr>
                    </a:p>
                  </a:txBody>
                  <a:tcPr/>
                </a:tc>
                <a:tc>
                  <a:txBody>
                    <a:bodyPr/>
                    <a:p>
                      <a:pPr algn="l">
                        <a:lnSpc>
                          <a:spcPct val="200000"/>
                        </a:lnSpc>
                        <a:buNone/>
                      </a:pPr>
                      <a:r>
                        <a:rPr lang="en-US">
                          <a:latin typeface="Segoe UI Semibold" panose="020B0702040204020203" charset="0"/>
                          <a:cs typeface="Segoe UI Semibold" panose="020B0702040204020203" charset="0"/>
                        </a:rPr>
                        <a:t>Data Types</a:t>
                      </a:r>
                      <a:endParaRPr lang="en-US">
                        <a:latin typeface="Segoe UI Semibold" panose="020B0702040204020203" charset="0"/>
                        <a:cs typeface="Segoe UI Semibold" panose="020B0702040204020203" charset="0"/>
                      </a:endParaRPr>
                    </a:p>
                  </a:txBody>
                  <a:tcPr/>
                </a:tc>
              </a:tr>
              <a:tr h="833120">
                <a:tc>
                  <a:txBody>
                    <a:bodyPr/>
                    <a:p>
                      <a:pPr algn="ctr">
                        <a:lnSpc>
                          <a:spcPct val="200000"/>
                        </a:lnSpc>
                        <a:buNone/>
                      </a:pPr>
                      <a:r>
                        <a:rPr lang="en-US">
                          <a:latin typeface="Segoe UI Semibold" panose="020B0702040204020203" charset="0"/>
                          <a:cs typeface="Segoe UI Semibold" panose="020B0702040204020203" charset="0"/>
                        </a:rPr>
                        <a:t>3</a:t>
                      </a:r>
                      <a:endParaRPr lang="en-US">
                        <a:latin typeface="Segoe UI Semibold" panose="020B0702040204020203" charset="0"/>
                        <a:cs typeface="Segoe UI Semibold" panose="020B0702040204020203" charset="0"/>
                      </a:endParaRPr>
                    </a:p>
                  </a:txBody>
                  <a:tcPr/>
                </a:tc>
                <a:tc>
                  <a:txBody>
                    <a:bodyPr/>
                    <a:p>
                      <a:pPr algn="l" rtl="0">
                        <a:lnSpc>
                          <a:spcPct val="210000"/>
                        </a:lnSpc>
                        <a:buNone/>
                      </a:pPr>
                      <a:r>
                        <a:rPr lang="en-US">
                          <a:latin typeface="Segoe UI Semibold" panose="020B0702040204020203" charset="0"/>
                          <a:cs typeface="Segoe UI Semibold" panose="020B0702040204020203" charset="0"/>
                        </a:rPr>
                        <a:t>Comments</a:t>
                      </a:r>
                      <a:endParaRPr lang="en-US">
                        <a:latin typeface="Segoe UI Semibold" panose="020B0702040204020203" charset="0"/>
                        <a:cs typeface="Segoe UI Semibold" panose="020B0702040204020203" charset="0"/>
                      </a:endParaRPr>
                    </a:p>
                  </a:txBody>
                  <a:tcPr/>
                </a:tc>
                <a:tc>
                  <a:txBody>
                    <a:bodyPr/>
                    <a:p>
                      <a:pPr algn="ctr">
                        <a:lnSpc>
                          <a:spcPct val="200000"/>
                        </a:lnSpc>
                        <a:buNone/>
                      </a:pPr>
                      <a:r>
                        <a:rPr lang="en-US">
                          <a:latin typeface="Segoe UI Semibold" panose="020B0702040204020203" charset="0"/>
                          <a:cs typeface="Segoe UI Semibold" panose="020B0702040204020203" charset="0"/>
                        </a:rPr>
                        <a:t>4</a:t>
                      </a:r>
                      <a:endParaRPr lang="en-US">
                        <a:latin typeface="Segoe UI Semibold" panose="020B0702040204020203" charset="0"/>
                        <a:cs typeface="Segoe UI Semibold" panose="020B0702040204020203" charset="0"/>
                      </a:endParaRPr>
                    </a:p>
                  </a:txBody>
                  <a:tcPr/>
                </a:tc>
                <a:tc>
                  <a:txBody>
                    <a:bodyPr/>
                    <a:p>
                      <a:pPr algn="l">
                        <a:lnSpc>
                          <a:spcPct val="200000"/>
                        </a:lnSpc>
                        <a:buNone/>
                      </a:pPr>
                      <a:r>
                        <a:rPr lang="en-US">
                          <a:latin typeface="Segoe UI Semibold" panose="020B0702040204020203" charset="0"/>
                          <a:cs typeface="Segoe UI Semibold" panose="020B0702040204020203" charset="0"/>
                        </a:rPr>
                        <a:t>Operators</a:t>
                      </a:r>
                      <a:endParaRPr lang="en-US">
                        <a:latin typeface="Segoe UI Semibold" panose="020B0702040204020203" charset="0"/>
                        <a:cs typeface="Segoe UI Semibold" panose="020B0702040204020203" charset="0"/>
                      </a:endParaRPr>
                    </a:p>
                  </a:txBody>
                  <a:tcPr/>
                </a:tc>
              </a:tr>
              <a:tr h="863600">
                <a:tc>
                  <a:txBody>
                    <a:bodyPr/>
                    <a:p>
                      <a:pPr algn="ctr">
                        <a:lnSpc>
                          <a:spcPct val="200000"/>
                        </a:lnSpc>
                        <a:buNone/>
                      </a:pPr>
                      <a:r>
                        <a:rPr lang="en-US">
                          <a:latin typeface="Segoe UI Semibold" panose="020B0702040204020203" charset="0"/>
                          <a:cs typeface="Segoe UI Semibold" panose="020B0702040204020203" charset="0"/>
                        </a:rPr>
                        <a:t>5</a:t>
                      </a:r>
                      <a:endParaRPr lang="en-US">
                        <a:latin typeface="Segoe UI Semibold" panose="020B0702040204020203" charset="0"/>
                        <a:cs typeface="Segoe UI Semibold" panose="020B0702040204020203" charset="0"/>
                      </a:endParaRPr>
                    </a:p>
                  </a:txBody>
                  <a:tcPr/>
                </a:tc>
                <a:tc>
                  <a:txBody>
                    <a:bodyPr/>
                    <a:p>
                      <a:pPr algn="l" rtl="0">
                        <a:lnSpc>
                          <a:spcPct val="210000"/>
                        </a:lnSpc>
                        <a:buNone/>
                      </a:pPr>
                      <a:r>
                        <a:rPr lang="en-US">
                          <a:latin typeface="Segoe UI Semibold" panose="020B0702040204020203" charset="0"/>
                          <a:cs typeface="Segoe UI Semibold" panose="020B0702040204020203" charset="0"/>
                        </a:rPr>
                        <a:t>Control Flows</a:t>
                      </a:r>
                      <a:endParaRPr lang="en-US">
                        <a:latin typeface="Segoe UI Semibold" panose="020B0702040204020203" charset="0"/>
                        <a:cs typeface="Segoe UI Semibold" panose="020B0702040204020203" charset="0"/>
                      </a:endParaRPr>
                    </a:p>
                  </a:txBody>
                  <a:tcPr/>
                </a:tc>
                <a:tc>
                  <a:txBody>
                    <a:bodyPr/>
                    <a:p>
                      <a:pPr algn="ctr">
                        <a:lnSpc>
                          <a:spcPct val="200000"/>
                        </a:lnSpc>
                        <a:buNone/>
                      </a:pPr>
                      <a:r>
                        <a:rPr lang="en-US">
                          <a:latin typeface="Segoe UI Semibold" panose="020B0702040204020203" charset="0"/>
                          <a:cs typeface="Segoe UI Semibold" panose="020B0702040204020203" charset="0"/>
                        </a:rPr>
                        <a:t>6</a:t>
                      </a:r>
                      <a:endParaRPr lang="en-US">
                        <a:latin typeface="Segoe UI Semibold" panose="020B0702040204020203" charset="0"/>
                        <a:cs typeface="Segoe UI Semibold" panose="020B0702040204020203" charset="0"/>
                      </a:endParaRPr>
                    </a:p>
                  </a:txBody>
                  <a:tcPr/>
                </a:tc>
                <a:tc>
                  <a:txBody>
                    <a:bodyPr/>
                    <a:p>
                      <a:pPr algn="l">
                        <a:lnSpc>
                          <a:spcPct val="200000"/>
                        </a:lnSpc>
                        <a:buNone/>
                      </a:pPr>
                      <a:r>
                        <a:rPr lang="en-US" sz="1800">
                          <a:latin typeface="Segoe UI Semibold" panose="020B0702040204020203" charset="0"/>
                          <a:cs typeface="Segoe UI Semibold" panose="020B0702040204020203" charset="0"/>
                          <a:sym typeface="+mn-ea"/>
                        </a:rPr>
                        <a:t>Functions</a:t>
                      </a:r>
                      <a:endParaRPr lang="en-US">
                        <a:latin typeface="Segoe UI Semibold" panose="020B0702040204020203" charset="0"/>
                        <a:cs typeface="Segoe UI Semibold" panose="020B0702040204020203" charset="0"/>
                      </a:endParaRPr>
                    </a:p>
                  </a:txBody>
                  <a:tcPr/>
                </a:tc>
              </a:tr>
              <a:tr h="835660">
                <a:tc>
                  <a:txBody>
                    <a:bodyPr/>
                    <a:p>
                      <a:pPr algn="ctr">
                        <a:lnSpc>
                          <a:spcPct val="200000"/>
                        </a:lnSpc>
                        <a:buNone/>
                      </a:pPr>
                      <a:r>
                        <a:rPr lang="en-US">
                          <a:latin typeface="Segoe UI Semibold" panose="020B0702040204020203" charset="0"/>
                          <a:cs typeface="Segoe UI Semibold" panose="020B0702040204020203" charset="0"/>
                        </a:rPr>
                        <a:t>7</a:t>
                      </a:r>
                      <a:endParaRPr lang="en-US">
                        <a:latin typeface="Segoe UI Semibold" panose="020B0702040204020203" charset="0"/>
                        <a:cs typeface="Segoe UI Semibold" panose="020B0702040204020203" charset="0"/>
                      </a:endParaRPr>
                    </a:p>
                  </a:txBody>
                  <a:tcPr/>
                </a:tc>
                <a:tc>
                  <a:txBody>
                    <a:bodyPr/>
                    <a:p>
                      <a:pPr algn="l" rtl="0">
                        <a:lnSpc>
                          <a:spcPct val="200000"/>
                        </a:lnSpc>
                        <a:buNone/>
                      </a:pPr>
                      <a:r>
                        <a:rPr lang="en-US">
                          <a:latin typeface="Segoe UI Semibold" panose="020B0702040204020203" charset="0"/>
                          <a:cs typeface="Segoe UI Semibold" panose="020B0702040204020203" charset="0"/>
                        </a:rPr>
                        <a:t>Classes &amp; Objects</a:t>
                      </a:r>
                      <a:endParaRPr lang="en-US">
                        <a:latin typeface="Segoe UI Semibold" panose="020B0702040204020203" charset="0"/>
                        <a:cs typeface="Segoe UI Semibold" panose="020B0702040204020203" charset="0"/>
                      </a:endParaRPr>
                    </a:p>
                  </a:txBody>
                  <a:tcPr/>
                </a:tc>
                <a:tc>
                  <a:txBody>
                    <a:bodyPr/>
                    <a:p>
                      <a:pPr algn="ctr">
                        <a:lnSpc>
                          <a:spcPct val="200000"/>
                        </a:lnSpc>
                        <a:buNone/>
                      </a:pPr>
                      <a:endParaRPr lang="en-US">
                        <a:latin typeface="Segoe UI Semibold" panose="020B0702040204020203" charset="0"/>
                        <a:cs typeface="Segoe UI Semibold" panose="020B0702040204020203" charset="0"/>
                      </a:endParaRPr>
                    </a:p>
                  </a:txBody>
                  <a:tcPr/>
                </a:tc>
                <a:tc>
                  <a:txBody>
                    <a:bodyPr/>
                    <a:p>
                      <a:pPr algn="l">
                        <a:lnSpc>
                          <a:spcPct val="200000"/>
                        </a:lnSpc>
                        <a:buNone/>
                      </a:pPr>
                      <a:endParaRPr lang="en-US">
                        <a:latin typeface="Segoe UI Semibold" panose="020B0702040204020203" charset="0"/>
                        <a:cs typeface="Segoe UI Semibold" panose="020B0702040204020203"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8930"/>
            <a:ext cx="10515600" cy="1325563"/>
          </a:xfrm>
        </p:spPr>
        <p:txBody>
          <a:bodyPr/>
          <a:p>
            <a:endParaRPr lang="en-US"/>
          </a:p>
        </p:txBody>
      </p:sp>
      <p:sp>
        <p:nvSpPr>
          <p:cNvPr id="4" name="矩形 3"/>
          <p:cNvSpPr/>
          <p:nvPr/>
        </p:nvSpPr>
        <p:spPr>
          <a:xfrm>
            <a:off x="355600" y="32908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461385" y="857250"/>
            <a:ext cx="3096895"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Variables</a:t>
            </a:r>
            <a:endParaRPr lang="en-US" altLang="zh-CN" sz="3600">
              <a:latin typeface="Lato Black" panose="020F0A02020204030203" charset="0"/>
              <a:cs typeface="Lato Black" panose="020F0A02020204030203" charset="0"/>
              <a:sym typeface="Roboto Lt" pitchFamily="2" charset="0"/>
            </a:endParaRPr>
          </a:p>
        </p:txBody>
      </p:sp>
      <p:pic>
        <p:nvPicPr>
          <p:cNvPr id="104" name="Content Placeholder 103"/>
          <p:cNvPicPr/>
          <p:nvPr>
            <p:ph idx="1"/>
          </p:nvPr>
        </p:nvPicPr>
        <p:blipFill>
          <a:blip r:embed="rId1"/>
          <a:stretch>
            <a:fillRect/>
          </a:stretch>
        </p:blipFill>
        <p:spPr>
          <a:xfrm>
            <a:off x="939800" y="3829685"/>
            <a:ext cx="1799590" cy="1904365"/>
          </a:xfrm>
          <a:prstGeom prst="rect">
            <a:avLst/>
          </a:prstGeom>
          <a:noFill/>
          <a:ln w="9525">
            <a:noFill/>
          </a:ln>
        </p:spPr>
      </p:pic>
      <p:sp>
        <p:nvSpPr>
          <p:cNvPr id="8" name="Text Box 7"/>
          <p:cNvSpPr txBox="1"/>
          <p:nvPr/>
        </p:nvSpPr>
        <p:spPr>
          <a:xfrm>
            <a:off x="3054985" y="1654810"/>
            <a:ext cx="7961630" cy="4383405"/>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A variable is "a named space in the memory" that stores values.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In other words, it acts a container for values in a program. </a:t>
            </a:r>
            <a:br>
              <a:rPr spc="60" dirty="0">
                <a:solidFill>
                  <a:schemeClr val="tx1"/>
                </a:solidFill>
                <a:uFill>
                  <a:solidFill>
                    <a:srgbClr val="B5B5B5"/>
                  </a:solidFill>
                </a:uFill>
                <a:latin typeface="Lato" panose="020F0502020204030203" charset="0"/>
                <a:cs typeface="Lato" panose="020F0502020204030203" charset="0"/>
                <a:sym typeface="Roboto Lt" pitchFamily="2" charset="0"/>
              </a:rPr>
            </a:br>
            <a:r>
              <a:rPr spc="60" dirty="0">
                <a:solidFill>
                  <a:schemeClr val="tx1"/>
                </a:solidFill>
                <a:uFill>
                  <a:solidFill>
                    <a:srgbClr val="B5B5B5"/>
                  </a:solidFill>
                </a:uFill>
                <a:latin typeface="Lato" panose="020F0502020204030203" charset="0"/>
                <a:cs typeface="Lato" panose="020F0502020204030203" charset="0"/>
                <a:sym typeface="Roboto Lt" pitchFamily="2" charset="0"/>
              </a:rPr>
              <a:t>Variable names are called</a:t>
            </a:r>
            <a:r>
              <a:rPr u="sng"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b="1" u="sng" spc="60" dirty="0">
                <a:solidFill>
                  <a:schemeClr val="tx1"/>
                </a:solidFill>
                <a:uFill>
                  <a:solidFill>
                    <a:srgbClr val="B5B5B5"/>
                  </a:solidFill>
                </a:uFill>
                <a:latin typeface="Lato" panose="020F0502020204030203" charset="0"/>
                <a:cs typeface="Lato" panose="020F0502020204030203" charset="0"/>
                <a:sym typeface="Roboto Lt" pitchFamily="2" charset="0"/>
              </a:rPr>
              <a:t>identifiers</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These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are the naming rules for an identifier</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1</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Identifiers cannot be keywords.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2</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Identifiers can contain alphabets and numbers.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3</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Identifiers cannot contain spaces and special characters, except the </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underscore (_) and the dollar ($) sign.</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4</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Variable names cannot begin with a number.</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2908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197" y="857414"/>
            <a:ext cx="305705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Data Types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3074670" y="1654810"/>
            <a:ext cx="7820025" cy="1076325"/>
          </a:xfrm>
          <a:prstGeom prst="rect">
            <a:avLst/>
          </a:prstGeom>
          <a:noFill/>
        </p:spPr>
        <p:txBody>
          <a:bodyPr wrap="square" rtlCol="0">
            <a:spAutoFit/>
          </a:bodyPr>
          <a:p>
            <a:pPr lvl="1" algn="l" defTabSz="1216025" eaLnBrk="1" hangingPunct="1">
              <a:lnSpc>
                <a:spcPct val="150000"/>
              </a:lnSpc>
              <a:spcBef>
                <a:spcPct val="20000"/>
              </a:spcBef>
            </a:pPr>
            <a:r>
              <a:rPr sz="1600" spc="60" dirty="0">
                <a:solidFill>
                  <a:schemeClr val="tx1">
                    <a:lumMod val="75000"/>
                    <a:lumOff val="25000"/>
                  </a:schemeClr>
                </a:solidFill>
                <a:uFill>
                  <a:solidFill>
                    <a:srgbClr val="B5B5B5"/>
                  </a:solidFill>
                </a:uFill>
                <a:latin typeface="Lato" panose="020F0502020204030203" charset="0"/>
                <a:cs typeface="Lato" panose="020F0502020204030203" charset="0"/>
                <a:sym typeface="Roboto Lt" pitchFamily="2" charset="0"/>
              </a:rPr>
              <a:t>Like other languages (C, C++, Java), whenever a variable is created, each variable has an associated data type. </a:t>
            </a:r>
            <a:r>
              <a:rPr lang="en-US" sz="1600" spc="60" dirty="0">
                <a:solidFill>
                  <a:schemeClr val="tx1">
                    <a:lumMod val="75000"/>
                    <a:lumOff val="25000"/>
                  </a:schemeClr>
                </a:solidFill>
                <a:uFill>
                  <a:solidFill>
                    <a:srgbClr val="B5B5B5"/>
                  </a:solidFill>
                </a:uFill>
                <a:latin typeface="Lato" panose="020F0502020204030203" charset="0"/>
                <a:cs typeface="Lato" panose="020F0502020204030203" charset="0"/>
                <a:sym typeface="Roboto Lt" pitchFamily="2" charset="0"/>
              </a:rPr>
              <a:t>These are the </a:t>
            </a:r>
            <a:r>
              <a:rPr sz="1600" spc="60" dirty="0">
                <a:solidFill>
                  <a:schemeClr val="tx1">
                    <a:lumMod val="75000"/>
                    <a:lumOff val="25000"/>
                  </a:schemeClr>
                </a:solidFill>
                <a:uFill>
                  <a:solidFill>
                    <a:srgbClr val="B5B5B5"/>
                  </a:solidFill>
                </a:uFill>
                <a:latin typeface="Lato" panose="020F0502020204030203" charset="0"/>
                <a:cs typeface="Lato" panose="020F0502020204030203" charset="0"/>
                <a:sym typeface="Roboto Lt" pitchFamily="2" charset="0"/>
              </a:rPr>
              <a:t>data type </a:t>
            </a:r>
            <a:r>
              <a:rPr lang="en-US" sz="1600" spc="60" dirty="0">
                <a:solidFill>
                  <a:schemeClr val="tx1">
                    <a:lumMod val="75000"/>
                    <a:lumOff val="25000"/>
                  </a:schemeClr>
                </a:solidFill>
                <a:uFill>
                  <a:solidFill>
                    <a:srgbClr val="B5B5B5"/>
                  </a:solidFill>
                </a:uFill>
                <a:latin typeface="Lato" panose="020F0502020204030203" charset="0"/>
                <a:cs typeface="Lato" panose="020F0502020204030203" charset="0"/>
                <a:sym typeface="Roboto Lt" pitchFamily="2" charset="0"/>
              </a:rPr>
              <a:t>:</a:t>
            </a:r>
            <a:endParaRPr sz="1600" spc="60" dirty="0">
              <a:solidFill>
                <a:schemeClr val="tx1">
                  <a:lumMod val="75000"/>
                  <a:lumOff val="25000"/>
                </a:schemeClr>
              </a:solidFill>
              <a:uFill>
                <a:solidFill>
                  <a:srgbClr val="B5B5B5"/>
                </a:solidFill>
              </a:uFill>
              <a:latin typeface="Lato" panose="020F0502020204030203" charset="0"/>
              <a:cs typeface="Lato" panose="020F0502020204030203" charset="0"/>
              <a:sym typeface="Roboto Lt" pitchFamily="2" charset="0"/>
            </a:endParaRPr>
          </a:p>
          <a:p>
            <a:endParaRPr lang="en-US" sz="1600">
              <a:latin typeface="Lato" panose="020F0502020204030203" charset="0"/>
              <a:cs typeface="Lato" panose="020F0502020204030203" charset="0"/>
            </a:endParaRPr>
          </a:p>
        </p:txBody>
      </p:sp>
      <p:graphicFrame>
        <p:nvGraphicFramePr>
          <p:cNvPr id="3" name="Table 2"/>
          <p:cNvGraphicFramePr/>
          <p:nvPr/>
        </p:nvGraphicFramePr>
        <p:xfrm>
          <a:off x="3598545" y="2731135"/>
          <a:ext cx="7628255" cy="2286000"/>
        </p:xfrm>
        <a:graphic>
          <a:graphicData uri="http://schemas.openxmlformats.org/drawingml/2006/table">
            <a:tbl>
              <a:tblPr firstRow="1" bandRow="1">
                <a:tableStyleId>{5C22544A-7EE6-4342-B048-85BDC9FD1C3A}</a:tableStyleId>
              </a:tblPr>
              <a:tblGrid>
                <a:gridCol w="1546225"/>
                <a:gridCol w="1541145"/>
                <a:gridCol w="4540885"/>
              </a:tblGrid>
              <a:tr h="381000">
                <a:tc>
                  <a:txBody>
                    <a:bodyPr/>
                    <a:p>
                      <a:pPr>
                        <a:buNone/>
                      </a:pPr>
                      <a:r>
                        <a:rPr lang="en-US">
                          <a:latin typeface="Lato" panose="020F0502020204030203" charset="0"/>
                          <a:cs typeface="Lato" panose="020F0502020204030203" charset="0"/>
                        </a:rPr>
                        <a:t>Data Type</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Keyword</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Description</a:t>
                      </a:r>
                      <a:endParaRPr lang="en-US">
                        <a:latin typeface="Lato" panose="020F0502020204030203" charset="0"/>
                        <a:cs typeface="Lato" panose="020F0502020204030203" charset="0"/>
                      </a:endParaRPr>
                    </a:p>
                  </a:txBody>
                  <a:tcPr/>
                </a:tc>
              </a:tr>
              <a:tr h="381000">
                <a:tc>
                  <a:txBody>
                    <a:bodyPr/>
                    <a:p>
                      <a:pPr>
                        <a:buNone/>
                      </a:pPr>
                      <a:r>
                        <a:rPr lang="en-US">
                          <a:latin typeface="Lato" panose="020F0502020204030203" charset="0"/>
                          <a:cs typeface="Lato" panose="020F0502020204030203" charset="0"/>
                        </a:rPr>
                        <a:t>Numbers</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int, double</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Represents numeric literals</a:t>
                      </a:r>
                      <a:endParaRPr lang="en-US">
                        <a:latin typeface="Lato" panose="020F0502020204030203" charset="0"/>
                        <a:cs typeface="Lato" panose="020F0502020204030203" charset="0"/>
                      </a:endParaRPr>
                    </a:p>
                  </a:txBody>
                  <a:tcPr/>
                </a:tc>
              </a:tr>
              <a:tr h="381000">
                <a:tc>
                  <a:txBody>
                    <a:bodyPr/>
                    <a:p>
                      <a:pPr>
                        <a:buNone/>
                      </a:pPr>
                      <a:r>
                        <a:rPr lang="en-US">
                          <a:latin typeface="Lato" panose="020F0502020204030203" charset="0"/>
                          <a:cs typeface="Lato" panose="020F0502020204030203" charset="0"/>
                        </a:rPr>
                        <a:t>Strings</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String</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Represents a sequence of characters</a:t>
                      </a:r>
                      <a:endParaRPr lang="en-US">
                        <a:latin typeface="Lato" panose="020F0502020204030203" charset="0"/>
                        <a:cs typeface="Lato" panose="020F0502020204030203" charset="0"/>
                      </a:endParaRPr>
                    </a:p>
                  </a:txBody>
                  <a:tcPr/>
                </a:tc>
              </a:tr>
              <a:tr h="381000">
                <a:tc>
                  <a:txBody>
                    <a:bodyPr/>
                    <a:p>
                      <a:pPr>
                        <a:buNone/>
                      </a:pPr>
                      <a:r>
                        <a:rPr lang="en-US">
                          <a:latin typeface="Lato" panose="020F0502020204030203" charset="0"/>
                          <a:cs typeface="Lato" panose="020F0502020204030203" charset="0"/>
                        </a:rPr>
                        <a:t>Booleans</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bool</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Represents Boolean values true and false</a:t>
                      </a:r>
                      <a:endParaRPr lang="en-US">
                        <a:latin typeface="Lato" panose="020F0502020204030203" charset="0"/>
                        <a:cs typeface="Lato" panose="020F0502020204030203" charset="0"/>
                      </a:endParaRPr>
                    </a:p>
                  </a:txBody>
                  <a:tcPr/>
                </a:tc>
              </a:tr>
              <a:tr h="381000">
                <a:tc>
                  <a:txBody>
                    <a:bodyPr/>
                    <a:p>
                      <a:pPr>
                        <a:buNone/>
                      </a:pPr>
                      <a:r>
                        <a:rPr lang="en-US">
                          <a:latin typeface="Lato" panose="020F0502020204030203" charset="0"/>
                          <a:cs typeface="Lato" panose="020F0502020204030203" charset="0"/>
                        </a:rPr>
                        <a:t>Lists</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List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An ordered group of objects</a:t>
                      </a:r>
                      <a:endParaRPr lang="en-US">
                        <a:latin typeface="Lato" panose="020F0502020204030203" charset="0"/>
                        <a:cs typeface="Lato" panose="020F0502020204030203" charset="0"/>
                      </a:endParaRPr>
                    </a:p>
                  </a:txBody>
                  <a:tcPr/>
                </a:tc>
              </a:tr>
              <a:tr h="381000">
                <a:tc>
                  <a:txBody>
                    <a:bodyPr/>
                    <a:p>
                      <a:pPr>
                        <a:buNone/>
                      </a:pPr>
                      <a:r>
                        <a:rPr lang="en-US">
                          <a:latin typeface="Lato" panose="020F0502020204030203" charset="0"/>
                          <a:cs typeface="Lato" panose="020F0502020204030203" charset="0"/>
                        </a:rPr>
                        <a:t>Maps</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Map</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Represents a set of values as key-value pairs</a:t>
                      </a:r>
                      <a:endParaRPr lang="en-US">
                        <a:latin typeface="Lato" panose="020F0502020204030203" charset="0"/>
                        <a:cs typeface="Lato" panose="020F0502020204030203" charset="0"/>
                      </a:endParaRPr>
                    </a:p>
                  </a:txBody>
                  <a:tcPr/>
                </a:tc>
              </a:tr>
            </a:tbl>
          </a:graphicData>
        </a:graphic>
      </p:graphicFrame>
      <p:pic>
        <p:nvPicPr>
          <p:cNvPr id="106" name="Content Placeholder 105"/>
          <p:cNvPicPr/>
          <p:nvPr>
            <p:ph idx="1"/>
          </p:nvPr>
        </p:nvPicPr>
        <p:blipFill>
          <a:blip r:embed="rId1">
            <a:extLst>
              <a:ext uri="{96DAC541-7B7A-43D3-8B79-37D633B846F1}">
                <asvg:svgBlip xmlns:asvg="http://schemas.microsoft.com/office/drawing/2016/SVG/main" r:embed="rId2"/>
              </a:ext>
            </a:extLst>
          </a:blip>
          <a:stretch>
            <a:fillRect/>
          </a:stretch>
        </p:blipFill>
        <p:spPr>
          <a:xfrm>
            <a:off x="706120" y="2993390"/>
            <a:ext cx="2662555" cy="315341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8930"/>
            <a:ext cx="10515600" cy="1325563"/>
          </a:xfrm>
        </p:spPr>
        <p:txBody>
          <a:bodyPr/>
          <a:p>
            <a:endParaRPr lang="en-US"/>
          </a:p>
        </p:txBody>
      </p:sp>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197" y="857414"/>
            <a:ext cx="305705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Comments</a:t>
            </a:r>
            <a:endParaRPr lang="en-US" altLang="zh-CN" sz="3600">
              <a:latin typeface="Lato Black" panose="020F0A02020204030203" charset="0"/>
              <a:cs typeface="Lato Black" panose="020F0A02020204030203" charset="0"/>
              <a:sym typeface="Roboto Lt" pitchFamily="2" charset="0"/>
            </a:endParaRPr>
          </a:p>
        </p:txBody>
      </p:sp>
      <p:pic>
        <p:nvPicPr>
          <p:cNvPr id="104" name="Content Placeholder 103"/>
          <p:cNvPicPr/>
          <p:nvPr>
            <p:ph idx="1"/>
          </p:nvPr>
        </p:nvPicPr>
        <p:blipFill>
          <a:blip r:embed="rId1"/>
          <a:stretch>
            <a:fillRect/>
          </a:stretch>
        </p:blipFill>
        <p:spPr>
          <a:xfrm>
            <a:off x="939800" y="3829685"/>
            <a:ext cx="1799590" cy="1904365"/>
          </a:xfrm>
          <a:prstGeom prst="rect">
            <a:avLst/>
          </a:prstGeom>
          <a:noFill/>
          <a:ln w="9525">
            <a:noFill/>
          </a:ln>
        </p:spPr>
      </p:pic>
      <p:sp>
        <p:nvSpPr>
          <p:cNvPr id="8" name="Text Box 7"/>
          <p:cNvSpPr txBox="1"/>
          <p:nvPr/>
        </p:nvSpPr>
        <p:spPr>
          <a:xfrm>
            <a:off x="3074670" y="1654810"/>
            <a:ext cx="7820025" cy="5182870"/>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In every programming language comments play an important role for a better understanding of the code</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Comments are a set of statements that are not meant to be executed by the compile</a:t>
            </a: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r.</a:t>
            </a:r>
            <a:endParaRPr lang="en-US"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b="1" spc="60" dirty="0">
                <a:solidFill>
                  <a:schemeClr val="tx1"/>
                </a:solidFill>
                <a:uFill>
                  <a:solidFill>
                    <a:srgbClr val="B5B5B5"/>
                  </a:solidFill>
                </a:uFill>
                <a:latin typeface="Lato" panose="020F0502020204030203" charset="0"/>
                <a:cs typeface="Lato" panose="020F0502020204030203" charset="0"/>
                <a:sym typeface="Roboto Lt" pitchFamily="2" charset="0"/>
              </a:rPr>
              <a:t>Types of Dart Comments: </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30000"/>
              </a:lnSpc>
              <a:spcBef>
                <a:spcPct val="20000"/>
              </a:spcBef>
              <a:buFont typeface="Arial" panose="020B0604020202020204" pitchFamily="34" charset="0"/>
              <a:buAutoNum type="arabicPeriod"/>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Dart Single line Comment.</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2" indent="0" algn="l" defTabSz="1216025" rtl="0" eaLnBrk="1" hangingPunct="1">
              <a:lnSpc>
                <a:spcPct val="130000"/>
              </a:lnSpc>
              <a:spcBef>
                <a:spcPct val="20000"/>
              </a:spcBef>
              <a:buFont typeface="Arial" panose="020B0604020202020204" pitchFamily="34" charset="0"/>
              <a:buNone/>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 	</a:t>
            </a:r>
            <a:r>
              <a:rPr lang="en-US"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rPr>
              <a:t>  </a:t>
            </a:r>
            <a:r>
              <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rPr>
              <a:t>// This is a single line comment.</a:t>
            </a:r>
            <a:r>
              <a:rPr spc="60" dirty="0">
                <a:solidFill>
                  <a:schemeClr val="bg2">
                    <a:lumMod val="50000"/>
                  </a:schemeClr>
                </a:solidFill>
                <a:uFill>
                  <a:solidFill>
                    <a:srgbClr val="B5B5B5"/>
                  </a:solidFill>
                </a:uFill>
                <a:latin typeface="Lato" panose="020F0502020204030203" charset="0"/>
                <a:cs typeface="Lato" panose="020F0502020204030203" charset="0"/>
                <a:sym typeface="Roboto Lt" pitchFamily="2" charset="0"/>
              </a:rPr>
              <a:t> </a:t>
            </a:r>
            <a:endParaRPr spc="60" dirty="0">
              <a:solidFill>
                <a:schemeClr val="bg2">
                  <a:lumMod val="50000"/>
                </a:schemeClr>
              </a:solidFill>
              <a:uFill>
                <a:solidFill>
                  <a:srgbClr val="B5B5B5"/>
                </a:solidFill>
              </a:uFill>
              <a:latin typeface="Lato" panose="020F0502020204030203" charset="0"/>
              <a:cs typeface="Lato" panose="020F0502020204030203" charset="0"/>
              <a:sym typeface="Roboto Lt" pitchFamily="2" charset="0"/>
            </a:endParaRPr>
          </a:p>
          <a:p>
            <a:pPr lvl="2" indent="0" algn="l" defTabSz="1216025" rtl="0" eaLnBrk="1" hangingPunct="1">
              <a:lnSpc>
                <a:spcPct val="130000"/>
              </a:lnSpc>
              <a:spcBef>
                <a:spcPct val="20000"/>
              </a:spcBef>
              <a:buFont typeface="Arial" panose="020B0604020202020204" pitchFamily="34" charset="0"/>
              <a:buNone/>
            </a:pPr>
            <a:r>
              <a:rPr lang="en-US" spc="60" dirty="0">
                <a:solidFill>
                  <a:schemeClr val="tx1"/>
                </a:solidFill>
                <a:uFill>
                  <a:solidFill>
                    <a:srgbClr val="B5B5B5"/>
                  </a:solidFill>
                </a:uFill>
                <a:latin typeface="Lato" panose="020F0502020204030203" charset="0"/>
                <a:cs typeface="Lato" panose="020F0502020204030203" charset="0"/>
                <a:sym typeface="Roboto Lt" pitchFamily="2" charset="0"/>
              </a:rPr>
              <a:t>2.   </a:t>
            </a:r>
            <a:r>
              <a:rPr spc="60" dirty="0">
                <a:solidFill>
                  <a:schemeClr val="tx1"/>
                </a:solidFill>
                <a:uFill>
                  <a:solidFill>
                    <a:srgbClr val="B5B5B5"/>
                  </a:solidFill>
                </a:uFill>
                <a:latin typeface="Lato" panose="020F0502020204030203" charset="0"/>
                <a:cs typeface="Lato" panose="020F0502020204030203" charset="0"/>
                <a:sym typeface="Roboto Lt" pitchFamily="2" charset="0"/>
              </a:rPr>
              <a:t>Dart Multiline Comment.</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3" indent="0" algn="l" defTabSz="1216025" rtl="0" eaLnBrk="1" hangingPunct="1">
              <a:lnSpc>
                <a:spcPct val="130000"/>
              </a:lnSpc>
              <a:spcBef>
                <a:spcPct val="20000"/>
              </a:spcBef>
              <a:buFont typeface="Arial" panose="020B0604020202020204" pitchFamily="34" charset="0"/>
              <a:buNone/>
            </a:pPr>
            <a:r>
              <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rPr>
              <a:t>/* </a:t>
            </a:r>
            <a:endPar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endParaRPr>
          </a:p>
          <a:p>
            <a:pPr lvl="3" indent="0" algn="l" defTabSz="1216025" rtl="0" eaLnBrk="1" hangingPunct="1">
              <a:lnSpc>
                <a:spcPct val="130000"/>
              </a:lnSpc>
              <a:spcBef>
                <a:spcPct val="20000"/>
              </a:spcBef>
              <a:buFont typeface="Arial" panose="020B0604020202020204" pitchFamily="34" charset="0"/>
              <a:buNone/>
            </a:pPr>
            <a:r>
              <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rPr>
              <a:t>These are multiple line </a:t>
            </a:r>
            <a:endPar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endParaRPr>
          </a:p>
          <a:p>
            <a:pPr lvl="3" indent="0" algn="l" defTabSz="1216025" rtl="0" eaLnBrk="1" hangingPunct="1">
              <a:lnSpc>
                <a:spcPct val="130000"/>
              </a:lnSpc>
              <a:spcBef>
                <a:spcPct val="20000"/>
              </a:spcBef>
              <a:buFont typeface="Arial" panose="020B0604020202020204" pitchFamily="34" charset="0"/>
              <a:buNone/>
            </a:pPr>
            <a:r>
              <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rPr>
              <a:t>of comments </a:t>
            </a:r>
            <a:endPar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endParaRPr>
          </a:p>
          <a:p>
            <a:pPr lvl="3" indent="0" algn="l" defTabSz="1216025" rtl="0" eaLnBrk="1" hangingPunct="1">
              <a:lnSpc>
                <a:spcPct val="130000"/>
              </a:lnSpc>
              <a:spcBef>
                <a:spcPct val="20000"/>
              </a:spcBef>
              <a:buFont typeface="Arial" panose="020B0604020202020204" pitchFamily="34" charset="0"/>
              <a:buNone/>
            </a:pPr>
            <a:r>
              <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rPr>
              <a:t>*/ </a:t>
            </a:r>
            <a:endParaRPr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endParaRPr>
          </a:p>
          <a:p>
            <a:pPr marL="800100" lvl="1" indent="-342900" algn="l" defTabSz="1216025" eaLnBrk="1" hangingPunct="1">
              <a:lnSpc>
                <a:spcPct val="150000"/>
              </a:lnSpc>
              <a:spcBef>
                <a:spcPct val="20000"/>
              </a:spcBef>
            </a:pPr>
            <a:endParaRPr lang="en-US" b="1" spc="60" dirty="0">
              <a:solidFill>
                <a:schemeClr val="accent2">
                  <a:lumMod val="75000"/>
                </a:schemeClr>
              </a:solidFill>
              <a:uFill>
                <a:solidFill>
                  <a:srgbClr val="B5B5B5"/>
                </a:solidFill>
              </a:uFill>
              <a:latin typeface="Lato" panose="020F0502020204030203" charset="0"/>
              <a:cs typeface="Lato" panose="020F0502020204030203" charset="0"/>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2908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197" y="857414"/>
            <a:ext cx="3057050"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Operators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2993390" y="1620520"/>
            <a:ext cx="7820025" cy="3604895"/>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The operators are special symbols that are used to carry out certain operations on the operands.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lvl="1" algn="l" defTabSz="1216025" eaLnBrk="1" hangingPunct="1">
              <a:lnSpc>
                <a:spcPct val="150000"/>
              </a:lnSpc>
              <a:spcBef>
                <a:spcPct val="20000"/>
              </a:spcBef>
            </a:pPr>
            <a:r>
              <a:rPr lang="en-US" b="1" spc="60" dirty="0">
                <a:solidFill>
                  <a:schemeClr val="tx1"/>
                </a:solidFill>
                <a:uFill>
                  <a:solidFill>
                    <a:srgbClr val="B5B5B5"/>
                  </a:solidFill>
                </a:uFill>
                <a:latin typeface="Lato" panose="020F0502020204030203" charset="0"/>
                <a:cs typeface="Lato" panose="020F0502020204030203" charset="0"/>
                <a:sym typeface="Roboto Lt" pitchFamily="2" charset="0"/>
              </a:rPr>
              <a:t>These are the main dart operators:</a:t>
            </a:r>
            <a:endParaRPr b="1"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Arithmetic Operators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Relational Operators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Assignment Operators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Logical Operators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a:p>
            <a:pPr marL="1257300" lvl="2" indent="-342900" algn="l" defTabSz="1216025" rtl="0" eaLnBrk="1" hangingPunct="1">
              <a:lnSpc>
                <a:spcPct val="140000"/>
              </a:lnSpc>
              <a:spcBef>
                <a:spcPct val="20000"/>
              </a:spcBef>
              <a:buAutoNum type="arabicPeriod"/>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Conditional Operator</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pic>
        <p:nvPicPr>
          <p:cNvPr id="105" name="Content Placeholder 104"/>
          <p:cNvPicPr/>
          <p:nvPr>
            <p:ph idx="1"/>
          </p:nvPr>
        </p:nvPicPr>
        <p:blipFill>
          <a:blip r:embed="rId1"/>
          <a:stretch>
            <a:fillRect/>
          </a:stretch>
        </p:blipFill>
        <p:spPr>
          <a:xfrm>
            <a:off x="431800" y="3420745"/>
            <a:ext cx="2805430" cy="1708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6510655"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1. Arithmetic Operators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3074670" y="1654810"/>
            <a:ext cx="7820025" cy="1337945"/>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This class of operators contain those operators which are used to perform arithmetic operation on the operands. They are binary operators i.e they act on two operands. They go like this: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graphicFrame>
        <p:nvGraphicFramePr>
          <p:cNvPr id="3" name="Table 2"/>
          <p:cNvGraphicFramePr/>
          <p:nvPr/>
        </p:nvGraphicFramePr>
        <p:xfrm>
          <a:off x="869950" y="3297555"/>
          <a:ext cx="10452100" cy="2509520"/>
        </p:xfrm>
        <a:graphic>
          <a:graphicData uri="http://schemas.openxmlformats.org/drawingml/2006/table">
            <a:tbl>
              <a:tblPr firstRow="1" bandRow="1">
                <a:tableStyleId>{5C22544A-7EE6-4342-B048-85BDC9FD1C3A}</a:tableStyleId>
              </a:tblPr>
              <a:tblGrid>
                <a:gridCol w="972185"/>
                <a:gridCol w="3546475"/>
                <a:gridCol w="5933440"/>
              </a:tblGrid>
              <a:tr h="609600">
                <a:tc>
                  <a:txBody>
                    <a:bodyPr/>
                    <a:p>
                      <a:pPr algn="ctr">
                        <a:lnSpc>
                          <a:spcPct val="150000"/>
                        </a:lnSpc>
                        <a:buNone/>
                      </a:pPr>
                      <a:r>
                        <a:rPr lang="en-US">
                          <a:latin typeface="Lato" panose="020F0502020204030203" charset="0"/>
                          <a:cs typeface="Lato" panose="020F0502020204030203" charset="0"/>
                        </a:rPr>
                        <a:t>Symbol</a:t>
                      </a:r>
                      <a:endParaRPr lang="en-US">
                        <a:latin typeface="Lato" panose="020F0502020204030203" charset="0"/>
                        <a:cs typeface="Lato" panose="020F0502020204030203" charset="0"/>
                      </a:endParaRPr>
                    </a:p>
                  </a:txBody>
                  <a:tcPr/>
                </a:tc>
                <a:tc>
                  <a:txBody>
                    <a:bodyPr/>
                    <a:p>
                      <a:pPr>
                        <a:lnSpc>
                          <a:spcPct val="150000"/>
                        </a:lnSpc>
                        <a:buNone/>
                      </a:pPr>
                      <a:r>
                        <a:rPr lang="en-US">
                          <a:latin typeface="Lato" panose="020F0502020204030203" charset="0"/>
                          <a:cs typeface="Lato" panose="020F0502020204030203" charset="0"/>
                        </a:rPr>
                        <a:t>Operator Name</a:t>
                      </a:r>
                      <a:endParaRPr lang="en-US">
                        <a:latin typeface="Lato" panose="020F0502020204030203" charset="0"/>
                        <a:cs typeface="Lato" panose="020F0502020204030203" charset="0"/>
                      </a:endParaRPr>
                    </a:p>
                  </a:txBody>
                  <a:tcPr/>
                </a:tc>
                <a:tc>
                  <a:txBody>
                    <a:bodyPr/>
                    <a:p>
                      <a:pPr>
                        <a:lnSpc>
                          <a:spcPct val="150000"/>
                        </a:lnSpc>
                        <a:buNone/>
                      </a:pPr>
                      <a:r>
                        <a:rPr lang="en-US">
                          <a:latin typeface="Lato" panose="020F0502020204030203" charset="0"/>
                          <a:cs typeface="Lato" panose="020F0502020204030203" charset="0"/>
                        </a:rPr>
                        <a:t>Description</a:t>
                      </a:r>
                      <a:endParaRPr lang="en-US">
                        <a:latin typeface="Lato" panose="020F0502020204030203" charset="0"/>
                        <a:cs typeface="Lato" panose="020F0502020204030203" charset="0"/>
                      </a:endParaRPr>
                    </a:p>
                  </a:txBody>
                  <a:tcPr/>
                </a:tc>
              </a:tr>
              <a:tr h="365760">
                <a:tc>
                  <a:txBody>
                    <a:bodyPr/>
                    <a:p>
                      <a:pPr algn="ctr">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Addition</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Use to add two operands</a:t>
                      </a:r>
                      <a:endParaRPr lang="en-US">
                        <a:latin typeface="Lato" panose="020F0502020204030203" charset="0"/>
                        <a:cs typeface="Lato" panose="020F0502020204030203" charset="0"/>
                      </a:endParaRPr>
                    </a:p>
                  </a:txBody>
                  <a:tcPr/>
                </a:tc>
              </a:tr>
              <a:tr h="365760">
                <a:tc>
                  <a:txBody>
                    <a:bodyPr/>
                    <a:p>
                      <a:pPr algn="ctr">
                        <a:lnSpc>
                          <a:spcPct val="60000"/>
                        </a:lnSpc>
                        <a:buNone/>
                      </a:pPr>
                      <a:r>
                        <a:rPr lang="en-US">
                          <a:latin typeface="Lato" panose="020F0502020204030203" charset="0"/>
                          <a:cs typeface="Lato" panose="020F0502020204030203" charset="0"/>
                        </a:rPr>
                        <a:t>_</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Subtraction</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Use to subtract two operands</a:t>
                      </a:r>
                      <a:endParaRPr lang="en-US">
                        <a:latin typeface="Lato" panose="020F0502020204030203" charset="0"/>
                        <a:cs typeface="Lato" panose="020F0502020204030203" charset="0"/>
                      </a:endParaRPr>
                    </a:p>
                  </a:txBody>
                  <a:tcPr/>
                </a:tc>
              </a:tr>
              <a:tr h="365760">
                <a:tc>
                  <a:txBody>
                    <a:bodyPr/>
                    <a:p>
                      <a:pPr algn="ctr">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Multiplication</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It is Use to reverse the sign of the expression</a:t>
                      </a:r>
                      <a:endParaRPr lang="en-US">
                        <a:latin typeface="Lato" panose="020F0502020204030203" charset="0"/>
                        <a:cs typeface="Lato" panose="020F0502020204030203" charset="0"/>
                      </a:endParaRPr>
                    </a:p>
                  </a:txBody>
                  <a:tcPr/>
                </a:tc>
              </a:tr>
              <a:tr h="365760">
                <a:tc>
                  <a:txBody>
                    <a:bodyPr/>
                    <a:p>
                      <a:pPr algn="ctr">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Divition</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An ordered group of objects</a:t>
                      </a:r>
                      <a:endParaRPr lang="en-US">
                        <a:latin typeface="Lato" panose="020F0502020204030203" charset="0"/>
                        <a:cs typeface="Lato" panose="020F0502020204030203" charset="0"/>
                      </a:endParaRPr>
                    </a:p>
                  </a:txBody>
                  <a:tcPr/>
                </a:tc>
              </a:tr>
              <a:tr h="436880">
                <a:tc>
                  <a:txBody>
                    <a:bodyPr/>
                    <a:p>
                      <a:pPr algn="ctr">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Modulus</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Use to give remainder of two operands</a:t>
                      </a:r>
                      <a:endParaRPr lang="en-US">
                        <a:latin typeface="Lato" panose="020F0502020204030203" charset="0"/>
                        <a:cs typeface="Lato" panose="020F0502020204030203" charset="0"/>
                      </a:endParaRPr>
                    </a:p>
                  </a:txBody>
                  <a:tcPr/>
                </a:tc>
              </a:tr>
            </a:tbl>
          </a:graphicData>
        </a:graphic>
      </p:graphicFrame>
      <p:pic>
        <p:nvPicPr>
          <p:cNvPr id="106" name="Content Placeholder 105"/>
          <p:cNvPicPr/>
          <p:nvPr>
            <p:ph idx="1"/>
          </p:nvPr>
        </p:nvPicPr>
        <p:blipFill>
          <a:blip r:embed="rId1">
            <a:extLst>
              <a:ext uri="{96DAC541-7B7A-43D3-8B79-37D633B846F1}">
                <asvg:svgBlip xmlns:asvg="http://schemas.microsoft.com/office/drawing/2016/SVG/main" r:embed="rId2"/>
              </a:ext>
            </a:extLst>
          </a:blip>
          <a:stretch>
            <a:fillRect/>
          </a:stretch>
        </p:blipFill>
        <p:spPr>
          <a:xfrm>
            <a:off x="716280" y="407035"/>
            <a:ext cx="2662555" cy="27381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Semibold" panose="020B0702040204020203" charset="0"/>
                <a:cs typeface="Segoe UI Semibold" panose="020B0702040204020203" charset="0"/>
                <a:sym typeface="+mn-ea"/>
              </a:rPr>
              <a:t>Functions</a:t>
            </a:r>
            <a:endParaRPr lang="zh-CN" altLang="en-US">
              <a:latin typeface="Roboto Lt" pitchFamily="2" charset="0"/>
              <a:cs typeface="+mn-ea"/>
              <a:sym typeface="Roboto Lt" pitchFamily="2" charset="0"/>
            </a:endParaRPr>
          </a:p>
        </p:txBody>
      </p:sp>
      <p:sp>
        <p:nvSpPr>
          <p:cNvPr id="5" name="文本框 4"/>
          <p:cNvSpPr txBox="1"/>
          <p:nvPr/>
        </p:nvSpPr>
        <p:spPr>
          <a:xfrm>
            <a:off x="3501390" y="857250"/>
            <a:ext cx="6510655" cy="64516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ltLang="zh-CN" sz="3600">
                <a:latin typeface="Lato Black" panose="020F0A02020204030203" charset="0"/>
                <a:cs typeface="Lato Black" panose="020F0A02020204030203" charset="0"/>
                <a:sym typeface="Roboto Lt" pitchFamily="2" charset="0"/>
              </a:rPr>
              <a:t>2. Relational Operators</a:t>
            </a:r>
            <a:endParaRPr lang="en-US" altLang="zh-CN" sz="3600">
              <a:latin typeface="Lato Black" panose="020F0A02020204030203" charset="0"/>
              <a:cs typeface="Lato Black" panose="020F0A02020204030203" charset="0"/>
              <a:sym typeface="Roboto Lt" pitchFamily="2" charset="0"/>
            </a:endParaRPr>
          </a:p>
        </p:txBody>
      </p:sp>
      <p:sp>
        <p:nvSpPr>
          <p:cNvPr id="8" name="Text Box 7"/>
          <p:cNvSpPr txBox="1"/>
          <p:nvPr/>
        </p:nvSpPr>
        <p:spPr>
          <a:xfrm>
            <a:off x="3074670" y="1654810"/>
            <a:ext cx="7820025" cy="1337945"/>
          </a:xfrm>
          <a:prstGeom prst="rect">
            <a:avLst/>
          </a:prstGeom>
          <a:noFill/>
        </p:spPr>
        <p:txBody>
          <a:bodyPr wrap="square" rtlCol="0">
            <a:spAutoFit/>
          </a:bodyPr>
          <a:p>
            <a:pPr lvl="1" algn="l" defTabSz="1216025" eaLnBrk="1" hangingPunct="1">
              <a:lnSpc>
                <a:spcPct val="150000"/>
              </a:lnSpc>
              <a:spcBef>
                <a:spcPct val="20000"/>
              </a:spcBef>
            </a:pPr>
            <a:r>
              <a:rPr spc="60" dirty="0">
                <a:solidFill>
                  <a:schemeClr val="tx1"/>
                </a:solidFill>
                <a:uFill>
                  <a:solidFill>
                    <a:srgbClr val="B5B5B5"/>
                  </a:solidFill>
                </a:uFill>
                <a:latin typeface="Lato" panose="020F0502020204030203" charset="0"/>
                <a:cs typeface="Lato" panose="020F0502020204030203" charset="0"/>
                <a:sym typeface="Roboto Lt" pitchFamily="2" charset="0"/>
              </a:rPr>
              <a:t>This class of operators contain those operators which are used to perform arithmetic operation on the operands. They are binary operators i.e they act on two operands. They go like this:</a:t>
            </a:r>
            <a:endParaRPr spc="60" dirty="0">
              <a:solidFill>
                <a:schemeClr val="tx1"/>
              </a:solidFill>
              <a:uFill>
                <a:solidFill>
                  <a:srgbClr val="B5B5B5"/>
                </a:solidFill>
              </a:uFill>
              <a:latin typeface="Lato" panose="020F0502020204030203" charset="0"/>
              <a:cs typeface="Lato" panose="020F0502020204030203" charset="0"/>
              <a:sym typeface="Roboto Lt" pitchFamily="2" charset="0"/>
            </a:endParaRPr>
          </a:p>
        </p:txBody>
      </p:sp>
      <p:graphicFrame>
        <p:nvGraphicFramePr>
          <p:cNvPr id="3" name="Table 2"/>
          <p:cNvGraphicFramePr/>
          <p:nvPr/>
        </p:nvGraphicFramePr>
        <p:xfrm>
          <a:off x="869950" y="3185795"/>
          <a:ext cx="10452100" cy="3098800"/>
        </p:xfrm>
        <a:graphic>
          <a:graphicData uri="http://schemas.openxmlformats.org/drawingml/2006/table">
            <a:tbl>
              <a:tblPr firstRow="1" bandRow="1">
                <a:tableStyleId>{5C22544A-7EE6-4342-B048-85BDC9FD1C3A}</a:tableStyleId>
              </a:tblPr>
              <a:tblGrid>
                <a:gridCol w="972185"/>
                <a:gridCol w="2479675"/>
                <a:gridCol w="7000240"/>
              </a:tblGrid>
              <a:tr h="721360">
                <a:tc>
                  <a:txBody>
                    <a:bodyPr/>
                    <a:p>
                      <a:pPr algn="ctr">
                        <a:lnSpc>
                          <a:spcPct val="170000"/>
                        </a:lnSpc>
                        <a:buNone/>
                      </a:pPr>
                      <a:r>
                        <a:rPr lang="en-US">
                          <a:latin typeface="Lato" panose="020F0502020204030203" charset="0"/>
                          <a:cs typeface="Lato" panose="020F0502020204030203" charset="0"/>
                        </a:rPr>
                        <a:t>Symbol</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Operator Name</a:t>
                      </a:r>
                      <a:endParaRPr lang="en-US">
                        <a:latin typeface="Lato" panose="020F0502020204030203" charset="0"/>
                        <a:cs typeface="Lato" panose="020F0502020204030203" charset="0"/>
                      </a:endParaRPr>
                    </a:p>
                  </a:txBody>
                  <a:tcPr/>
                </a:tc>
                <a:tc>
                  <a:txBody>
                    <a:bodyPr/>
                    <a:p>
                      <a:pPr>
                        <a:lnSpc>
                          <a:spcPct val="170000"/>
                        </a:lnSpc>
                        <a:buNone/>
                      </a:pPr>
                      <a:r>
                        <a:rPr lang="en-US">
                          <a:latin typeface="Lato" panose="020F0502020204030203" charset="0"/>
                          <a:cs typeface="Lato" panose="020F0502020204030203" charset="0"/>
                        </a:rPr>
                        <a:t>Description</a:t>
                      </a:r>
                      <a:endParaRPr lang="en-US">
                        <a:latin typeface="Lato" panose="020F0502020204030203" charset="0"/>
                        <a:cs typeface="Lato" panose="020F0502020204030203" charset="0"/>
                      </a:endParaRPr>
                    </a:p>
                  </a:txBody>
                  <a:tcPr/>
                </a:tc>
              </a:tr>
              <a:tr h="365760">
                <a:tc>
                  <a:txBody>
                    <a:bodyPr/>
                    <a:p>
                      <a:pPr algn="ctr">
                        <a:buNone/>
                      </a:pPr>
                      <a:r>
                        <a:rPr lang="en-US">
                          <a:latin typeface="Lato" panose="020F0502020204030203" charset="0"/>
                          <a:cs typeface="Lato" panose="020F0502020204030203" charset="0"/>
                        </a:rPr>
                        <a:t>&gt;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Greater than</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Check which operand is bigger and give result as boolean.</a:t>
                      </a:r>
                      <a:endParaRPr lang="en-US">
                        <a:latin typeface="Lato" panose="020F0502020204030203" charset="0"/>
                        <a:cs typeface="Lato" panose="020F0502020204030203" charset="0"/>
                      </a:endParaRPr>
                    </a:p>
                  </a:txBody>
                  <a:tcPr/>
                </a:tc>
              </a:tr>
              <a:tr h="365760">
                <a:tc>
                  <a:txBody>
                    <a:bodyPr/>
                    <a:p>
                      <a:pPr algn="ctr">
                        <a:lnSpc>
                          <a:spcPct val="60000"/>
                        </a:lnSpc>
                        <a:buNone/>
                      </a:pPr>
                      <a:r>
                        <a:rPr lang="en-US">
                          <a:latin typeface="Lato" panose="020F0502020204030203" charset="0"/>
                          <a:cs typeface="Lato" panose="020F0502020204030203" charset="0"/>
                        </a:rPr>
                        <a:t>&lt;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Less than</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Check which operand is smaller and give result as boolean.</a:t>
                      </a:r>
                      <a:endParaRPr lang="en-US">
                        <a:latin typeface="Lato" panose="020F0502020204030203" charset="0"/>
                        <a:cs typeface="Lato" panose="020F0502020204030203" charset="0"/>
                      </a:endParaRPr>
                    </a:p>
                  </a:txBody>
                  <a:tcPr/>
                </a:tc>
              </a:tr>
              <a:tr h="406400">
                <a:tc>
                  <a:txBody>
                    <a:bodyPr/>
                    <a:p>
                      <a:pPr algn="ctr">
                        <a:buNone/>
                      </a:pPr>
                      <a:r>
                        <a:rPr lang="en-US">
                          <a:latin typeface="Lato" panose="020F0502020204030203" charset="0"/>
                          <a:cs typeface="Lato" panose="020F0502020204030203" charset="0"/>
                        </a:rPr>
                        <a:t>&gt;=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Greater than/Equal to</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Check which operand is greater or equal to each other.</a:t>
                      </a:r>
                      <a:endParaRPr lang="en-US">
                        <a:latin typeface="Lato" panose="020F0502020204030203" charset="0"/>
                        <a:cs typeface="Lato" panose="020F0502020204030203" charset="0"/>
                      </a:endParaRPr>
                    </a:p>
                  </a:txBody>
                  <a:tcPr/>
                </a:tc>
              </a:tr>
              <a:tr h="365760">
                <a:tc>
                  <a:txBody>
                    <a:bodyPr/>
                    <a:p>
                      <a:pPr algn="ctr">
                        <a:buNone/>
                      </a:pPr>
                      <a:r>
                        <a:rPr lang="en-US">
                          <a:latin typeface="Lato" panose="020F0502020204030203" charset="0"/>
                          <a:cs typeface="Lato" panose="020F0502020204030203" charset="0"/>
                        </a:rPr>
                        <a:t>&lt;=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Less than/Equal to</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Check which operand is less than or equal to each other.</a:t>
                      </a:r>
                      <a:endParaRPr lang="en-US">
                        <a:latin typeface="Lato" panose="020F0502020204030203" charset="0"/>
                        <a:cs typeface="Lato" panose="020F0502020204030203" charset="0"/>
                      </a:endParaRPr>
                    </a:p>
                  </a:txBody>
                  <a:tcPr/>
                </a:tc>
              </a:tr>
              <a:tr h="436880">
                <a:tc>
                  <a:txBody>
                    <a:bodyPr/>
                    <a:p>
                      <a:pPr algn="ctr">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Equal to</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Check whether the operand are equal to each other or not.</a:t>
                      </a:r>
                      <a:endParaRPr lang="en-US">
                        <a:latin typeface="Lato" panose="020F0502020204030203" charset="0"/>
                        <a:cs typeface="Lato" panose="020F0502020204030203" charset="0"/>
                      </a:endParaRPr>
                    </a:p>
                  </a:txBody>
                  <a:tcPr/>
                </a:tc>
              </a:tr>
              <a:tr h="436880">
                <a:tc>
                  <a:txBody>
                    <a:bodyPr/>
                    <a:p>
                      <a:pPr algn="ctr">
                        <a:buNone/>
                      </a:pPr>
                      <a:r>
                        <a:rPr lang="en-US">
                          <a:latin typeface="Lato" panose="020F0502020204030203" charset="0"/>
                          <a:cs typeface="Lato" panose="020F0502020204030203" charset="0"/>
                        </a:rPr>
                        <a:t>!=</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Not Equal to</a:t>
                      </a:r>
                      <a:endParaRPr lang="en-US">
                        <a:latin typeface="Lato" panose="020F0502020204030203" charset="0"/>
                        <a:cs typeface="Lato" panose="020F0502020204030203" charset="0"/>
                      </a:endParaRPr>
                    </a:p>
                  </a:txBody>
                  <a:tcPr/>
                </a:tc>
                <a:tc>
                  <a:txBody>
                    <a:bodyPr/>
                    <a:p>
                      <a:pPr>
                        <a:buNone/>
                      </a:pPr>
                      <a:r>
                        <a:rPr lang="en-US">
                          <a:latin typeface="Lato" panose="020F0502020204030203" charset="0"/>
                          <a:cs typeface="Lato" panose="020F0502020204030203" charset="0"/>
                        </a:rPr>
                        <a:t>Check whether the operand are not equal to each other or not.</a:t>
                      </a:r>
                      <a:endParaRPr lang="en-US">
                        <a:latin typeface="Lato" panose="020F0502020204030203" charset="0"/>
                        <a:cs typeface="Lato" panose="020F0502020204030203" charset="0"/>
                      </a:endParaRPr>
                    </a:p>
                  </a:txBody>
                  <a:tcPr/>
                </a:tc>
              </a:tr>
            </a:tbl>
          </a:graphicData>
        </a:graphic>
      </p:graphicFrame>
      <p:pic>
        <p:nvPicPr>
          <p:cNvPr id="104" name="Content Placeholder 103"/>
          <p:cNvPicPr>
            <a:picLocks noChangeAspect="1"/>
          </p:cNvPicPr>
          <p:nvPr>
            <p:ph idx="1"/>
          </p:nvPr>
        </p:nvPicPr>
        <p:blipFill>
          <a:blip r:embed="rId1"/>
          <a:stretch>
            <a:fillRect/>
          </a:stretch>
        </p:blipFill>
        <p:spPr>
          <a:xfrm>
            <a:off x="1054735" y="1011555"/>
            <a:ext cx="1528445" cy="15284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ij3nbbm">
      <a:majorFont>
        <a:latin typeface="Roboto Lt"/>
        <a:ea typeface="Roboto Lt"/>
        <a:cs typeface=""/>
      </a:majorFont>
      <a:minorFont>
        <a:latin typeface="Roboto Lt"/>
        <a:ea typeface="Roboto L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6415</Words>
  <Application>WPS Presentation</Application>
  <PresentationFormat>宽屏</PresentationFormat>
  <Paragraphs>380</Paragraphs>
  <Slides>19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Segoe UI</vt:lpstr>
      <vt:lpstr>Roboto Lt</vt:lpstr>
      <vt:lpstr>Early Christmas - Personal Use</vt:lpstr>
      <vt:lpstr>Eras Light ITC</vt:lpstr>
      <vt:lpstr>Lato Black</vt:lpstr>
      <vt:lpstr>Lato</vt:lpstr>
      <vt:lpstr>Segoe UI Semibold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abdif</cp:lastModifiedBy>
  <cp:revision>106</cp:revision>
  <dcterms:created xsi:type="dcterms:W3CDTF">2018-05-03T05:38:00Z</dcterms:created>
  <dcterms:modified xsi:type="dcterms:W3CDTF">2022-10-11T12:41:02Z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37A0A4739C174EECA3D7CAFBAD3CEEE4</vt:lpwstr>
  </property>
  <property fmtid="{D5CDD505-2E9C-101B-9397-08002B2CF9AE}" pid="3" name="KSOProductBuildVer">
    <vt:lpwstr>1033-11.2.0.11341</vt:lpwstr>
  </property>
</Properties>
</file>