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89" r:id="rId3"/>
    <p:sldId id="277" r:id="rId4"/>
    <p:sldId id="278" r:id="rId5"/>
    <p:sldId id="279" r:id="rId6"/>
    <p:sldId id="280" r:id="rId7"/>
    <p:sldId id="281" r:id="rId8"/>
    <p:sldId id="282" r:id="rId9"/>
    <p:sldId id="283" r:id="rId10"/>
    <p:sldId id="284" r:id="rId11"/>
    <p:sldId id="285" r:id="rId12"/>
    <p:sldId id="286" r:id="rId13"/>
    <p:sldId id="287" r:id="rId14"/>
    <p:sldId id="288" r:id="rId15"/>
    <p:sldId id="269" r:id="rId16"/>
    <p:sldId id="274" r:id="rId17"/>
    <p:sldId id="275" r:id="rId18"/>
    <p:sldId id="272" r:id="rId19"/>
    <p:sldId id="270" r:id="rId20"/>
    <p:sldId id="271" r:id="rId21"/>
    <p:sldId id="273" r:id="rId22"/>
    <p:sldId id="29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 initials="S" lastIdx="1" clrIdx="0">
    <p:extLst>
      <p:ext uri="{19B8F6BF-5375-455C-9EA6-DF929625EA0E}">
        <p15:presenceInfo xmlns:p15="http://schemas.microsoft.com/office/powerpoint/2012/main" xmlns="" userId="S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9" autoAdjust="0"/>
    <p:restoredTop sz="63243" autoAdjust="0"/>
  </p:normalViewPr>
  <p:slideViewPr>
    <p:cSldViewPr snapToGrid="0">
      <p:cViewPr varScale="1">
        <p:scale>
          <a:sx n="67" d="100"/>
          <a:sy n="67" d="100"/>
        </p:scale>
        <p:origin x="-116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02T08:18:43.876" idx="1">
    <p:pos x="10" y="10"/>
    <p:text/>
    <p:extLst>
      <p:ext uri="{C676402C-5697-4E1C-873F-D02D1690AC5C}">
        <p15:threadingInfo xmlns:p15="http://schemas.microsoft.com/office/powerpoint/2012/main" xmlns=""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FFE51-C224-4D47-8A3F-DF648EC37629}" type="datetimeFigureOut">
              <a:rPr lang="zh-CN" altLang="en-US" smtClean="0"/>
              <a:t>4/2/15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F3DA3-2BDA-46A9-ACC2-116E953F5CC9}" type="slidenum">
              <a:rPr lang="zh-CN" altLang="en-US" smtClean="0"/>
              <a:t>‹#›</a:t>
            </a:fld>
            <a:endParaRPr lang="zh-CN" altLang="en-US"/>
          </a:p>
        </p:txBody>
      </p:sp>
    </p:spTree>
    <p:extLst>
      <p:ext uri="{BB962C8B-B14F-4D97-AF65-F5344CB8AC3E}">
        <p14:creationId xmlns:p14="http://schemas.microsoft.com/office/powerpoint/2010/main" val="265093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Good afternoon</a:t>
            </a:r>
            <a:r>
              <a:rPr lang="en-US" altLang="zh-CN" baseline="0" dirty="0" smtClean="0"/>
              <a:t> everyone, we are team 18, now it’s our turn.</a:t>
            </a:r>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1</a:t>
            </a:fld>
            <a:endParaRPr lang="zh-CN" altLang="en-US"/>
          </a:p>
        </p:txBody>
      </p:sp>
    </p:spTree>
    <p:extLst>
      <p:ext uri="{BB962C8B-B14F-4D97-AF65-F5344CB8AC3E}">
        <p14:creationId xmlns:p14="http://schemas.microsoft.com/office/powerpoint/2010/main" val="2237362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And then this sketch describes the function of querying and solving the problem that translating mandarin to dialect. Users can choose a question to see other users’ answers and if he know the answer, he can submit his answer by voice.</a:t>
            </a:r>
            <a:endParaRPr lang="zh-CN" altLang="en-US" dirty="0"/>
          </a:p>
        </p:txBody>
      </p:sp>
      <p:sp>
        <p:nvSpPr>
          <p:cNvPr id="4" name="灯片编号占位符 3"/>
          <p:cNvSpPr>
            <a:spLocks noGrp="1"/>
          </p:cNvSpPr>
          <p:nvPr>
            <p:ph type="sldNum" sz="quarter" idx="10"/>
          </p:nvPr>
        </p:nvSpPr>
        <p:spPr/>
        <p:txBody>
          <a:bodyPr/>
          <a:lstStyle/>
          <a:p>
            <a:fld id="{6CC15883-C5B0-456C-861B-AD727E4432B3}" type="slidenum">
              <a:rPr lang="zh-CN" altLang="en-US" smtClean="0"/>
              <a:t>11</a:t>
            </a:fld>
            <a:endParaRPr lang="zh-CN" altLang="en-US"/>
          </a:p>
        </p:txBody>
      </p:sp>
    </p:spTree>
    <p:extLst>
      <p:ext uri="{BB962C8B-B14F-4D97-AF65-F5344CB8AC3E}">
        <p14:creationId xmlns:p14="http://schemas.microsoft.com/office/powerpoint/2010/main" val="286346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sketch shows the function of querying the questions that translating dialect to mandarin. The questions should be sounds and the answers are words.</a:t>
            </a:r>
            <a:endParaRPr lang="zh-CN" altLang="en-US" dirty="0"/>
          </a:p>
        </p:txBody>
      </p:sp>
      <p:sp>
        <p:nvSpPr>
          <p:cNvPr id="4" name="灯片编号占位符 3"/>
          <p:cNvSpPr>
            <a:spLocks noGrp="1"/>
          </p:cNvSpPr>
          <p:nvPr>
            <p:ph type="sldNum" sz="quarter" idx="10"/>
          </p:nvPr>
        </p:nvSpPr>
        <p:spPr/>
        <p:txBody>
          <a:bodyPr/>
          <a:lstStyle/>
          <a:p>
            <a:fld id="{6CC15883-C5B0-456C-861B-AD727E4432B3}" type="slidenum">
              <a:rPr lang="zh-CN" altLang="en-US" smtClean="0"/>
              <a:t>12</a:t>
            </a:fld>
            <a:endParaRPr lang="zh-CN" altLang="en-US"/>
          </a:p>
        </p:txBody>
      </p:sp>
    </p:spTree>
    <p:extLst>
      <p:ext uri="{BB962C8B-B14F-4D97-AF65-F5344CB8AC3E}">
        <p14:creationId xmlns:p14="http://schemas.microsoft.com/office/powerpoint/2010/main" val="309047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sketch shows the function of querying the questions that</a:t>
            </a:r>
            <a:r>
              <a:rPr lang="en-US" altLang="zh-CN" baseline="0" dirty="0" smtClean="0"/>
              <a:t> identify the songs. As same as the former use case, the question is some melodies of a song.</a:t>
            </a:r>
            <a:endParaRPr lang="zh-CN" altLang="en-US" dirty="0"/>
          </a:p>
        </p:txBody>
      </p:sp>
      <p:sp>
        <p:nvSpPr>
          <p:cNvPr id="4" name="灯片编号占位符 3"/>
          <p:cNvSpPr>
            <a:spLocks noGrp="1"/>
          </p:cNvSpPr>
          <p:nvPr>
            <p:ph type="sldNum" sz="quarter" idx="10"/>
          </p:nvPr>
        </p:nvSpPr>
        <p:spPr/>
        <p:txBody>
          <a:bodyPr/>
          <a:lstStyle/>
          <a:p>
            <a:fld id="{6CC15883-C5B0-456C-861B-AD727E4432B3}" type="slidenum">
              <a:rPr lang="zh-CN" altLang="en-US" smtClean="0"/>
              <a:t>13</a:t>
            </a:fld>
            <a:endParaRPr lang="zh-CN" altLang="en-US"/>
          </a:p>
        </p:txBody>
      </p:sp>
    </p:spTree>
    <p:extLst>
      <p:ext uri="{BB962C8B-B14F-4D97-AF65-F5344CB8AC3E}">
        <p14:creationId xmlns:p14="http://schemas.microsoft.com/office/powerpoint/2010/main" val="381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last sketch is about account setup and personal settings.</a:t>
            </a:r>
            <a:endParaRPr lang="zh-CN" altLang="en-US" dirty="0"/>
          </a:p>
        </p:txBody>
      </p:sp>
      <p:sp>
        <p:nvSpPr>
          <p:cNvPr id="4" name="灯片编号占位符 3"/>
          <p:cNvSpPr>
            <a:spLocks noGrp="1"/>
          </p:cNvSpPr>
          <p:nvPr>
            <p:ph type="sldNum" sz="quarter" idx="10"/>
          </p:nvPr>
        </p:nvSpPr>
        <p:spPr/>
        <p:txBody>
          <a:bodyPr/>
          <a:lstStyle/>
          <a:p>
            <a:fld id="{6CC15883-C5B0-456C-861B-AD727E4432B3}" type="slidenum">
              <a:rPr lang="zh-CN" altLang="en-US" smtClean="0"/>
              <a:t>14</a:t>
            </a:fld>
            <a:endParaRPr lang="zh-CN" altLang="en-US"/>
          </a:p>
        </p:txBody>
      </p:sp>
    </p:spTree>
    <p:extLst>
      <p:ext uri="{BB962C8B-B14F-4D97-AF65-F5344CB8AC3E}">
        <p14:creationId xmlns:p14="http://schemas.microsoft.com/office/powerpoint/2010/main" val="2703083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design, we developed a prototype to </a:t>
            </a:r>
            <a:r>
              <a:rPr lang="en-US" altLang="zh-CN" sz="1200" kern="1200" dirty="0" smtClean="0">
                <a:solidFill>
                  <a:schemeClr val="tx1"/>
                </a:solidFill>
                <a:effectLst/>
                <a:latin typeface="+mn-lt"/>
                <a:ea typeface="+mn-ea"/>
                <a:cs typeface="+mn-cs"/>
              </a:rPr>
              <a:t>demonstrate the concept for our mobile app design. I want</a:t>
            </a:r>
            <a:r>
              <a:rPr lang="en-US" altLang="zh-CN" sz="1200" kern="1200" baseline="0" dirty="0" smtClean="0">
                <a:solidFill>
                  <a:schemeClr val="tx1"/>
                </a:solidFill>
                <a:effectLst/>
                <a:latin typeface="+mn-lt"/>
                <a:ea typeface="+mn-ea"/>
                <a:cs typeface="+mn-cs"/>
              </a:rPr>
              <a:t> to describe our prototype by the use case translating mandarin to dialects. The first picture is the home page of our app.  If we want to ask, we can click the ask button. Then click the button mandarin to dialect, go the place choose page. </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15</a:t>
            </a:fld>
            <a:endParaRPr lang="zh-CN" altLang="en-US"/>
          </a:p>
        </p:txBody>
      </p:sp>
    </p:spTree>
    <p:extLst>
      <p:ext uri="{BB962C8B-B14F-4D97-AF65-F5344CB8AC3E}">
        <p14:creationId xmlns:p14="http://schemas.microsoft.com/office/powerpoint/2010/main" val="158737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choose Shanghai. Then we can ask questions. After submitting, the</a:t>
            </a:r>
            <a:r>
              <a:rPr lang="en-US" altLang="zh-CN" baseline="0" dirty="0" smtClean="0"/>
              <a:t> app turns to the home page and we can see the question on it. Enter the question, there is no answer. The other user can click the answer button to answer.</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16</a:t>
            </a:fld>
            <a:endParaRPr lang="zh-CN" altLang="en-US"/>
          </a:p>
        </p:txBody>
      </p:sp>
    </p:spTree>
    <p:extLst>
      <p:ext uri="{BB962C8B-B14F-4D97-AF65-F5344CB8AC3E}">
        <p14:creationId xmlns:p14="http://schemas.microsoft.com/office/powerpoint/2010/main" val="1842679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I click this button, t</a:t>
            </a:r>
            <a:r>
              <a:rPr lang="en-US" altLang="zh-CN" dirty="0" smtClean="0"/>
              <a:t>he app will record the user’s voice. Finish, submit.</a:t>
            </a:r>
            <a:r>
              <a:rPr lang="en-US" altLang="zh-CN" baseline="0" dirty="0" smtClean="0"/>
              <a:t> </a:t>
            </a:r>
            <a:r>
              <a:rPr lang="en-US" altLang="zh-CN" dirty="0" smtClean="0"/>
              <a:t>We</a:t>
            </a:r>
            <a:r>
              <a:rPr lang="en-US" altLang="zh-CN" baseline="0" dirty="0" smtClean="0"/>
              <a:t> can see the answer in the question page. When we click the item, </a:t>
            </a:r>
            <a:r>
              <a:rPr lang="zh-CN" altLang="en-US" baseline="0" dirty="0" smtClean="0"/>
              <a:t>宋震说说，</a:t>
            </a:r>
            <a:r>
              <a:rPr lang="en-US" altLang="zh-CN" baseline="0" dirty="0" smtClean="0"/>
              <a:t>Click the item</a:t>
            </a:r>
            <a:r>
              <a:rPr lang="zh-CN" altLang="en-US" baseline="0" dirty="0" smtClean="0"/>
              <a:t>，宋震说话。</a:t>
            </a:r>
            <a:r>
              <a:rPr lang="en-US" altLang="zh-CN" baseline="0" dirty="0" smtClean="0"/>
              <a:t>That’s the use case translating mandarin to dialects.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17</a:t>
            </a:fld>
            <a:endParaRPr lang="zh-CN" altLang="en-US"/>
          </a:p>
        </p:txBody>
      </p:sp>
    </p:spTree>
    <p:extLst>
      <p:ext uri="{BB962C8B-B14F-4D97-AF65-F5344CB8AC3E}">
        <p14:creationId xmlns:p14="http://schemas.microsoft.com/office/powerpoint/2010/main" val="132895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make a plan about the next development</a:t>
            </a:r>
            <a:r>
              <a:rPr lang="en-US" altLang="zh-CN" baseline="0" dirty="0" smtClean="0"/>
              <a:t> of our app. There are four main steps. First, we want to add a server. The app communicates with the server.</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18</a:t>
            </a:fld>
            <a:endParaRPr lang="zh-CN" altLang="en-US"/>
          </a:p>
        </p:txBody>
      </p:sp>
    </p:spTree>
    <p:extLst>
      <p:ext uri="{BB962C8B-B14F-4D97-AF65-F5344CB8AC3E}">
        <p14:creationId xmlns:p14="http://schemas.microsoft.com/office/powerpoint/2010/main" val="2971818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Second,</a:t>
            </a:r>
            <a:r>
              <a:rPr lang="en-US" altLang="zh-CN" baseline="0" dirty="0" smtClean="0"/>
              <a:t> improve the functions. For example, sort the answers according to the users’ praise.</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19</a:t>
            </a:fld>
            <a:endParaRPr lang="zh-CN" altLang="en-US"/>
          </a:p>
        </p:txBody>
      </p:sp>
    </p:spTree>
    <p:extLst>
      <p:ext uri="{BB962C8B-B14F-4D97-AF65-F5344CB8AC3E}">
        <p14:creationId xmlns:p14="http://schemas.microsoft.com/office/powerpoint/2010/main" val="391342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Third, to beautify</a:t>
            </a:r>
            <a:r>
              <a:rPr lang="en-US" altLang="zh-CN" baseline="0" dirty="0" smtClean="0"/>
              <a:t> the UI.</a:t>
            </a:r>
            <a:endParaRPr lang="zh-CN" altLang="en-US" dirty="0"/>
          </a:p>
        </p:txBody>
      </p:sp>
      <p:sp>
        <p:nvSpPr>
          <p:cNvPr id="4" name="灯片编号占位符 3"/>
          <p:cNvSpPr>
            <a:spLocks noGrp="1"/>
          </p:cNvSpPr>
          <p:nvPr>
            <p:ph type="sldNum" sz="quarter" idx="10"/>
          </p:nvPr>
        </p:nvSpPr>
        <p:spPr/>
        <p:txBody>
          <a:bodyPr/>
          <a:lstStyle/>
          <a:p>
            <a:fld id="{A1CF3DA3-2BDA-46A9-ACC2-116E953F5CC9}" type="slidenum">
              <a:rPr lang="zh-CN" altLang="en-US" smtClean="0"/>
              <a:t>20</a:t>
            </a:fld>
            <a:endParaRPr lang="zh-CN" altLang="en-US"/>
          </a:p>
        </p:txBody>
      </p:sp>
    </p:spTree>
    <p:extLst>
      <p:ext uri="{BB962C8B-B14F-4D97-AF65-F5344CB8AC3E}">
        <p14:creationId xmlns:p14="http://schemas.microsoft.com/office/powerpoint/2010/main" val="111962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our daily life.</a:t>
            </a:r>
          </a:p>
          <a:p>
            <a:r>
              <a:rPr lang="en-US" altLang="zh-CN" dirty="0" smtClean="0"/>
              <a:t>Some</a:t>
            </a:r>
            <a:r>
              <a:rPr lang="en-US" altLang="zh-CN" baseline="0" dirty="0" smtClean="0"/>
              <a:t> people who heard the song are not able to bethink the name of it.</a:t>
            </a:r>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3</a:t>
            </a:fld>
            <a:endParaRPr lang="zh-CN" altLang="en-US"/>
          </a:p>
        </p:txBody>
      </p:sp>
    </p:spTree>
    <p:extLst>
      <p:ext uri="{BB962C8B-B14F-4D97-AF65-F5344CB8AC3E}">
        <p14:creationId xmlns:p14="http://schemas.microsoft.com/office/powerpoint/2010/main" val="302763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 is difficult for</a:t>
            </a:r>
            <a:r>
              <a:rPr lang="en-US" altLang="zh-CN" baseline="0" dirty="0" smtClean="0"/>
              <a:t> </a:t>
            </a:r>
            <a:r>
              <a:rPr lang="en-US" altLang="zh-CN" dirty="0" smtClean="0"/>
              <a:t>some traveler</a:t>
            </a:r>
            <a:r>
              <a:rPr lang="en-US" altLang="zh-CN" baseline="0" dirty="0" smtClean="0"/>
              <a:t> when they talk with the local citizen with dialect.</a:t>
            </a:r>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4</a:t>
            </a:fld>
            <a:endParaRPr lang="zh-CN" altLang="en-US"/>
          </a:p>
        </p:txBody>
      </p:sp>
    </p:spTree>
    <p:extLst>
      <p:ext uri="{BB962C8B-B14F-4D97-AF65-F5344CB8AC3E}">
        <p14:creationId xmlns:p14="http://schemas.microsoft.com/office/powerpoint/2010/main" val="82343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we plan to solve this problem with the App </a:t>
            </a:r>
          </a:p>
          <a:p>
            <a:endParaRPr lang="en-US" altLang="zh-CN" baseline="0" dirty="0" smtClean="0"/>
          </a:p>
          <a:p>
            <a:r>
              <a:rPr lang="en-US" altLang="zh-CN" baseline="0" dirty="0" smtClean="0"/>
              <a:t> Help-by-Voice.</a:t>
            </a:r>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5</a:t>
            </a:fld>
            <a:endParaRPr lang="zh-CN" altLang="en-US"/>
          </a:p>
        </p:txBody>
      </p:sp>
    </p:spTree>
    <p:extLst>
      <p:ext uri="{BB962C8B-B14F-4D97-AF65-F5344CB8AC3E}">
        <p14:creationId xmlns:p14="http://schemas.microsoft.com/office/powerpoint/2010/main" val="143445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rgbClr val="7030A0"/>
                </a:solidFill>
                <a:latin typeface="Khmer UI" panose="020B0502040204020203" pitchFamily="34" charset="0"/>
                <a:ea typeface="+mn-ea"/>
                <a:cs typeface="Khmer UI" panose="020B0502040204020203" pitchFamily="34" charset="0"/>
              </a:rPr>
              <a:t>This</a:t>
            </a:r>
            <a:r>
              <a:rPr lang="en-US" altLang="zh-CN" sz="800" b="1" dirty="0" smtClean="0">
                <a:latin typeface="Khmer UI" panose="020B0502040204020203" pitchFamily="34" charset="0"/>
                <a:cs typeface="Khmer UI" panose="020B0502040204020203" pitchFamily="34" charset="0"/>
              </a:rPr>
              <a:t> </a:t>
            </a:r>
            <a:r>
              <a:rPr lang="en-US" altLang="zh-CN" sz="1200" b="1" kern="1200" dirty="0" smtClean="0">
                <a:solidFill>
                  <a:srgbClr val="7030A0"/>
                </a:solidFill>
                <a:latin typeface="Khmer UI" panose="020B0502040204020203" pitchFamily="34" charset="0"/>
                <a:ea typeface="+mn-ea"/>
                <a:cs typeface="Khmer UI" panose="020B0502040204020203" pitchFamily="34" charset="0"/>
              </a:rPr>
              <a:t>APP is arming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rgbClr val="7030A0"/>
                </a:solidFill>
                <a:latin typeface="Khmer UI" panose="020B0502040204020203" pitchFamily="34" charset="0"/>
                <a:ea typeface="+mn-ea"/>
                <a:cs typeface="Khmer UI" panose="020B0502040204020203" pitchFamily="34" charset="0"/>
              </a:rPr>
              <a:t>The people who have the impression of songs but cannot  make determination</a:t>
            </a:r>
          </a:p>
          <a:p>
            <a:r>
              <a:rPr lang="en-US" altLang="zh-CN" dirty="0" smtClean="0"/>
              <a:t>Or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rgbClr val="7030A0"/>
                </a:solidFill>
                <a:latin typeface="Khmer UI" panose="020B0502040204020203" pitchFamily="34" charset="0"/>
                <a:ea typeface="+mn-ea"/>
                <a:cs typeface="Khmer UI" panose="020B0502040204020203" pitchFamily="34" charset="0"/>
              </a:rPr>
              <a:t>The people who are meeting with the problems of dialect which are only able to be solved by the local citizen in traveling or on business</a:t>
            </a:r>
            <a:endParaRPr lang="zh-CN" altLang="en-US" sz="1200" kern="1200" dirty="0" smtClean="0">
              <a:solidFill>
                <a:srgbClr val="7030A0"/>
              </a:solidFill>
              <a:latin typeface="Khmer UI" panose="020B0502040204020203" pitchFamily="34" charset="0"/>
              <a:ea typeface="+mn-ea"/>
              <a:cs typeface="Khmer UI" panose="020B0502040204020203" pitchFamily="34" charset="0"/>
            </a:endParaRPr>
          </a:p>
          <a:p>
            <a:endParaRPr lang="en-US" altLang="zh-CN" dirty="0" smtClean="0"/>
          </a:p>
          <a:p>
            <a:r>
              <a:rPr lang="en-US" altLang="zh-CN" dirty="0" smtClean="0"/>
              <a:t>So we</a:t>
            </a:r>
            <a:r>
              <a:rPr lang="en-US" altLang="zh-CN" baseline="0" dirty="0" smtClean="0"/>
              <a:t> designed three scenarios for this App.</a:t>
            </a:r>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6</a:t>
            </a:fld>
            <a:endParaRPr lang="zh-CN" altLang="en-US"/>
          </a:p>
        </p:txBody>
      </p:sp>
    </p:spTree>
    <p:extLst>
      <p:ext uri="{BB962C8B-B14F-4D97-AF65-F5344CB8AC3E}">
        <p14:creationId xmlns:p14="http://schemas.microsoft.com/office/powerpoint/2010/main" val="193422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the first scenario: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I’m walking in the campus with my roommate. The campus radio is playing a nice song I have heard, but I forget its name. I ask to my roommate,” Have you ever heard this song? What’s its name?” My roommate shakes his head, turn on the phone and open an app</a:t>
            </a:r>
            <a:r>
              <a:rPr lang="en-US" altLang="zh-CN" sz="1200" kern="1200" baseline="0" dirty="0" smtClean="0">
                <a:solidFill>
                  <a:schemeClr val="tx1"/>
                </a:solidFill>
                <a:effectLst/>
                <a:latin typeface="+mn-lt"/>
                <a:ea typeface="+mn-ea"/>
                <a:cs typeface="+mn-cs"/>
              </a:rPr>
              <a:t> and </a:t>
            </a:r>
            <a:r>
              <a:rPr lang="en-US" altLang="zh-CN" sz="1200" kern="1200" dirty="0" smtClean="0">
                <a:solidFill>
                  <a:schemeClr val="tx1"/>
                </a:solidFill>
                <a:effectLst/>
                <a:latin typeface="+mn-lt"/>
                <a:ea typeface="+mn-ea"/>
                <a:cs typeface="+mn-cs"/>
              </a:rPr>
              <a:t>hum the melody of the song with memory.</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7</a:t>
            </a:fld>
            <a:endParaRPr lang="zh-CN" altLang="en-US"/>
          </a:p>
        </p:txBody>
      </p:sp>
    </p:spTree>
    <p:extLst>
      <p:ext uri="{BB962C8B-B14F-4D97-AF65-F5344CB8AC3E}">
        <p14:creationId xmlns:p14="http://schemas.microsoft.com/office/powerpoint/2010/main" val="31783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is the second scenario</a:t>
            </a:r>
            <a:r>
              <a:rPr lang="zh-CN" altLang="en-US" baseline="0" dirty="0" smtClean="0">
                <a:sym typeface="Wingdings" panose="05000000000000000000" pitchFamily="2" charset="2"/>
              </a:rPr>
              <a:t>： （转方言）</a:t>
            </a:r>
            <a:endParaRPr lang="en-US" altLang="zh-CN"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 am an exchange student from America to Shanghai. I will live in the host family in Shanghai. I want to say hello to the family members in </a:t>
            </a:r>
            <a:r>
              <a:rPr lang="en-US" altLang="zh-CN" sz="1200" kern="1200" dirty="0" err="1" smtClean="0">
                <a:solidFill>
                  <a:schemeClr val="tx1"/>
                </a:solidFill>
                <a:effectLst/>
                <a:latin typeface="+mn-lt"/>
                <a:ea typeface="+mn-ea"/>
                <a:cs typeface="+mn-cs"/>
              </a:rPr>
              <a:t>Shanghainese</a:t>
            </a:r>
            <a:r>
              <a:rPr lang="en-US" altLang="zh-CN" sz="1200" kern="1200" dirty="0" smtClean="0">
                <a:solidFill>
                  <a:schemeClr val="tx1"/>
                </a:solidFill>
                <a:effectLst/>
                <a:latin typeface="+mn-lt"/>
                <a:ea typeface="+mn-ea"/>
                <a:cs typeface="+mn-cs"/>
              </a:rPr>
              <a:t>. So I use my smartphone to learn Shanghainese.  So I open the app and put my question on the app.</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8</a:t>
            </a:fld>
            <a:endParaRPr lang="zh-CN" altLang="en-US"/>
          </a:p>
        </p:txBody>
      </p:sp>
    </p:spTree>
    <p:extLst>
      <p:ext uri="{BB962C8B-B14F-4D97-AF65-F5344CB8AC3E}">
        <p14:creationId xmlns:p14="http://schemas.microsoft.com/office/powerpoint/2010/main" val="174030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last scenario</a:t>
            </a:r>
            <a:r>
              <a:rPr lang="zh-CN" altLang="en-US" baseline="0" dirty="0" smtClean="0"/>
              <a:t>： （方言转普通话）</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the summer travel, I heard a word of dialect accidentally and felt very interesting, but I don‘t know what it means, so I intend to use the software to ask for help from web friend to solve my confusion. I grab my phone and turned on the software.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Put my question in.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A570917-7B06-4A21-93DD-C3F90F21BC9E}" type="slidenum">
              <a:rPr lang="zh-CN" altLang="en-US" smtClean="0"/>
              <a:t>9</a:t>
            </a:fld>
            <a:endParaRPr lang="zh-CN" altLang="en-US"/>
          </a:p>
        </p:txBody>
      </p:sp>
    </p:spTree>
    <p:extLst>
      <p:ext uri="{BB962C8B-B14F-4D97-AF65-F5344CB8AC3E}">
        <p14:creationId xmlns:p14="http://schemas.microsoft.com/office/powerpoint/2010/main" val="173448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According to the scenarios</a:t>
            </a:r>
            <a:r>
              <a:rPr lang="en-US" altLang="zh-CN" baseline="0" dirty="0" smtClean="0"/>
              <a:t>, we designed our app. And n</a:t>
            </a:r>
            <a:r>
              <a:rPr lang="en-US" altLang="zh-CN" dirty="0" smtClean="0"/>
              <a:t>ext</a:t>
            </a:r>
            <a:r>
              <a:rPr lang="en-US" altLang="zh-CN" baseline="0" dirty="0" smtClean="0"/>
              <a:t> is the use case overview of our app. As this sketch shows, users can ask three kinds of questions in our app.</a:t>
            </a:r>
            <a:endParaRPr lang="zh-CN" altLang="en-US" dirty="0"/>
          </a:p>
        </p:txBody>
      </p:sp>
      <p:sp>
        <p:nvSpPr>
          <p:cNvPr id="4" name="灯片编号占位符 3"/>
          <p:cNvSpPr>
            <a:spLocks noGrp="1"/>
          </p:cNvSpPr>
          <p:nvPr>
            <p:ph type="sldNum" sz="quarter" idx="10"/>
          </p:nvPr>
        </p:nvSpPr>
        <p:spPr/>
        <p:txBody>
          <a:bodyPr/>
          <a:lstStyle/>
          <a:p>
            <a:fld id="{6CC15883-C5B0-456C-861B-AD727E4432B3}" type="slidenum">
              <a:rPr lang="zh-CN" altLang="en-US" smtClean="0"/>
              <a:t>10</a:t>
            </a:fld>
            <a:endParaRPr lang="zh-CN" altLang="en-US"/>
          </a:p>
        </p:txBody>
      </p:sp>
    </p:spTree>
    <p:extLst>
      <p:ext uri="{BB962C8B-B14F-4D97-AF65-F5344CB8AC3E}">
        <p14:creationId xmlns:p14="http://schemas.microsoft.com/office/powerpoint/2010/main" val="40393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57860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09611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386497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72202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10485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11627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380307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3980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337900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111734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871EC3-F8CE-45AB-9F8D-B592EF653754}" type="datetimeFigureOut">
              <a:rPr lang="zh-CN" altLang="en-US" smtClean="0"/>
              <a:t>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4698414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71EC3-F8CE-45AB-9F8D-B592EF653754}" type="datetimeFigureOut">
              <a:rPr lang="zh-CN" altLang="en-US" smtClean="0"/>
              <a:t>4/2/15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35CEB-15FC-49CA-88D9-747FB3C9D9BF}" type="slidenum">
              <a:rPr lang="zh-CN" altLang="en-US" smtClean="0"/>
              <a:t>‹#›</a:t>
            </a:fld>
            <a:endParaRPr lang="zh-CN" altLang="en-US"/>
          </a:p>
        </p:txBody>
      </p:sp>
    </p:spTree>
    <p:extLst>
      <p:ext uri="{BB962C8B-B14F-4D97-AF65-F5344CB8AC3E}">
        <p14:creationId xmlns:p14="http://schemas.microsoft.com/office/powerpoint/2010/main" val="2174761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1343" y="2014990"/>
            <a:ext cx="9144000" cy="4081009"/>
          </a:xfrm>
          <a:solidFill>
            <a:schemeClr val="tx2">
              <a:lumMod val="40000"/>
              <a:lumOff val="60000"/>
              <a:alpha val="0"/>
            </a:schemeClr>
          </a:solidFill>
        </p:spPr>
        <p:txBody>
          <a:bodyPr>
            <a:normAutofit fontScale="90000"/>
          </a:bodyPr>
          <a:lstStyle/>
          <a:p>
            <a:pPr algn="r"/>
            <a:r>
              <a:rPr lang="en-US" altLang="zh-CN" sz="6600" b="1" dirty="0" smtClean="0">
                <a:solidFill>
                  <a:srgbClr val="7030A0"/>
                </a:solidFill>
                <a:latin typeface="Chalkduster"/>
                <a:cs typeface="Chalkduster"/>
              </a:rPr>
              <a:t>Mobile App Development</a:t>
            </a:r>
            <a:br>
              <a:rPr lang="en-US" altLang="zh-CN" sz="6600" b="1" dirty="0" smtClean="0">
                <a:solidFill>
                  <a:srgbClr val="7030A0"/>
                </a:solidFill>
                <a:latin typeface="Chalkduster"/>
                <a:cs typeface="Chalkduster"/>
              </a:rPr>
            </a:br>
            <a:r>
              <a:rPr lang="en-US" altLang="zh-CN" sz="6600" b="1" dirty="0" smtClean="0">
                <a:solidFill>
                  <a:srgbClr val="7030A0"/>
                </a:solidFill>
                <a:latin typeface="Chalkduster"/>
                <a:cs typeface="Chalkduster"/>
              </a:rPr>
              <a:t/>
            </a:r>
            <a:br>
              <a:rPr lang="en-US" altLang="zh-CN" sz="6600" b="1" dirty="0" smtClean="0">
                <a:solidFill>
                  <a:srgbClr val="7030A0"/>
                </a:solidFill>
                <a:latin typeface="Chalkduster"/>
                <a:cs typeface="Chalkduster"/>
              </a:rPr>
            </a:br>
            <a:r>
              <a:rPr lang="en-US" altLang="zh-CN" sz="6600" b="1" dirty="0" smtClean="0">
                <a:solidFill>
                  <a:srgbClr val="7030A0"/>
                </a:solidFill>
                <a:latin typeface="Chalkduster"/>
                <a:cs typeface="Chalkduster"/>
              </a:rPr>
              <a:t>Team - 18</a:t>
            </a:r>
            <a:r>
              <a:rPr lang="en-US" altLang="zh-CN" sz="6600" b="1" dirty="0">
                <a:solidFill>
                  <a:srgbClr val="7030A0"/>
                </a:solidFill>
                <a:latin typeface="Chalkduster"/>
                <a:cs typeface="Chalkduster"/>
              </a:rPr>
              <a:t/>
            </a:r>
            <a:br>
              <a:rPr lang="en-US" altLang="zh-CN" sz="6600" b="1" dirty="0">
                <a:solidFill>
                  <a:srgbClr val="7030A0"/>
                </a:solidFill>
                <a:latin typeface="Chalkduster"/>
                <a:cs typeface="Chalkduster"/>
              </a:rPr>
            </a:br>
            <a:endParaRPr lang="zh-CN" altLang="en-US" sz="6600" b="1" dirty="0">
              <a:solidFill>
                <a:srgbClr val="7030A0"/>
              </a:solidFill>
              <a:latin typeface="Chalkduster"/>
              <a:cs typeface="Chalkduster"/>
            </a:endParaRPr>
          </a:p>
        </p:txBody>
      </p:sp>
    </p:spTree>
    <p:extLst>
      <p:ext uri="{BB962C8B-B14F-4D97-AF65-F5344CB8AC3E}">
        <p14:creationId xmlns:p14="http://schemas.microsoft.com/office/powerpoint/2010/main" val="19858336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Use</a:t>
            </a:r>
            <a:r>
              <a:rPr lang="en-US" altLang="zh-CN" dirty="0" smtClean="0">
                <a:latin typeface="Chalkduster"/>
                <a:cs typeface="Chalkduster"/>
              </a:rPr>
              <a:t> </a:t>
            </a:r>
            <a:r>
              <a:rPr lang="en-US" altLang="zh-CN" sz="7200" b="1" dirty="0" smtClean="0">
                <a:solidFill>
                  <a:srgbClr val="7030A0"/>
                </a:solidFill>
                <a:latin typeface="Chalkduster"/>
                <a:cs typeface="Chalkduster"/>
              </a:rPr>
              <a:t>Case overview</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0834784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Use</a:t>
            </a:r>
            <a:r>
              <a:rPr lang="en-US" altLang="zh-CN" dirty="0" smtClean="0">
                <a:latin typeface="Chalkduster"/>
                <a:cs typeface="Chalkduster"/>
              </a:rPr>
              <a:t> </a:t>
            </a:r>
            <a:r>
              <a:rPr lang="en-US" altLang="zh-CN" sz="7200" b="1" dirty="0" smtClean="0">
                <a:solidFill>
                  <a:srgbClr val="7030A0"/>
                </a:solidFill>
                <a:latin typeface="Chalkduster"/>
                <a:cs typeface="Chalkduster"/>
              </a:rPr>
              <a:t>Case overview</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0822535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Use</a:t>
            </a:r>
            <a:r>
              <a:rPr lang="en-US" altLang="zh-CN" dirty="0" smtClean="0">
                <a:latin typeface="Chalkduster"/>
                <a:cs typeface="Chalkduster"/>
              </a:rPr>
              <a:t> </a:t>
            </a:r>
            <a:r>
              <a:rPr lang="en-US" altLang="zh-CN" sz="7200" b="1" dirty="0" smtClean="0">
                <a:solidFill>
                  <a:srgbClr val="7030A0"/>
                </a:solidFill>
                <a:latin typeface="Chalkduster"/>
                <a:cs typeface="Chalkduster"/>
              </a:rPr>
              <a:t>Case overview</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417350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Use</a:t>
            </a:r>
            <a:r>
              <a:rPr lang="en-US" altLang="zh-CN" dirty="0" smtClean="0">
                <a:latin typeface="Chalkduster"/>
                <a:cs typeface="Chalkduster"/>
              </a:rPr>
              <a:t> </a:t>
            </a:r>
            <a:r>
              <a:rPr lang="en-US" altLang="zh-CN" sz="7200" b="1" dirty="0" smtClean="0">
                <a:solidFill>
                  <a:srgbClr val="7030A0"/>
                </a:solidFill>
                <a:latin typeface="Chalkduster"/>
                <a:cs typeface="Chalkduster"/>
              </a:rPr>
              <a:t>Case overview</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8057466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Use</a:t>
            </a:r>
            <a:r>
              <a:rPr lang="en-US" altLang="zh-CN" dirty="0" smtClean="0">
                <a:latin typeface="Chalkduster"/>
                <a:cs typeface="Chalkduster"/>
              </a:rPr>
              <a:t> </a:t>
            </a:r>
            <a:r>
              <a:rPr lang="en-US" altLang="zh-CN" sz="7200" b="1" dirty="0" smtClean="0">
                <a:solidFill>
                  <a:srgbClr val="7030A0"/>
                </a:solidFill>
                <a:latin typeface="Chalkduster"/>
                <a:cs typeface="Chalkduster"/>
              </a:rPr>
              <a:t>Case overview</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1870454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7200" b="1" dirty="0">
                <a:solidFill>
                  <a:srgbClr val="7030A0"/>
                </a:solidFill>
                <a:latin typeface="Chalkduster"/>
                <a:cs typeface="Chalkduster"/>
              </a:rPr>
              <a:t>Prototype Demonstration</a:t>
            </a:r>
            <a:endParaRPr lang="zh-CN" altLang="en-US" sz="7200" b="1" dirty="0">
              <a:solidFill>
                <a:srgbClr val="7030A0"/>
              </a:solidFill>
              <a:latin typeface="Chalkduster"/>
              <a:cs typeface="Chalkduster"/>
            </a:endParaRPr>
          </a:p>
        </p:txBody>
      </p:sp>
      <p:sp>
        <p:nvSpPr>
          <p:cNvPr id="3" name="内容占位符 2"/>
          <p:cNvSpPr>
            <a:spLocks noGrp="1"/>
          </p:cNvSpPr>
          <p:nvPr>
            <p:ph idx="1"/>
          </p:nvPr>
        </p:nvSpPr>
        <p:spPr/>
        <p:txBody>
          <a:bodyPr/>
          <a:lstStyle/>
          <a:p>
            <a:pPr algn="r"/>
            <a:r>
              <a:rPr lang="en-US" altLang="zh-CN" sz="3600" b="1" dirty="0">
                <a:solidFill>
                  <a:srgbClr val="7030A0"/>
                </a:solidFill>
                <a:latin typeface="Bradley Hand ITC" panose="03070402050302030203" pitchFamily="66" charset="0"/>
                <a:ea typeface="+mj-ea"/>
                <a:cs typeface="+mj-cs"/>
              </a:rPr>
              <a:t>Translate mandarin to dialects</a:t>
            </a:r>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50592"/>
            <a:ext cx="2410998" cy="405717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706" y="2450592"/>
            <a:ext cx="2429929" cy="405717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143" y="2450592"/>
            <a:ext cx="2369051" cy="4057178"/>
          </a:xfrm>
          <a:prstGeom prst="rect">
            <a:avLst/>
          </a:prstGeom>
        </p:spPr>
      </p:pic>
    </p:spTree>
    <p:extLst>
      <p:ext uri="{BB962C8B-B14F-4D97-AF65-F5344CB8AC3E}">
        <p14:creationId xmlns:p14="http://schemas.microsoft.com/office/powerpoint/2010/main" val="5332341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7200" b="1" dirty="0">
                <a:solidFill>
                  <a:srgbClr val="7030A0"/>
                </a:solidFill>
                <a:latin typeface="Chalkduster"/>
                <a:cs typeface="Chalkduster"/>
              </a:rPr>
              <a:t>Prototype Demonstration</a:t>
            </a:r>
            <a:endParaRPr lang="zh-CN" altLang="en-US" sz="7200" b="1" dirty="0">
              <a:solidFill>
                <a:srgbClr val="7030A0"/>
              </a:solidFill>
              <a:latin typeface="Chalkduster"/>
              <a:cs typeface="Chalkduster"/>
            </a:endParaRPr>
          </a:p>
        </p:txBody>
      </p:sp>
      <p:sp>
        <p:nvSpPr>
          <p:cNvPr id="3" name="内容占位符 2"/>
          <p:cNvSpPr>
            <a:spLocks noGrp="1"/>
          </p:cNvSpPr>
          <p:nvPr>
            <p:ph idx="1"/>
          </p:nvPr>
        </p:nvSpPr>
        <p:spPr/>
        <p:txBody>
          <a:bodyPr/>
          <a:lstStyle/>
          <a:p>
            <a:pPr algn="r"/>
            <a:r>
              <a:rPr lang="en-US" altLang="zh-CN" sz="3600" b="1" dirty="0">
                <a:solidFill>
                  <a:srgbClr val="7030A0"/>
                </a:solidFill>
                <a:latin typeface="Bradley Hand ITC" panose="03070402050302030203" pitchFamily="66" charset="0"/>
                <a:ea typeface="+mj-ea"/>
                <a:cs typeface="+mj-cs"/>
              </a:rPr>
              <a:t>Translate mandarin to dialects</a:t>
            </a: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400300"/>
            <a:ext cx="2362200" cy="4209933"/>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634" y="2400298"/>
            <a:ext cx="2481112" cy="4209933"/>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1979" y="2400299"/>
            <a:ext cx="2399368" cy="4209933"/>
          </a:xfrm>
          <a:prstGeom prst="rect">
            <a:avLst/>
          </a:prstGeom>
        </p:spPr>
      </p:pic>
    </p:spTree>
    <p:extLst>
      <p:ext uri="{BB962C8B-B14F-4D97-AF65-F5344CB8AC3E}">
        <p14:creationId xmlns:p14="http://schemas.microsoft.com/office/powerpoint/2010/main" val="29106593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7200" b="1" dirty="0">
                <a:solidFill>
                  <a:srgbClr val="7030A0"/>
                </a:solidFill>
                <a:latin typeface="Chalkduster"/>
                <a:cs typeface="Chalkduster"/>
              </a:rPr>
              <a:t>Prototype Demonstration</a:t>
            </a:r>
            <a:endParaRPr lang="zh-CN" altLang="en-US" sz="7200" b="1" dirty="0">
              <a:solidFill>
                <a:srgbClr val="7030A0"/>
              </a:solidFill>
              <a:latin typeface="Chalkduster"/>
              <a:cs typeface="Chalkduster"/>
            </a:endParaRPr>
          </a:p>
        </p:txBody>
      </p:sp>
      <p:sp>
        <p:nvSpPr>
          <p:cNvPr id="3" name="内容占位符 2"/>
          <p:cNvSpPr>
            <a:spLocks noGrp="1"/>
          </p:cNvSpPr>
          <p:nvPr>
            <p:ph idx="1"/>
          </p:nvPr>
        </p:nvSpPr>
        <p:spPr/>
        <p:txBody>
          <a:bodyPr/>
          <a:lstStyle/>
          <a:p>
            <a:pPr algn="r"/>
            <a:r>
              <a:rPr lang="en-US" altLang="zh-CN" sz="3600" b="1" dirty="0">
                <a:solidFill>
                  <a:srgbClr val="7030A0"/>
                </a:solidFill>
                <a:latin typeface="Bradley Hand ITC" panose="03070402050302030203" pitchFamily="66" charset="0"/>
                <a:ea typeface="+mj-ea"/>
                <a:cs typeface="+mj-cs"/>
              </a:rPr>
              <a:t>Translate mandarin to dialects</a:t>
            </a: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91508"/>
            <a:ext cx="2406825" cy="418831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957" y="2391508"/>
            <a:ext cx="2386198" cy="4188312"/>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087" y="2391508"/>
            <a:ext cx="2426332" cy="4188312"/>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8351" y="2391508"/>
            <a:ext cx="2391275" cy="4188312"/>
          </a:xfrm>
          <a:prstGeom prst="rect">
            <a:avLst/>
          </a:prstGeom>
        </p:spPr>
      </p:pic>
    </p:spTree>
    <p:extLst>
      <p:ext uri="{BB962C8B-B14F-4D97-AF65-F5344CB8AC3E}">
        <p14:creationId xmlns:p14="http://schemas.microsoft.com/office/powerpoint/2010/main" val="11375681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7200" b="1" dirty="0">
                <a:solidFill>
                  <a:srgbClr val="7030A0"/>
                </a:solidFill>
                <a:latin typeface="Chalkduster"/>
                <a:cs typeface="Chalkduster"/>
              </a:rPr>
              <a:t>What to do next ?</a:t>
            </a:r>
            <a:endParaRPr lang="zh-CN" altLang="en-US" sz="7200" b="1" dirty="0">
              <a:solidFill>
                <a:srgbClr val="7030A0"/>
              </a:solidFill>
              <a:latin typeface="Chalkduster"/>
              <a:cs typeface="Chalkduster"/>
            </a:endParaRPr>
          </a:p>
        </p:txBody>
      </p:sp>
      <p:sp>
        <p:nvSpPr>
          <p:cNvPr id="4" name="文本框 3"/>
          <p:cNvSpPr txBox="1"/>
          <p:nvPr/>
        </p:nvSpPr>
        <p:spPr>
          <a:xfrm>
            <a:off x="1077686" y="1915885"/>
            <a:ext cx="9078685" cy="1354217"/>
          </a:xfrm>
          <a:prstGeom prst="rect">
            <a:avLst/>
          </a:prstGeom>
          <a:noFill/>
        </p:spPr>
        <p:txBody>
          <a:bodyPr wrap="square" rtlCol="0">
            <a:spAutoFit/>
          </a:bodyPr>
          <a:lstStyle/>
          <a:p>
            <a:pPr algn="r"/>
            <a:r>
              <a:rPr lang="en-US" altLang="zh-CN" sz="3200" b="1" dirty="0" smtClean="0">
                <a:solidFill>
                  <a:srgbClr val="7030A0"/>
                </a:solidFill>
                <a:latin typeface="Bradley Hand ITC" panose="03070402050302030203" pitchFamily="66" charset="0"/>
                <a:ea typeface="+mj-ea"/>
                <a:cs typeface="+mj-cs"/>
              </a:rPr>
              <a:t>——To add a server</a:t>
            </a:r>
            <a:endParaRPr lang="en-US" altLang="zh-CN" sz="3200" b="1" dirty="0">
              <a:solidFill>
                <a:srgbClr val="7030A0"/>
              </a:solidFill>
              <a:latin typeface="Bradley Hand ITC" panose="03070402050302030203" pitchFamily="66" charset="0"/>
              <a:ea typeface="+mj-ea"/>
              <a:cs typeface="+mj-cs"/>
            </a:endParaRPr>
          </a:p>
          <a:p>
            <a:endParaRPr lang="en-US" altLang="zh-CN" sz="3200" b="1" dirty="0">
              <a:solidFill>
                <a:srgbClr val="7030A0"/>
              </a:solidFill>
              <a:latin typeface="Bradley Hand ITC" panose="03070402050302030203" pitchFamily="66" charset="0"/>
              <a:ea typeface="+mj-ea"/>
              <a:cs typeface="+mj-cs"/>
            </a:endParaRPr>
          </a:p>
          <a:p>
            <a:pPr algn="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586" y="2582129"/>
            <a:ext cx="2389415" cy="338324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846" y="2805112"/>
            <a:ext cx="3819525" cy="2771775"/>
          </a:xfrm>
          <a:prstGeom prst="rect">
            <a:avLst/>
          </a:prstGeom>
        </p:spPr>
      </p:pic>
      <p:sp>
        <p:nvSpPr>
          <p:cNvPr id="6" name="文本框 5"/>
          <p:cNvSpPr txBox="1"/>
          <p:nvPr/>
        </p:nvSpPr>
        <p:spPr>
          <a:xfrm>
            <a:off x="4613201" y="3361665"/>
            <a:ext cx="920445" cy="707886"/>
          </a:xfrm>
          <a:prstGeom prst="rect">
            <a:avLst/>
          </a:prstGeom>
          <a:noFill/>
        </p:spPr>
        <p:txBody>
          <a:bodyPr wrap="none" rtlCol="0">
            <a:spAutoFit/>
          </a:bodyPr>
          <a:lstStyle/>
          <a:p>
            <a:r>
              <a:rPr lang="en-US" altLang="zh-CN" sz="4000" b="1" dirty="0">
                <a:solidFill>
                  <a:srgbClr val="7030A0"/>
                </a:solidFill>
                <a:latin typeface="Bradley Hand ITC" panose="03070402050302030203" pitchFamily="66" charset="0"/>
                <a:ea typeface="+mj-ea"/>
                <a:cs typeface="+mj-cs"/>
              </a:rPr>
              <a:t>OR</a:t>
            </a:r>
            <a:endParaRPr lang="zh-CN" altLang="en-US" sz="4000" b="1" dirty="0">
              <a:solidFill>
                <a:srgbClr val="7030A0"/>
              </a:solidFill>
              <a:latin typeface="Bradley Hand ITC" panose="03070402050302030203" pitchFamily="66" charset="0"/>
              <a:ea typeface="+mj-ea"/>
              <a:cs typeface="+mj-cs"/>
            </a:endParaRPr>
          </a:p>
        </p:txBody>
      </p:sp>
    </p:spTree>
    <p:extLst>
      <p:ext uri="{BB962C8B-B14F-4D97-AF65-F5344CB8AC3E}">
        <p14:creationId xmlns:p14="http://schemas.microsoft.com/office/powerpoint/2010/main" val="26346252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7200" b="1" dirty="0">
                <a:solidFill>
                  <a:srgbClr val="7030A0"/>
                </a:solidFill>
                <a:latin typeface="Chalkduster"/>
                <a:cs typeface="Chalkduster"/>
              </a:rPr>
              <a:t>What to do next ?</a:t>
            </a:r>
            <a:endParaRPr lang="zh-CN" altLang="en-US" sz="7200" b="1" dirty="0">
              <a:solidFill>
                <a:srgbClr val="7030A0"/>
              </a:solidFill>
              <a:latin typeface="Chalkduster"/>
              <a:cs typeface="Chalkduster"/>
            </a:endParaRPr>
          </a:p>
        </p:txBody>
      </p:sp>
      <p:sp>
        <p:nvSpPr>
          <p:cNvPr id="4" name="文本框 3"/>
          <p:cNvSpPr txBox="1"/>
          <p:nvPr/>
        </p:nvSpPr>
        <p:spPr>
          <a:xfrm>
            <a:off x="1077686" y="1915885"/>
            <a:ext cx="9078685" cy="1354217"/>
          </a:xfrm>
          <a:prstGeom prst="rect">
            <a:avLst/>
          </a:prstGeom>
          <a:noFill/>
        </p:spPr>
        <p:txBody>
          <a:bodyPr wrap="square" rtlCol="0">
            <a:spAutoFit/>
          </a:bodyPr>
          <a:lstStyle/>
          <a:p>
            <a:pPr algn="r"/>
            <a:r>
              <a:rPr lang="en-US" altLang="zh-CN" sz="3200" b="1" dirty="0">
                <a:solidFill>
                  <a:srgbClr val="7030A0"/>
                </a:solidFill>
                <a:latin typeface="Bradley Hand ITC" panose="03070402050302030203" pitchFamily="66" charset="0"/>
                <a:ea typeface="+mj-ea"/>
                <a:cs typeface="+mj-cs"/>
              </a:rPr>
              <a:t>——Improve the </a:t>
            </a:r>
            <a:r>
              <a:rPr lang="en-US" altLang="zh-CN" sz="3200" b="1" dirty="0" smtClean="0">
                <a:solidFill>
                  <a:srgbClr val="7030A0"/>
                </a:solidFill>
                <a:latin typeface="Bradley Hand ITC" panose="03070402050302030203" pitchFamily="66" charset="0"/>
                <a:ea typeface="+mj-ea"/>
                <a:cs typeface="+mj-cs"/>
              </a:rPr>
              <a:t>functions</a:t>
            </a:r>
          </a:p>
          <a:p>
            <a:endParaRPr lang="en-US" altLang="zh-CN" sz="3200" b="1" dirty="0">
              <a:solidFill>
                <a:srgbClr val="7030A0"/>
              </a:solidFill>
              <a:latin typeface="Bradley Hand ITC" panose="03070402050302030203" pitchFamily="66" charset="0"/>
              <a:ea typeface="+mj-ea"/>
              <a:cs typeface="+mj-cs"/>
            </a:endParaRPr>
          </a:p>
          <a:p>
            <a:pPr algn="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778" y="2889476"/>
            <a:ext cx="4762500" cy="2886075"/>
          </a:xfrm>
          <a:prstGeom prst="rect">
            <a:avLst/>
          </a:prstGeom>
        </p:spPr>
      </p:pic>
    </p:spTree>
    <p:extLst>
      <p:ext uri="{BB962C8B-B14F-4D97-AF65-F5344CB8AC3E}">
        <p14:creationId xmlns:p14="http://schemas.microsoft.com/office/powerpoint/2010/main" val="9981267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79040" y="2072640"/>
            <a:ext cx="8063659" cy="2308324"/>
          </a:xfrm>
          <a:prstGeom prst="rect">
            <a:avLst/>
          </a:prstGeom>
          <a:noFill/>
        </p:spPr>
        <p:txBody>
          <a:bodyPr wrap="none" rtlCol="0">
            <a:spAutoFit/>
          </a:bodyPr>
          <a:lstStyle/>
          <a:p>
            <a:r>
              <a:rPr lang="en-US" altLang="zh-CN" sz="4800" dirty="0">
                <a:solidFill>
                  <a:srgbClr val="7030A0"/>
                </a:solidFill>
                <a:latin typeface="Chalkduster"/>
                <a:ea typeface="+mj-ea"/>
                <a:cs typeface="Chalkduster"/>
              </a:rPr>
              <a:t>Leader: </a:t>
            </a:r>
            <a:r>
              <a:rPr lang="en-US" altLang="zh-CN" sz="4800" dirty="0" err="1">
                <a:solidFill>
                  <a:srgbClr val="7030A0"/>
                </a:solidFill>
                <a:latin typeface="Chalkduster"/>
                <a:ea typeface="+mj-ea"/>
                <a:cs typeface="Chalkduster"/>
              </a:rPr>
              <a:t>Linrong</a:t>
            </a:r>
            <a:r>
              <a:rPr lang="en-US" altLang="zh-CN" sz="4800" dirty="0">
                <a:solidFill>
                  <a:srgbClr val="7030A0"/>
                </a:solidFill>
                <a:latin typeface="Chalkduster"/>
                <a:ea typeface="+mj-ea"/>
                <a:cs typeface="Chalkduster"/>
              </a:rPr>
              <a:t> </a:t>
            </a:r>
            <a:r>
              <a:rPr lang="en-US" altLang="zh-CN" sz="4800" dirty="0" err="1">
                <a:solidFill>
                  <a:srgbClr val="7030A0"/>
                </a:solidFill>
                <a:latin typeface="Chalkduster"/>
                <a:ea typeface="+mj-ea"/>
                <a:cs typeface="Chalkduster"/>
              </a:rPr>
              <a:t>Jin</a:t>
            </a:r>
            <a:endParaRPr lang="en-US" altLang="zh-CN" sz="4800" dirty="0">
              <a:solidFill>
                <a:srgbClr val="7030A0"/>
              </a:solidFill>
              <a:latin typeface="Chalkduster"/>
              <a:ea typeface="+mj-ea"/>
              <a:cs typeface="Chalkduster"/>
            </a:endParaRPr>
          </a:p>
          <a:p>
            <a:r>
              <a:rPr lang="en-US" altLang="zh-CN" sz="4800" dirty="0">
                <a:solidFill>
                  <a:srgbClr val="7030A0"/>
                </a:solidFill>
                <a:latin typeface="Chalkduster"/>
                <a:ea typeface="+mj-ea"/>
                <a:cs typeface="Chalkduster"/>
              </a:rPr>
              <a:t>Member: Fuming Xiang</a:t>
            </a:r>
          </a:p>
          <a:p>
            <a:r>
              <a:rPr lang="en-US" altLang="zh-CN" sz="4800" dirty="0">
                <a:solidFill>
                  <a:srgbClr val="7030A0"/>
                </a:solidFill>
                <a:latin typeface="Chalkduster"/>
                <a:ea typeface="+mj-ea"/>
                <a:cs typeface="Chalkduster"/>
              </a:rPr>
              <a:t>Member: Zhen Song</a:t>
            </a:r>
            <a:endParaRPr lang="zh-CN" altLang="en-US" sz="4800" dirty="0">
              <a:solidFill>
                <a:srgbClr val="7030A0"/>
              </a:solidFill>
              <a:latin typeface="Chalkduster"/>
              <a:ea typeface="+mj-ea"/>
              <a:cs typeface="Chalkduster"/>
            </a:endParaRPr>
          </a:p>
        </p:txBody>
      </p:sp>
    </p:spTree>
    <p:extLst>
      <p:ext uri="{BB962C8B-B14F-4D97-AF65-F5344CB8AC3E}">
        <p14:creationId xmlns:p14="http://schemas.microsoft.com/office/powerpoint/2010/main" val="181635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7200" b="1" dirty="0">
                <a:solidFill>
                  <a:srgbClr val="7030A0"/>
                </a:solidFill>
                <a:latin typeface="Chalkduster"/>
                <a:cs typeface="Chalkduster"/>
              </a:rPr>
              <a:t>What to do next ?</a:t>
            </a:r>
            <a:endParaRPr lang="zh-CN" altLang="en-US" sz="7200" b="1" dirty="0">
              <a:solidFill>
                <a:srgbClr val="7030A0"/>
              </a:solidFill>
              <a:latin typeface="Chalkduster"/>
              <a:cs typeface="Chalkduster"/>
            </a:endParaRPr>
          </a:p>
        </p:txBody>
      </p:sp>
      <p:sp>
        <p:nvSpPr>
          <p:cNvPr id="4" name="文本框 3"/>
          <p:cNvSpPr txBox="1"/>
          <p:nvPr/>
        </p:nvSpPr>
        <p:spPr>
          <a:xfrm>
            <a:off x="1077686" y="1915885"/>
            <a:ext cx="9078685" cy="1354217"/>
          </a:xfrm>
          <a:prstGeom prst="rect">
            <a:avLst/>
          </a:prstGeom>
          <a:noFill/>
        </p:spPr>
        <p:txBody>
          <a:bodyPr wrap="square" rtlCol="0">
            <a:spAutoFit/>
          </a:bodyPr>
          <a:lstStyle/>
          <a:p>
            <a:pPr algn="r"/>
            <a:r>
              <a:rPr lang="en-US" altLang="zh-CN" sz="3200" b="1" dirty="0">
                <a:solidFill>
                  <a:srgbClr val="7030A0"/>
                </a:solidFill>
                <a:latin typeface="Bradley Hand ITC" panose="03070402050302030203" pitchFamily="66" charset="0"/>
                <a:ea typeface="+mj-ea"/>
                <a:cs typeface="+mj-cs"/>
              </a:rPr>
              <a:t>——To beautify the </a:t>
            </a:r>
            <a:r>
              <a:rPr lang="en-US" altLang="zh-CN" sz="3200" b="1" dirty="0" smtClean="0">
                <a:solidFill>
                  <a:srgbClr val="7030A0"/>
                </a:solidFill>
                <a:latin typeface="Bradley Hand ITC" panose="03070402050302030203" pitchFamily="66" charset="0"/>
                <a:ea typeface="+mj-ea"/>
                <a:cs typeface="+mj-cs"/>
              </a:rPr>
              <a:t>UI</a:t>
            </a:r>
            <a:endParaRPr lang="en-US" altLang="zh-CN" sz="3200" b="1" dirty="0">
              <a:solidFill>
                <a:srgbClr val="7030A0"/>
              </a:solidFill>
              <a:latin typeface="Bradley Hand ITC" panose="03070402050302030203" pitchFamily="66" charset="0"/>
              <a:ea typeface="+mj-ea"/>
              <a:cs typeface="+mj-cs"/>
            </a:endParaRPr>
          </a:p>
          <a:p>
            <a:endParaRPr lang="en-US" altLang="zh-CN" sz="3200" b="1" dirty="0">
              <a:solidFill>
                <a:srgbClr val="7030A0"/>
              </a:solidFill>
              <a:latin typeface="Bradley Hand ITC" panose="03070402050302030203" pitchFamily="66" charset="0"/>
              <a:ea typeface="+mj-ea"/>
              <a:cs typeface="+mj-cs"/>
            </a:endParaRPr>
          </a:p>
          <a:p>
            <a:pPr algn="r"/>
            <a:endParaRPr lang="zh-CN" altLang="en-US" dirty="0"/>
          </a:p>
        </p:txBody>
      </p:sp>
      <p:grpSp>
        <p:nvGrpSpPr>
          <p:cNvPr id="11" name="组合 10"/>
          <p:cNvGrpSpPr/>
          <p:nvPr/>
        </p:nvGrpSpPr>
        <p:grpSpPr>
          <a:xfrm>
            <a:off x="2024742" y="2973993"/>
            <a:ext cx="6206899" cy="2552700"/>
            <a:chOff x="2057399" y="2690964"/>
            <a:chExt cx="6206899" cy="255270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52257"/>
            <a:stretch/>
          </p:blipFill>
          <p:spPr>
            <a:xfrm>
              <a:off x="2057399" y="2690964"/>
              <a:ext cx="1841728" cy="255270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307"/>
            <a:stretch/>
          </p:blipFill>
          <p:spPr>
            <a:xfrm>
              <a:off x="6270172" y="2690964"/>
              <a:ext cx="1994126" cy="2552700"/>
            </a:xfrm>
            <a:prstGeom prst="rect">
              <a:avLst/>
            </a:prstGeom>
          </p:spPr>
        </p:pic>
        <p:cxnSp>
          <p:nvCxnSpPr>
            <p:cNvPr id="7" name="直接箭头连接符 6"/>
            <p:cNvCxnSpPr>
              <a:stCxn id="3" idx="3"/>
              <a:endCxn id="5" idx="1"/>
            </p:cNvCxnSpPr>
            <p:nvPr/>
          </p:nvCxnSpPr>
          <p:spPr>
            <a:xfrm>
              <a:off x="3899127" y="3967314"/>
              <a:ext cx="2371045" cy="0"/>
            </a:xfrm>
            <a:prstGeom prst="straightConnector1">
              <a:avLst/>
            </a:prstGeom>
            <a:ln w="76200">
              <a:solidFill>
                <a:srgbClr val="7030A0"/>
              </a:solidFill>
              <a:tailEnd type="triangle"/>
            </a:ln>
          </p:spPr>
          <p:style>
            <a:lnRef idx="3">
              <a:schemeClr val="accent5"/>
            </a:lnRef>
            <a:fillRef idx="0">
              <a:schemeClr val="accent5"/>
            </a:fillRef>
            <a:effectRef idx="2">
              <a:schemeClr val="accent5"/>
            </a:effectRef>
            <a:fontRef idx="minor">
              <a:schemeClr val="tx1"/>
            </a:fontRef>
          </p:style>
        </p:cxnSp>
        <p:sp>
          <p:nvSpPr>
            <p:cNvPr id="10" name="文本框 9"/>
            <p:cNvSpPr txBox="1"/>
            <p:nvPr/>
          </p:nvSpPr>
          <p:spPr>
            <a:xfrm rot="19994659">
              <a:off x="4170353" y="2731493"/>
              <a:ext cx="1962397" cy="1077218"/>
            </a:xfrm>
            <a:prstGeom prst="rect">
              <a:avLst/>
            </a:prstGeom>
            <a:noFill/>
          </p:spPr>
          <p:txBody>
            <a:bodyPr wrap="none" rtlCol="0">
              <a:spAutoFit/>
            </a:bodyPr>
            <a:lstStyle/>
            <a:p>
              <a:r>
                <a:rPr lang="en-US" altLang="zh-CN" sz="3200" b="1" dirty="0">
                  <a:solidFill>
                    <a:srgbClr val="7030A0"/>
                  </a:solidFill>
                  <a:latin typeface="Bradley Hand ITC" panose="03070402050302030203" pitchFamily="66" charset="0"/>
                  <a:ea typeface="+mj-ea"/>
                  <a:cs typeface="+mj-cs"/>
                </a:rPr>
                <a:t>UI is very </a:t>
              </a:r>
            </a:p>
            <a:p>
              <a:r>
                <a:rPr lang="en-US" altLang="zh-CN" sz="3200" b="1" dirty="0">
                  <a:solidFill>
                    <a:srgbClr val="7030A0"/>
                  </a:solidFill>
                  <a:latin typeface="Bradley Hand ITC" panose="03070402050302030203" pitchFamily="66" charset="0"/>
                  <a:ea typeface="+mj-ea"/>
                  <a:cs typeface="+mj-cs"/>
                </a:rPr>
                <a:t>important</a:t>
              </a:r>
              <a:endParaRPr lang="zh-CN" altLang="en-US" sz="3200" b="1" dirty="0">
                <a:solidFill>
                  <a:srgbClr val="7030A0"/>
                </a:solidFill>
                <a:latin typeface="Bradley Hand ITC" panose="03070402050302030203" pitchFamily="66" charset="0"/>
                <a:ea typeface="+mj-ea"/>
                <a:cs typeface="+mj-cs"/>
              </a:endParaRPr>
            </a:p>
          </p:txBody>
        </p:sp>
      </p:grpSp>
    </p:spTree>
    <p:extLst>
      <p:ext uri="{BB962C8B-B14F-4D97-AF65-F5344CB8AC3E}">
        <p14:creationId xmlns:p14="http://schemas.microsoft.com/office/powerpoint/2010/main" val="37358273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7200" b="1" dirty="0">
                <a:solidFill>
                  <a:srgbClr val="7030A0"/>
                </a:solidFill>
                <a:latin typeface="Chalkduster"/>
                <a:cs typeface="Chalkduster"/>
              </a:rPr>
              <a:t>What to do next ?</a:t>
            </a:r>
            <a:endParaRPr lang="zh-CN" altLang="en-US" sz="7200" b="1" dirty="0">
              <a:solidFill>
                <a:srgbClr val="7030A0"/>
              </a:solidFill>
              <a:latin typeface="Chalkduster"/>
              <a:cs typeface="Chalkduster"/>
            </a:endParaRPr>
          </a:p>
        </p:txBody>
      </p:sp>
      <p:sp>
        <p:nvSpPr>
          <p:cNvPr id="4" name="文本框 3"/>
          <p:cNvSpPr txBox="1"/>
          <p:nvPr/>
        </p:nvSpPr>
        <p:spPr>
          <a:xfrm>
            <a:off x="1077686" y="1915885"/>
            <a:ext cx="9078685" cy="1354217"/>
          </a:xfrm>
          <a:prstGeom prst="rect">
            <a:avLst/>
          </a:prstGeom>
          <a:noFill/>
        </p:spPr>
        <p:txBody>
          <a:bodyPr wrap="square" rtlCol="0">
            <a:spAutoFit/>
          </a:bodyPr>
          <a:lstStyle/>
          <a:p>
            <a:pPr algn="r"/>
            <a:r>
              <a:rPr lang="en-US" altLang="zh-CN" sz="3200" b="1" dirty="0">
                <a:solidFill>
                  <a:srgbClr val="7030A0"/>
                </a:solidFill>
                <a:latin typeface="Bradley Hand ITC" panose="03070402050302030203" pitchFamily="66" charset="0"/>
                <a:ea typeface="+mj-ea"/>
                <a:cs typeface="+mj-cs"/>
              </a:rPr>
              <a:t>——To </a:t>
            </a:r>
            <a:r>
              <a:rPr lang="en-US" altLang="zh-CN" sz="3200" b="1" dirty="0" smtClean="0">
                <a:solidFill>
                  <a:srgbClr val="7030A0"/>
                </a:solidFill>
                <a:latin typeface="Bradley Hand ITC" panose="03070402050302030203" pitchFamily="66" charset="0"/>
                <a:ea typeface="+mj-ea"/>
                <a:cs typeface="+mj-cs"/>
              </a:rPr>
              <a:t>publish  our app to the google play</a:t>
            </a:r>
            <a:endParaRPr lang="en-US" altLang="zh-CN" sz="3200" b="1" dirty="0">
              <a:solidFill>
                <a:srgbClr val="7030A0"/>
              </a:solidFill>
              <a:latin typeface="Bradley Hand ITC" panose="03070402050302030203" pitchFamily="66" charset="0"/>
              <a:ea typeface="+mj-ea"/>
              <a:cs typeface="+mj-cs"/>
            </a:endParaRPr>
          </a:p>
          <a:p>
            <a:endParaRPr lang="en-US" altLang="zh-CN" sz="3200" b="1" dirty="0">
              <a:solidFill>
                <a:srgbClr val="7030A0"/>
              </a:solidFill>
              <a:latin typeface="Bradley Hand ITC" panose="03070402050302030203" pitchFamily="66" charset="0"/>
              <a:ea typeface="+mj-ea"/>
              <a:cs typeface="+mj-cs"/>
            </a:endParaRPr>
          </a:p>
          <a:p>
            <a:pPr algn="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14" y="2840300"/>
            <a:ext cx="4985657" cy="3253141"/>
          </a:xfrm>
          <a:prstGeom prst="rect">
            <a:avLst/>
          </a:prstGeom>
        </p:spPr>
      </p:pic>
    </p:spTree>
    <p:extLst>
      <p:ext uri="{BB962C8B-B14F-4D97-AF65-F5344CB8AC3E}">
        <p14:creationId xmlns:p14="http://schemas.microsoft.com/office/powerpoint/2010/main" val="1127322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8600" y="4286885"/>
            <a:ext cx="10515600" cy="1325563"/>
          </a:xfrm>
        </p:spPr>
        <p:txBody>
          <a:bodyPr>
            <a:normAutofit/>
          </a:bodyPr>
          <a:lstStyle/>
          <a:p>
            <a:r>
              <a:rPr lang="en-US" altLang="zh-CN" sz="7200" b="1" dirty="0">
                <a:solidFill>
                  <a:srgbClr val="7030A0"/>
                </a:solidFill>
                <a:latin typeface="Chalkduster"/>
                <a:cs typeface="Chalkduster"/>
              </a:rPr>
              <a:t>Thank you</a:t>
            </a:r>
            <a:endParaRPr lang="zh-CN" altLang="en-US" sz="7200" b="1" dirty="0">
              <a:solidFill>
                <a:srgbClr val="7030A0"/>
              </a:solidFill>
              <a:latin typeface="Chalkduster"/>
              <a:cs typeface="Chalkduster"/>
            </a:endParaRPr>
          </a:p>
        </p:txBody>
      </p:sp>
    </p:spTree>
    <p:extLst>
      <p:ext uri="{BB962C8B-B14F-4D97-AF65-F5344CB8AC3E}">
        <p14:creationId xmlns:p14="http://schemas.microsoft.com/office/powerpoint/2010/main" val="59550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b="1" dirty="0">
                <a:solidFill>
                  <a:srgbClr val="7030A0"/>
                </a:solidFill>
                <a:latin typeface="Chalkduster"/>
                <a:cs typeface="Chalkduster"/>
              </a:rPr>
              <a:t>What is </a:t>
            </a:r>
            <a:r>
              <a:rPr lang="en-US" altLang="zh-CN" sz="5400" b="1" dirty="0" smtClean="0">
                <a:solidFill>
                  <a:srgbClr val="7030A0"/>
                </a:solidFill>
                <a:latin typeface="Chalkduster"/>
                <a:cs typeface="Chalkduster"/>
              </a:rPr>
              <a:t>the</a:t>
            </a:r>
            <a:r>
              <a:rPr lang="zh-CN" altLang="en-US" sz="5400" b="1" dirty="0" smtClean="0">
                <a:solidFill>
                  <a:srgbClr val="7030A0"/>
                </a:solidFill>
                <a:latin typeface="Chalkduster"/>
                <a:cs typeface="Chalkduster"/>
              </a:rPr>
              <a:t> </a:t>
            </a:r>
            <a:r>
              <a:rPr lang="en-US" altLang="zh-CN" sz="5400" b="1" dirty="0" smtClean="0">
                <a:solidFill>
                  <a:srgbClr val="7030A0"/>
                </a:solidFill>
                <a:latin typeface="Chalkduster"/>
                <a:cs typeface="Chalkduster"/>
              </a:rPr>
              <a:t>song’s</a:t>
            </a:r>
            <a:r>
              <a:rPr lang="zh-CN" altLang="en-US" sz="5400" b="1" dirty="0" smtClean="0">
                <a:solidFill>
                  <a:srgbClr val="7030A0"/>
                </a:solidFill>
                <a:latin typeface="Chalkduster"/>
                <a:cs typeface="Chalkduster"/>
              </a:rPr>
              <a:t> </a:t>
            </a:r>
            <a:r>
              <a:rPr lang="en-US" altLang="zh-CN" sz="5400" b="1" dirty="0" smtClean="0">
                <a:solidFill>
                  <a:srgbClr val="7030A0"/>
                </a:solidFill>
                <a:latin typeface="Chalkduster"/>
                <a:cs typeface="Chalkduster"/>
              </a:rPr>
              <a:t>name</a:t>
            </a:r>
            <a:r>
              <a:rPr lang="en-US" altLang="zh-CN" sz="5400" b="1" dirty="0" smtClean="0">
                <a:solidFill>
                  <a:srgbClr val="7030A0"/>
                </a:solidFill>
                <a:latin typeface="Chalkduster"/>
                <a:cs typeface="Chalkduster"/>
              </a:rPr>
              <a:t> </a:t>
            </a:r>
            <a:r>
              <a:rPr lang="en-US" altLang="zh-CN" sz="5400" b="1" dirty="0">
                <a:solidFill>
                  <a:srgbClr val="7030A0"/>
                </a:solidFill>
                <a:latin typeface="Chalkduster"/>
                <a:cs typeface="Chalkduster"/>
              </a:rPr>
              <a:t>?</a:t>
            </a:r>
            <a:endParaRPr lang="zh-CN" altLang="en-US" sz="54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0880" y="2135484"/>
            <a:ext cx="4933950" cy="3114675"/>
          </a:xfrm>
        </p:spPr>
      </p:pic>
      <p:sp>
        <p:nvSpPr>
          <p:cNvPr id="6" name="文本框 5"/>
          <p:cNvSpPr txBox="1"/>
          <p:nvPr/>
        </p:nvSpPr>
        <p:spPr>
          <a:xfrm>
            <a:off x="838200" y="2492492"/>
            <a:ext cx="5882090" cy="2739211"/>
          </a:xfrm>
          <a:prstGeom prst="rect">
            <a:avLst/>
          </a:prstGeom>
          <a:noFill/>
        </p:spPr>
        <p:txBody>
          <a:bodyPr wrap="square" rtlCol="0">
            <a:spAutoFit/>
          </a:bodyPr>
          <a:lstStyle/>
          <a:p>
            <a:r>
              <a:rPr lang="en-US" altLang="zh-CN" sz="4800" b="1" dirty="0">
                <a:solidFill>
                  <a:srgbClr val="7030A0"/>
                </a:solidFill>
                <a:latin typeface="Chalkduster"/>
                <a:ea typeface="+mj-ea"/>
                <a:cs typeface="Chalkduster"/>
              </a:rPr>
              <a:t>I don’t know </a:t>
            </a:r>
          </a:p>
          <a:p>
            <a:r>
              <a:rPr lang="en-US" altLang="zh-CN" sz="4800" b="1" dirty="0">
                <a:solidFill>
                  <a:srgbClr val="7030A0"/>
                </a:solidFill>
                <a:latin typeface="Chalkduster"/>
                <a:ea typeface="+mj-ea"/>
                <a:cs typeface="Chalkduster"/>
              </a:rPr>
              <a:t>the name of it</a:t>
            </a:r>
          </a:p>
          <a:p>
            <a:r>
              <a:rPr lang="en-US" altLang="zh-CN" sz="4800" b="1" dirty="0">
                <a:solidFill>
                  <a:srgbClr val="7030A0"/>
                </a:solidFill>
                <a:latin typeface="Chalkduster"/>
                <a:ea typeface="+mj-ea"/>
                <a:cs typeface="Chalkduster"/>
              </a:rPr>
              <a:t>	</a:t>
            </a:r>
            <a:r>
              <a:rPr lang="en-US" altLang="zh-CN" sz="2800" b="1" dirty="0" smtClean="0">
                <a:solidFill>
                  <a:srgbClr val="7030A0"/>
                </a:solidFill>
                <a:latin typeface="Chalkduster"/>
                <a:ea typeface="+mj-ea"/>
                <a:cs typeface="Chalkduster"/>
              </a:rPr>
              <a:t>-- </a:t>
            </a:r>
            <a:r>
              <a:rPr lang="en-US" altLang="zh-CN" sz="2800" b="1" dirty="0">
                <a:solidFill>
                  <a:srgbClr val="7030A0"/>
                </a:solidFill>
                <a:latin typeface="Chalkduster"/>
                <a:ea typeface="+mj-ea"/>
                <a:cs typeface="Chalkduster"/>
              </a:rPr>
              <a:t>People who heard the song</a:t>
            </a:r>
            <a:endParaRPr lang="zh-CN" altLang="en-US" sz="2800" b="1" dirty="0">
              <a:solidFill>
                <a:srgbClr val="7030A0"/>
              </a:solidFill>
              <a:latin typeface="Chalkduster"/>
              <a:ea typeface="+mj-ea"/>
              <a:cs typeface="Chalkduster"/>
            </a:endParaRPr>
          </a:p>
        </p:txBody>
      </p:sp>
    </p:spTree>
    <p:extLst>
      <p:ext uri="{BB962C8B-B14F-4D97-AF65-F5344CB8AC3E}">
        <p14:creationId xmlns:p14="http://schemas.microsoft.com/office/powerpoint/2010/main" val="13248690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800" b="1" dirty="0">
                <a:solidFill>
                  <a:srgbClr val="7030A0"/>
                </a:solidFill>
                <a:latin typeface="Chalkduster"/>
                <a:cs typeface="Chalkduster"/>
              </a:rPr>
              <a:t>What are you talking about ?</a:t>
            </a:r>
            <a:endParaRPr lang="zh-CN" altLang="en-US" sz="48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9512" y="2062434"/>
            <a:ext cx="4986510" cy="3523800"/>
          </a:xfrm>
        </p:spPr>
      </p:pic>
      <p:sp>
        <p:nvSpPr>
          <p:cNvPr id="5" name="文本框 4"/>
          <p:cNvSpPr txBox="1"/>
          <p:nvPr/>
        </p:nvSpPr>
        <p:spPr>
          <a:xfrm>
            <a:off x="0" y="3131836"/>
            <a:ext cx="5409512" cy="2246769"/>
          </a:xfrm>
          <a:prstGeom prst="rect">
            <a:avLst/>
          </a:prstGeom>
          <a:noFill/>
        </p:spPr>
        <p:txBody>
          <a:bodyPr wrap="square" rtlCol="0">
            <a:spAutoFit/>
          </a:bodyPr>
          <a:lstStyle/>
          <a:p>
            <a:r>
              <a:rPr lang="en-US" altLang="zh-CN" sz="2800" b="1" dirty="0">
                <a:solidFill>
                  <a:srgbClr val="7030A0"/>
                </a:solidFill>
                <a:latin typeface="Chalkduster"/>
                <a:ea typeface="+mj-ea"/>
                <a:cs typeface="Chalkduster"/>
              </a:rPr>
              <a:t>There are many dialects in China.</a:t>
            </a:r>
          </a:p>
          <a:p>
            <a:r>
              <a:rPr lang="en-US" altLang="zh-CN" sz="2800" b="1" dirty="0">
                <a:solidFill>
                  <a:srgbClr val="7030A0"/>
                </a:solidFill>
                <a:latin typeface="Chalkduster"/>
                <a:ea typeface="+mj-ea"/>
                <a:cs typeface="Chalkduster"/>
              </a:rPr>
              <a:t>What are you talking about ?!?!?!</a:t>
            </a:r>
          </a:p>
          <a:p>
            <a:pPr algn="r"/>
            <a:r>
              <a:rPr lang="en-US" altLang="zh-CN" sz="2800" b="1" dirty="0">
                <a:solidFill>
                  <a:srgbClr val="7030A0"/>
                </a:solidFill>
                <a:latin typeface="Chalkduster"/>
                <a:ea typeface="+mj-ea"/>
                <a:cs typeface="Chalkduster"/>
              </a:rPr>
              <a:t>--Traveler</a:t>
            </a:r>
            <a:endParaRPr lang="zh-CN" altLang="en-US" sz="2800" b="1" dirty="0">
              <a:solidFill>
                <a:srgbClr val="7030A0"/>
              </a:solidFill>
              <a:latin typeface="Chalkduster"/>
              <a:ea typeface="+mj-ea"/>
              <a:cs typeface="Chalkduster"/>
            </a:endParaRPr>
          </a:p>
        </p:txBody>
      </p:sp>
    </p:spTree>
    <p:extLst>
      <p:ext uri="{BB962C8B-B14F-4D97-AF65-F5344CB8AC3E}">
        <p14:creationId xmlns:p14="http://schemas.microsoft.com/office/powerpoint/2010/main" val="39985021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2877" y="1740665"/>
            <a:ext cx="5907664" cy="1134737"/>
          </a:xfrm>
        </p:spPr>
        <p:txBody>
          <a:bodyPr>
            <a:normAutofit fontScale="77500" lnSpcReduction="20000"/>
          </a:bodyPr>
          <a:lstStyle/>
          <a:p>
            <a:pPr marL="0" indent="0" algn="ctr">
              <a:buNone/>
            </a:pPr>
            <a:r>
              <a:rPr lang="en-US" altLang="zh-CN" sz="7200" b="1" dirty="0" smtClean="0">
                <a:solidFill>
                  <a:srgbClr val="7030A0"/>
                </a:solidFill>
                <a:latin typeface="Chalkduster"/>
                <a:ea typeface="+mj-ea"/>
                <a:cs typeface="Chalkduster"/>
              </a:rPr>
              <a:t>Help-by-Voice</a:t>
            </a:r>
          </a:p>
          <a:p>
            <a:pPr marL="0" indent="0" algn="ctr">
              <a:buNone/>
            </a:pPr>
            <a:endParaRPr lang="zh-CN" altLang="en-US" sz="7200" b="1" dirty="0">
              <a:solidFill>
                <a:srgbClr val="7030A0"/>
              </a:solidFill>
              <a:latin typeface="Chalkduster"/>
              <a:ea typeface="+mj-ea"/>
              <a:cs typeface="Chalkduster"/>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6381" r="2441"/>
          <a:stretch/>
        </p:blipFill>
        <p:spPr>
          <a:xfrm rot="5400000">
            <a:off x="7106761" y="2632075"/>
            <a:ext cx="3729207" cy="3929427"/>
          </a:xfrm>
          <a:prstGeom prst="rect">
            <a:avLst/>
          </a:prstGeom>
        </p:spPr>
      </p:pic>
    </p:spTree>
    <p:extLst>
      <p:ext uri="{BB962C8B-B14F-4D97-AF65-F5344CB8AC3E}">
        <p14:creationId xmlns:p14="http://schemas.microsoft.com/office/powerpoint/2010/main" val="39447871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Help-by-Voice</a:t>
            </a:r>
            <a:endParaRPr lang="zh-CN" altLang="en-US" sz="7200" b="1" dirty="0">
              <a:solidFill>
                <a:srgbClr val="7030A0"/>
              </a:solidFill>
              <a:latin typeface="Chalkduster"/>
              <a:cs typeface="Chalkduster"/>
            </a:endParaRPr>
          </a:p>
        </p:txBody>
      </p:sp>
      <p:sp>
        <p:nvSpPr>
          <p:cNvPr id="3" name="内容占位符 2"/>
          <p:cNvSpPr>
            <a:spLocks noGrp="1"/>
          </p:cNvSpPr>
          <p:nvPr>
            <p:ph idx="1"/>
          </p:nvPr>
        </p:nvSpPr>
        <p:spPr/>
        <p:txBody>
          <a:bodyPr>
            <a:noAutofit/>
          </a:bodyPr>
          <a:lstStyle/>
          <a:p>
            <a:pPr marL="0" indent="0" algn="ctr">
              <a:buNone/>
            </a:pPr>
            <a:r>
              <a:rPr lang="en-US" altLang="zh-CN" sz="3600" b="1" dirty="0">
                <a:solidFill>
                  <a:srgbClr val="7030A0"/>
                </a:solidFill>
                <a:latin typeface="Khmer UI" panose="020B0502040204020203" pitchFamily="34" charset="0"/>
                <a:ea typeface="+mj-ea"/>
                <a:cs typeface="Khmer UI" panose="020B0502040204020203" pitchFamily="34" charset="0"/>
              </a:rPr>
              <a:t>This</a:t>
            </a:r>
            <a:r>
              <a:rPr lang="en-US" altLang="zh-CN" sz="1400" b="1" dirty="0" smtClean="0">
                <a:latin typeface="Khmer UI" panose="020B0502040204020203" pitchFamily="34" charset="0"/>
                <a:cs typeface="Khmer UI" panose="020B0502040204020203" pitchFamily="34" charset="0"/>
              </a:rPr>
              <a:t> </a:t>
            </a:r>
            <a:r>
              <a:rPr lang="en-US" altLang="zh-CN" sz="3600" b="1" dirty="0">
                <a:solidFill>
                  <a:srgbClr val="7030A0"/>
                </a:solidFill>
                <a:latin typeface="Khmer UI" panose="020B0502040204020203" pitchFamily="34" charset="0"/>
                <a:ea typeface="+mj-ea"/>
                <a:cs typeface="Khmer UI" panose="020B0502040204020203" pitchFamily="34" charset="0"/>
              </a:rPr>
              <a:t>APP is arming at </a:t>
            </a:r>
          </a:p>
          <a:p>
            <a:pPr marL="0" indent="0" algn="ctr">
              <a:buNone/>
            </a:pPr>
            <a:endParaRPr lang="en-US" altLang="zh-CN" sz="1200" dirty="0" smtClean="0">
              <a:latin typeface="Khmer UI" panose="020B0502040204020203" pitchFamily="34" charset="0"/>
              <a:cs typeface="Khmer UI" panose="020B0502040204020203" pitchFamily="34" charset="0"/>
            </a:endParaRPr>
          </a:p>
          <a:p>
            <a:r>
              <a:rPr lang="en-US" altLang="zh-CN" sz="3600" dirty="0">
                <a:solidFill>
                  <a:srgbClr val="7030A0"/>
                </a:solidFill>
                <a:latin typeface="Khmer UI" panose="020B0502040204020203" pitchFamily="34" charset="0"/>
                <a:ea typeface="+mj-ea"/>
                <a:cs typeface="Khmer UI" panose="020B0502040204020203" pitchFamily="34" charset="0"/>
              </a:rPr>
              <a:t>The people who have the impression of songs but cannot  make determination</a:t>
            </a:r>
          </a:p>
          <a:p>
            <a:r>
              <a:rPr lang="en-US" altLang="zh-CN" sz="3600" dirty="0">
                <a:solidFill>
                  <a:srgbClr val="7030A0"/>
                </a:solidFill>
                <a:latin typeface="Khmer UI" panose="020B0502040204020203" pitchFamily="34" charset="0"/>
                <a:ea typeface="+mj-ea"/>
                <a:cs typeface="Khmer UI" panose="020B0502040204020203" pitchFamily="34" charset="0"/>
              </a:rPr>
              <a:t>The people who are meeting with the problems of dialect which are only able to be solved by the local citizen in traveling or on business</a:t>
            </a:r>
            <a:endParaRPr lang="zh-CN" altLang="en-US" sz="3600" dirty="0">
              <a:solidFill>
                <a:srgbClr val="7030A0"/>
              </a:solidFill>
              <a:latin typeface="Khmer UI" panose="020B0502040204020203" pitchFamily="34" charset="0"/>
              <a:ea typeface="+mj-ea"/>
              <a:cs typeface="Khmer UI" panose="020B0502040204020203" pitchFamily="34" charset="0"/>
            </a:endParaRPr>
          </a:p>
        </p:txBody>
      </p:sp>
    </p:spTree>
    <p:extLst>
      <p:ext uri="{BB962C8B-B14F-4D97-AF65-F5344CB8AC3E}">
        <p14:creationId xmlns:p14="http://schemas.microsoft.com/office/powerpoint/2010/main" val="22689836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7200" b="1" dirty="0">
                <a:solidFill>
                  <a:srgbClr val="7030A0"/>
                </a:solidFill>
                <a:latin typeface="Chalkduster"/>
                <a:cs typeface="Chalkduster"/>
              </a:rPr>
              <a:t>Scenario</a:t>
            </a:r>
            <a:r>
              <a:rPr lang="en-US" altLang="zh-CN" sz="6600" b="1" dirty="0">
                <a:solidFill>
                  <a:srgbClr val="7030A0"/>
                </a:solidFill>
                <a:latin typeface="Chalkduster"/>
                <a:cs typeface="Chalkduster"/>
              </a:rPr>
              <a:t> </a:t>
            </a:r>
            <a:r>
              <a:rPr lang="en-US" altLang="zh-CN" sz="7200" b="1" dirty="0" smtClean="0">
                <a:solidFill>
                  <a:srgbClr val="7030A0"/>
                </a:solidFill>
                <a:latin typeface="Chalkduster"/>
                <a:cs typeface="Chalkduster"/>
              </a:rPr>
              <a:t>1</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4613"/>
          <a:stretch/>
        </p:blipFill>
        <p:spPr>
          <a:xfrm>
            <a:off x="6555062" y="1782082"/>
            <a:ext cx="2739475" cy="4150632"/>
          </a:xfrm>
        </p:spPr>
      </p:pic>
      <p:sp>
        <p:nvSpPr>
          <p:cNvPr id="3" name="文本框 2"/>
          <p:cNvSpPr txBox="1"/>
          <p:nvPr/>
        </p:nvSpPr>
        <p:spPr>
          <a:xfrm>
            <a:off x="995680" y="2316480"/>
            <a:ext cx="5248553" cy="3323987"/>
          </a:xfrm>
          <a:prstGeom prst="rect">
            <a:avLst/>
          </a:prstGeom>
          <a:noFill/>
        </p:spPr>
        <p:txBody>
          <a:bodyPr wrap="none" rtlCol="0">
            <a:spAutoFit/>
          </a:bodyPr>
          <a:lstStyle/>
          <a:p>
            <a:r>
              <a:rPr lang="en-US" altLang="zh-CN" sz="3200" b="1" dirty="0">
                <a:solidFill>
                  <a:srgbClr val="7030A0"/>
                </a:solidFill>
                <a:latin typeface="Bradley Hand ITC" panose="03070402050302030203" pitchFamily="66" charset="0"/>
                <a:ea typeface="+mj-ea"/>
                <a:cs typeface="+mj-cs"/>
              </a:rPr>
              <a:t>——In </a:t>
            </a:r>
            <a:r>
              <a:rPr lang="en-US" altLang="zh-CN" sz="3200" b="1" dirty="0" smtClean="0">
                <a:solidFill>
                  <a:srgbClr val="7030A0"/>
                </a:solidFill>
                <a:latin typeface="Bradley Hand ITC" panose="03070402050302030203" pitchFamily="66" charset="0"/>
                <a:ea typeface="+mj-ea"/>
                <a:cs typeface="+mj-cs"/>
              </a:rPr>
              <a:t>campus</a:t>
            </a:r>
            <a:endParaRPr lang="en-US" altLang="zh-CN" sz="3200" b="1" dirty="0">
              <a:solidFill>
                <a:srgbClr val="7030A0"/>
              </a:solidFill>
              <a:latin typeface="Bradley Hand ITC" panose="03070402050302030203" pitchFamily="66" charset="0"/>
              <a:ea typeface="+mj-ea"/>
              <a:cs typeface="+mj-cs"/>
            </a:endParaRPr>
          </a:p>
          <a:p>
            <a:endParaRPr lang="en-US" altLang="zh-CN" sz="3200" b="1" dirty="0">
              <a:solidFill>
                <a:srgbClr val="7030A0"/>
              </a:solidFill>
              <a:latin typeface="Bradley Hand ITC" panose="03070402050302030203" pitchFamily="66" charset="0"/>
              <a:ea typeface="+mj-ea"/>
              <a:cs typeface="+mj-cs"/>
            </a:endParaRPr>
          </a:p>
          <a:p>
            <a:r>
              <a:rPr lang="en-US" altLang="zh-CN" sz="3200" b="1" dirty="0">
                <a:solidFill>
                  <a:srgbClr val="7030A0"/>
                </a:solidFill>
                <a:latin typeface="Bradley Hand ITC" panose="03070402050302030203" pitchFamily="66" charset="0"/>
                <a:ea typeface="+mj-ea"/>
                <a:cs typeface="+mj-cs"/>
              </a:rPr>
              <a:t>Walking with my roommate </a:t>
            </a:r>
          </a:p>
          <a:p>
            <a:r>
              <a:rPr lang="en-US" altLang="zh-CN" sz="3200" b="1" dirty="0">
                <a:solidFill>
                  <a:srgbClr val="7030A0"/>
                </a:solidFill>
                <a:latin typeface="Bradley Hand ITC" panose="03070402050302030203" pitchFamily="66" charset="0"/>
                <a:ea typeface="+mj-ea"/>
                <a:cs typeface="+mj-cs"/>
              </a:rPr>
              <a:t>and hear a song I have heard.</a:t>
            </a:r>
          </a:p>
          <a:p>
            <a:endParaRPr lang="en-US" altLang="zh-CN" sz="3200" b="1" dirty="0">
              <a:solidFill>
                <a:srgbClr val="7030A0"/>
              </a:solidFill>
              <a:latin typeface="Bradley Hand ITC" panose="03070402050302030203" pitchFamily="66" charset="0"/>
              <a:ea typeface="+mj-ea"/>
              <a:cs typeface="+mj-cs"/>
            </a:endParaRPr>
          </a:p>
          <a:p>
            <a:r>
              <a:rPr lang="en-US" altLang="zh-CN" sz="3200" b="1" dirty="0">
                <a:solidFill>
                  <a:srgbClr val="7030A0"/>
                </a:solidFill>
                <a:latin typeface="Bradley Hand ITC" panose="03070402050302030203" pitchFamily="66" charset="0"/>
                <a:ea typeface="+mj-ea"/>
                <a:cs typeface="+mj-cs"/>
              </a:rPr>
              <a:t>But the name is ……..</a:t>
            </a:r>
          </a:p>
          <a:p>
            <a:endParaRPr lang="zh-CN" altLang="en-US" dirty="0"/>
          </a:p>
        </p:txBody>
      </p:sp>
    </p:spTree>
    <p:extLst>
      <p:ext uri="{BB962C8B-B14F-4D97-AF65-F5344CB8AC3E}">
        <p14:creationId xmlns:p14="http://schemas.microsoft.com/office/powerpoint/2010/main" val="35182195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Scenario 2</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561748"/>
            <a:ext cx="4762500" cy="2838450"/>
          </a:xfrm>
        </p:spPr>
      </p:pic>
      <p:sp>
        <p:nvSpPr>
          <p:cNvPr id="3" name="文本框 2"/>
          <p:cNvSpPr txBox="1"/>
          <p:nvPr/>
        </p:nvSpPr>
        <p:spPr>
          <a:xfrm>
            <a:off x="0" y="3319254"/>
            <a:ext cx="4522392" cy="1323439"/>
          </a:xfrm>
          <a:prstGeom prst="rect">
            <a:avLst/>
          </a:prstGeom>
          <a:noFill/>
        </p:spPr>
        <p:txBody>
          <a:bodyPr wrap="none" rtlCol="0">
            <a:spAutoFit/>
          </a:bodyPr>
          <a:lstStyle/>
          <a:p>
            <a:r>
              <a:rPr lang="en-US" altLang="zh-CN" sz="4000" b="1" dirty="0">
                <a:solidFill>
                  <a:srgbClr val="7030A0"/>
                </a:solidFill>
                <a:latin typeface="Bradley Hand ITC" panose="03070402050302030203" pitchFamily="66" charset="0"/>
                <a:ea typeface="+mj-ea"/>
                <a:cs typeface="+mj-cs"/>
              </a:rPr>
              <a:t>How to say Hello in </a:t>
            </a:r>
          </a:p>
          <a:p>
            <a:r>
              <a:rPr lang="en-US" altLang="zh-CN" sz="4000" b="1" dirty="0" smtClean="0">
                <a:solidFill>
                  <a:srgbClr val="7030A0"/>
                </a:solidFill>
                <a:latin typeface="Bradley Hand ITC" panose="03070402050302030203" pitchFamily="66" charset="0"/>
                <a:ea typeface="+mj-ea"/>
                <a:cs typeface="+mj-cs"/>
              </a:rPr>
              <a:t>Shanghainese ?????</a:t>
            </a:r>
            <a:endParaRPr lang="zh-CN" altLang="en-US" sz="4000" b="1" dirty="0">
              <a:solidFill>
                <a:srgbClr val="7030A0"/>
              </a:solidFill>
              <a:latin typeface="Bradley Hand ITC" panose="03070402050302030203" pitchFamily="66" charset="0"/>
              <a:ea typeface="+mj-ea"/>
              <a:cs typeface="+mj-cs"/>
            </a:endParaRPr>
          </a:p>
        </p:txBody>
      </p:sp>
      <p:sp>
        <p:nvSpPr>
          <p:cNvPr id="5" name="文本框 4"/>
          <p:cNvSpPr txBox="1"/>
          <p:nvPr/>
        </p:nvSpPr>
        <p:spPr>
          <a:xfrm>
            <a:off x="782916" y="2038529"/>
            <a:ext cx="4514377" cy="523220"/>
          </a:xfrm>
          <a:prstGeom prst="rect">
            <a:avLst/>
          </a:prstGeom>
          <a:noFill/>
        </p:spPr>
        <p:txBody>
          <a:bodyPr wrap="none" rtlCol="0">
            <a:spAutoFit/>
          </a:bodyPr>
          <a:lstStyle/>
          <a:p>
            <a:r>
              <a:rPr lang="en-US" altLang="zh-CN" sz="2800" b="1" dirty="0" smtClean="0">
                <a:solidFill>
                  <a:srgbClr val="7030A0"/>
                </a:solidFill>
                <a:latin typeface="Bradley Hand ITC" panose="03070402050302030203" pitchFamily="66" charset="0"/>
                <a:ea typeface="+mj-ea"/>
                <a:cs typeface="+mj-cs"/>
              </a:rPr>
              <a:t>——</a:t>
            </a:r>
            <a:r>
              <a:rPr lang="en-US" altLang="zh-CN" sz="2800" b="1" dirty="0" err="1" smtClean="0">
                <a:solidFill>
                  <a:srgbClr val="7030A0"/>
                </a:solidFill>
                <a:latin typeface="Bradley Hand ITC" panose="03070402050302030203" pitchFamily="66" charset="0"/>
                <a:ea typeface="+mj-ea"/>
                <a:cs typeface="+mj-cs"/>
              </a:rPr>
              <a:t>Hostfamily</a:t>
            </a:r>
            <a:r>
              <a:rPr lang="en-US" altLang="zh-CN" sz="1200" dirty="0" smtClean="0"/>
              <a:t> </a:t>
            </a:r>
            <a:r>
              <a:rPr lang="en-US" altLang="zh-CN" sz="2800" b="1" dirty="0">
                <a:solidFill>
                  <a:srgbClr val="7030A0"/>
                </a:solidFill>
                <a:latin typeface="Bradley Hand ITC" panose="03070402050302030203" pitchFamily="66" charset="0"/>
                <a:ea typeface="+mj-ea"/>
                <a:cs typeface="+mj-cs"/>
              </a:rPr>
              <a:t>in</a:t>
            </a:r>
            <a:r>
              <a:rPr lang="en-US" altLang="zh-CN" sz="1200" dirty="0" smtClean="0"/>
              <a:t> </a:t>
            </a:r>
            <a:r>
              <a:rPr lang="en-US" altLang="zh-CN" sz="2800" b="1" dirty="0">
                <a:solidFill>
                  <a:srgbClr val="7030A0"/>
                </a:solidFill>
                <a:latin typeface="Bradley Hand ITC" panose="03070402050302030203" pitchFamily="66" charset="0"/>
                <a:ea typeface="+mj-ea"/>
                <a:cs typeface="+mj-cs"/>
              </a:rPr>
              <a:t>Shanghai</a:t>
            </a:r>
            <a:endParaRPr lang="zh-CN" altLang="en-US" sz="2800" b="1" dirty="0">
              <a:solidFill>
                <a:srgbClr val="7030A0"/>
              </a:solidFill>
              <a:latin typeface="Bradley Hand ITC" panose="03070402050302030203" pitchFamily="66" charset="0"/>
              <a:ea typeface="+mj-ea"/>
              <a:cs typeface="+mj-cs"/>
            </a:endParaRPr>
          </a:p>
        </p:txBody>
      </p:sp>
    </p:spTree>
    <p:extLst>
      <p:ext uri="{BB962C8B-B14F-4D97-AF65-F5344CB8AC3E}">
        <p14:creationId xmlns:p14="http://schemas.microsoft.com/office/powerpoint/2010/main" val="19150447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b="1" dirty="0">
                <a:solidFill>
                  <a:srgbClr val="7030A0"/>
                </a:solidFill>
                <a:latin typeface="Chalkduster"/>
                <a:cs typeface="Chalkduster"/>
              </a:rPr>
              <a:t>Scenario</a:t>
            </a:r>
            <a:r>
              <a:rPr lang="en-US" altLang="zh-CN" dirty="0" smtClean="0">
                <a:latin typeface="Chalkduster"/>
                <a:cs typeface="Chalkduster"/>
              </a:rPr>
              <a:t> </a:t>
            </a:r>
            <a:r>
              <a:rPr lang="en-US" altLang="zh-CN" sz="7200" b="1" dirty="0">
                <a:solidFill>
                  <a:srgbClr val="7030A0"/>
                </a:solidFill>
                <a:latin typeface="Chalkduster"/>
                <a:cs typeface="Chalkduster"/>
              </a:rPr>
              <a:t>3</a:t>
            </a:r>
            <a:endParaRPr lang="zh-CN" altLang="en-US" sz="7200" b="1" dirty="0">
              <a:solidFill>
                <a:srgbClr val="7030A0"/>
              </a:solidFill>
              <a:latin typeface="Chalkduster"/>
              <a:cs typeface="Chalkduster"/>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2654" y="1976980"/>
            <a:ext cx="4323917" cy="3581305"/>
          </a:xfrm>
        </p:spPr>
      </p:pic>
      <p:sp>
        <p:nvSpPr>
          <p:cNvPr id="3" name="文本框 2"/>
          <p:cNvSpPr txBox="1"/>
          <p:nvPr/>
        </p:nvSpPr>
        <p:spPr>
          <a:xfrm>
            <a:off x="213107" y="3506022"/>
            <a:ext cx="4714752" cy="523220"/>
          </a:xfrm>
          <a:prstGeom prst="rect">
            <a:avLst/>
          </a:prstGeom>
          <a:noFill/>
        </p:spPr>
        <p:txBody>
          <a:bodyPr wrap="none" rtlCol="0">
            <a:spAutoFit/>
          </a:bodyPr>
          <a:lstStyle/>
          <a:p>
            <a:r>
              <a:rPr lang="en-US" altLang="zh-CN" sz="2800" b="1" dirty="0">
                <a:solidFill>
                  <a:srgbClr val="7030A0"/>
                </a:solidFill>
                <a:latin typeface="Bradley Hand ITC" panose="03070402050302030203" pitchFamily="66" charset="0"/>
                <a:ea typeface="+mj-ea"/>
                <a:cs typeface="+mj-cs"/>
              </a:rPr>
              <a:t>What’s the meaning of “</a:t>
            </a:r>
            <a:r>
              <a:rPr lang="en-US" altLang="zh-CN" sz="2800" b="1" dirty="0" err="1">
                <a:solidFill>
                  <a:srgbClr val="7030A0"/>
                </a:solidFill>
                <a:latin typeface="Bradley Hand ITC" panose="03070402050302030203" pitchFamily="66" charset="0"/>
                <a:ea typeface="+mj-ea"/>
                <a:cs typeface="+mj-cs"/>
              </a:rPr>
              <a:t>gaha</a:t>
            </a:r>
            <a:r>
              <a:rPr lang="en-US" altLang="zh-CN" sz="2800" b="1" dirty="0" smtClean="0">
                <a:solidFill>
                  <a:srgbClr val="7030A0"/>
                </a:solidFill>
                <a:latin typeface="Bradley Hand ITC" panose="03070402050302030203" pitchFamily="66" charset="0"/>
                <a:ea typeface="+mj-ea"/>
                <a:cs typeface="+mj-cs"/>
              </a:rPr>
              <a:t>”</a:t>
            </a:r>
            <a:endParaRPr lang="zh-CN" altLang="en-US" sz="1000" dirty="0"/>
          </a:p>
        </p:txBody>
      </p:sp>
      <p:sp>
        <p:nvSpPr>
          <p:cNvPr id="5" name="文本框 4"/>
          <p:cNvSpPr txBox="1"/>
          <p:nvPr/>
        </p:nvSpPr>
        <p:spPr>
          <a:xfrm>
            <a:off x="1281508" y="2336745"/>
            <a:ext cx="2577950" cy="523220"/>
          </a:xfrm>
          <a:prstGeom prst="rect">
            <a:avLst/>
          </a:prstGeom>
          <a:noFill/>
        </p:spPr>
        <p:txBody>
          <a:bodyPr wrap="none" rtlCol="0">
            <a:spAutoFit/>
          </a:bodyPr>
          <a:lstStyle/>
          <a:p>
            <a:r>
              <a:rPr lang="en-US" altLang="zh-CN" sz="2800" b="1" dirty="0" smtClean="0">
                <a:solidFill>
                  <a:srgbClr val="7030A0"/>
                </a:solidFill>
                <a:latin typeface="Bradley Hand ITC" panose="03070402050302030203" pitchFamily="66" charset="0"/>
                <a:ea typeface="+mj-ea"/>
                <a:cs typeface="+mj-cs"/>
              </a:rPr>
              <a:t>——In</a:t>
            </a:r>
            <a:r>
              <a:rPr lang="en-US" altLang="zh-CN" dirty="0" smtClean="0"/>
              <a:t> </a:t>
            </a:r>
            <a:r>
              <a:rPr lang="en-US" altLang="zh-CN" sz="2800" b="1" dirty="0">
                <a:solidFill>
                  <a:srgbClr val="7030A0"/>
                </a:solidFill>
                <a:latin typeface="Bradley Hand ITC" panose="03070402050302030203" pitchFamily="66" charset="0"/>
                <a:ea typeface="+mj-ea"/>
                <a:cs typeface="+mj-cs"/>
              </a:rPr>
              <a:t>traveling</a:t>
            </a:r>
            <a:endParaRPr lang="zh-CN" altLang="en-US" sz="2800" b="1" dirty="0">
              <a:solidFill>
                <a:srgbClr val="7030A0"/>
              </a:solidFill>
              <a:latin typeface="Bradley Hand ITC" panose="03070402050302030203" pitchFamily="66" charset="0"/>
              <a:ea typeface="+mj-ea"/>
              <a:cs typeface="+mj-cs"/>
            </a:endParaRPr>
          </a:p>
        </p:txBody>
      </p:sp>
    </p:spTree>
    <p:extLst>
      <p:ext uri="{BB962C8B-B14F-4D97-AF65-F5344CB8AC3E}">
        <p14:creationId xmlns:p14="http://schemas.microsoft.com/office/powerpoint/2010/main" val="41819097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981</Words>
  <Application>Microsoft Macintosh PowerPoint</Application>
  <PresentationFormat>自定义</PresentationFormat>
  <Paragraphs>105</Paragraphs>
  <Slides>22</Slides>
  <Notes>19</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Mobile App Development  Team - 18 </vt:lpstr>
      <vt:lpstr>PowerPoint 演示文稿</vt:lpstr>
      <vt:lpstr>What is the song’s name ?</vt:lpstr>
      <vt:lpstr>What are you talking about ?</vt:lpstr>
      <vt:lpstr>PowerPoint 演示文稿</vt:lpstr>
      <vt:lpstr>Help-by-Voice</vt:lpstr>
      <vt:lpstr>Scenario 1</vt:lpstr>
      <vt:lpstr>Scenario 2</vt:lpstr>
      <vt:lpstr>Scenario 3</vt:lpstr>
      <vt:lpstr>Use Case overview</vt:lpstr>
      <vt:lpstr>Use Case overview</vt:lpstr>
      <vt:lpstr>Use Case overview</vt:lpstr>
      <vt:lpstr>Use Case overview</vt:lpstr>
      <vt:lpstr>Use Case overview</vt:lpstr>
      <vt:lpstr>Prototype Demonstration</vt:lpstr>
      <vt:lpstr>Prototype Demonstration</vt:lpstr>
      <vt:lpstr>Prototype Demonstration</vt:lpstr>
      <vt:lpstr>What to do next ?</vt:lpstr>
      <vt:lpstr>What to do next ?</vt:lpstr>
      <vt:lpstr>What to do next ?</vt:lpstr>
      <vt:lpstr>What to do next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Team - 18</dc:title>
  <dc:creator>Fuming Xiang</dc:creator>
  <cp:lastModifiedBy>福明 相</cp:lastModifiedBy>
  <cp:revision>54</cp:revision>
  <dcterms:created xsi:type="dcterms:W3CDTF">2015-03-30T06:29:40Z</dcterms:created>
  <dcterms:modified xsi:type="dcterms:W3CDTF">2015-04-02T06:58:03Z</dcterms:modified>
</cp:coreProperties>
</file>