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6" r:id="rId2"/>
    <p:sldId id="260" r:id="rId3"/>
    <p:sldId id="258" r:id="rId4"/>
    <p:sldId id="262" r:id="rId5"/>
    <p:sldId id="257" r:id="rId6"/>
    <p:sldId id="261" r:id="rId7"/>
    <p:sldId id="263" r:id="rId8"/>
    <p:sldId id="264" r:id="rId9"/>
    <p:sldId id="267"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74429" autoAdjust="0"/>
  </p:normalViewPr>
  <p:slideViewPr>
    <p:cSldViewPr snapToGrid="0">
      <p:cViewPr varScale="1">
        <p:scale>
          <a:sx n="76" d="100"/>
          <a:sy n="76" d="100"/>
        </p:scale>
        <p:origin x="121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4-01T19:30:19.701"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4-01T19:30:19.70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69123-E2C0-4D25-938D-A0A02966FAD9}" type="datetimeFigureOut">
              <a:rPr lang="zh-CN" altLang="en-US" smtClean="0"/>
              <a:t>2015/4/2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DB0A5-16E7-44C0-B8A6-2AD0C6A31265}" type="slidenum">
              <a:rPr lang="zh-CN" altLang="en-US" smtClean="0"/>
              <a:t>‹#›</a:t>
            </a:fld>
            <a:endParaRPr lang="zh-CN" altLang="en-US"/>
          </a:p>
        </p:txBody>
      </p:sp>
    </p:spTree>
    <p:extLst>
      <p:ext uri="{BB962C8B-B14F-4D97-AF65-F5344CB8AC3E}">
        <p14:creationId xmlns:p14="http://schemas.microsoft.com/office/powerpoint/2010/main" val="290983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a:t>
            </a:r>
            <a:r>
              <a:rPr lang="zh-CN" altLang="en-US" dirty="0" smtClean="0"/>
              <a:t>介绍   韩春雨</a:t>
            </a:r>
          </a:p>
          <a:p>
            <a:r>
              <a:rPr lang="en-US" altLang="zh-CN" dirty="0" smtClean="0"/>
              <a:t>4 </a:t>
            </a:r>
            <a:r>
              <a:rPr lang="zh-CN" altLang="en-US" dirty="0" smtClean="0"/>
              <a:t>用户     杨梦月</a:t>
            </a:r>
          </a:p>
          <a:p>
            <a:r>
              <a:rPr lang="en-US" altLang="zh-CN" dirty="0" smtClean="0"/>
              <a:t>5-8 </a:t>
            </a:r>
            <a:r>
              <a:rPr lang="zh-CN" altLang="en-US" dirty="0" smtClean="0"/>
              <a:t>用例   蒋圣</a:t>
            </a:r>
          </a:p>
          <a:p>
            <a:r>
              <a:rPr lang="en-US" altLang="zh-CN" dirty="0" smtClean="0"/>
              <a:t>9-10 </a:t>
            </a:r>
            <a:r>
              <a:rPr lang="zh-CN" altLang="en-US" smtClean="0"/>
              <a:t>计划  石临成</a:t>
            </a:r>
          </a:p>
          <a:p>
            <a:endParaRPr lang="zh-CN" altLang="en-US"/>
          </a:p>
        </p:txBody>
      </p:sp>
      <p:sp>
        <p:nvSpPr>
          <p:cNvPr id="4" name="灯片编号占位符 3"/>
          <p:cNvSpPr>
            <a:spLocks noGrp="1"/>
          </p:cNvSpPr>
          <p:nvPr>
            <p:ph type="sldNum" sz="quarter" idx="10"/>
          </p:nvPr>
        </p:nvSpPr>
        <p:spPr/>
        <p:txBody>
          <a:bodyPr/>
          <a:lstStyle/>
          <a:p>
            <a:fld id="{B35DB0A5-16E7-44C0-B8A6-2AD0C6A31265}" type="slidenum">
              <a:rPr lang="zh-CN" altLang="en-US" smtClean="0"/>
              <a:t>1</a:t>
            </a:fld>
            <a:endParaRPr lang="zh-CN" altLang="en-US"/>
          </a:p>
        </p:txBody>
      </p:sp>
    </p:spTree>
    <p:extLst>
      <p:ext uri="{BB962C8B-B14F-4D97-AF65-F5344CB8AC3E}">
        <p14:creationId xmlns:p14="http://schemas.microsoft.com/office/powerpoint/2010/main" val="3350244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The App named One Topic One Day publishes a topic that is controversial to users. Users can show their own view about the topic. The topic may be a motion used in debate game ,an international event and so on. It can help  people share their different view about the topic and it aimed at open people's horizon and use dialectical thinking. It will be the biggest platform for people to debate.</a:t>
            </a:r>
          </a:p>
          <a:p>
            <a:r>
              <a:rPr lang="en-US" altLang="zh-CN" dirty="0" smtClean="0"/>
              <a:t>One Topic One Day is an interesting social application focusing on debate. Every day, it publishes a topic that is controversial to users. </a:t>
            </a:r>
          </a:p>
          <a:p>
            <a:endParaRPr lang="zh-CN" altLang="en-US" dirty="0"/>
          </a:p>
        </p:txBody>
      </p:sp>
      <p:sp>
        <p:nvSpPr>
          <p:cNvPr id="4" name="灯片编号占位符 3"/>
          <p:cNvSpPr>
            <a:spLocks noGrp="1"/>
          </p:cNvSpPr>
          <p:nvPr>
            <p:ph type="sldNum" sz="quarter" idx="10"/>
          </p:nvPr>
        </p:nvSpPr>
        <p:spPr/>
        <p:txBody>
          <a:bodyPr/>
          <a:lstStyle/>
          <a:p>
            <a:fld id="{B35DB0A5-16E7-44C0-B8A6-2AD0C6A31265}" type="slidenum">
              <a:rPr lang="zh-CN" altLang="en-US" smtClean="0"/>
              <a:t>3</a:t>
            </a:fld>
            <a:endParaRPr lang="zh-CN" altLang="en-US"/>
          </a:p>
        </p:txBody>
      </p:sp>
    </p:spTree>
    <p:extLst>
      <p:ext uri="{BB962C8B-B14F-4D97-AF65-F5344CB8AC3E}">
        <p14:creationId xmlns:p14="http://schemas.microsoft.com/office/powerpoint/2010/main" val="151953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Our app is</a:t>
            </a:r>
            <a:r>
              <a:rPr lang="en-US" altLang="zh-CN" smtClean="0"/>
              <a:t> for</a:t>
            </a:r>
            <a:r>
              <a:rPr lang="en-US" altLang="zh-CN" dirty="0" smtClean="0"/>
              <a:t> people who are interested in debate ,such as debater and other amateur .</a:t>
            </a:r>
            <a:br>
              <a:rPr lang="en-US" altLang="zh-CN" dirty="0" smtClean="0"/>
            </a:br>
            <a:r>
              <a:rPr lang="en-US" altLang="zh-CN" dirty="0" smtClean="0"/>
              <a:t>Mainly about 3 kind of people.</a:t>
            </a:r>
            <a:br>
              <a:rPr lang="en-US" altLang="zh-CN" dirty="0" smtClean="0"/>
            </a:br>
            <a:r>
              <a:rPr lang="en-US" altLang="zh-CN" dirty="0" smtClean="0"/>
              <a:t>The ordinary is different with the amateur because they may just interested the topic but not the  debate. </a:t>
            </a:r>
            <a:br>
              <a:rPr lang="en-US" altLang="zh-CN" dirty="0" smtClean="0"/>
            </a:br>
            <a:r>
              <a:rPr lang="en-US" altLang="zh-CN" dirty="0" smtClean="0"/>
              <a:t>Though our app is an app of the debate , it doesn’t obey the process of the real debate.it is like a  discuss about a topic.</a:t>
            </a:r>
            <a:br>
              <a:rPr lang="en-US" altLang="zh-CN" dirty="0" smtClean="0"/>
            </a:br>
            <a:r>
              <a:rPr lang="en-US" altLang="zh-CN" dirty="0" smtClean="0"/>
              <a:t>our app is easy to understand and easy to use for these three kind of people.</a:t>
            </a:r>
            <a:br>
              <a:rPr lang="en-US" altLang="zh-CN" dirty="0" smtClean="0"/>
            </a:br>
            <a:r>
              <a:rPr lang="en-US" altLang="zh-CN" dirty="0" smtClean="0"/>
              <a:t>So the people who are not debater they are just feel interested about topic the can join the discuss. </a:t>
            </a:r>
            <a:endParaRPr lang="en-US" altLang="zh-CN" dirty="0"/>
          </a:p>
        </p:txBody>
      </p:sp>
      <p:sp>
        <p:nvSpPr>
          <p:cNvPr id="4" name="灯片编号占位符 3"/>
          <p:cNvSpPr>
            <a:spLocks noGrp="1"/>
          </p:cNvSpPr>
          <p:nvPr>
            <p:ph type="sldNum" sz="quarter" idx="10"/>
          </p:nvPr>
        </p:nvSpPr>
        <p:spPr/>
        <p:txBody>
          <a:bodyPr/>
          <a:lstStyle/>
          <a:p>
            <a:fld id="{B35DB0A5-16E7-44C0-B8A6-2AD0C6A31265}" type="slidenum">
              <a:rPr lang="zh-CN" altLang="en-US" smtClean="0"/>
              <a:t>4</a:t>
            </a:fld>
            <a:endParaRPr lang="zh-CN" altLang="en-US"/>
          </a:p>
        </p:txBody>
      </p:sp>
    </p:spTree>
    <p:extLst>
      <p:ext uri="{BB962C8B-B14F-4D97-AF65-F5344CB8AC3E}">
        <p14:creationId xmlns:p14="http://schemas.microsoft.com/office/powerpoint/2010/main" val="16314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5DB0A5-16E7-44C0-B8A6-2AD0C6A31265}" type="slidenum">
              <a:rPr lang="zh-CN" altLang="en-US" smtClean="0"/>
              <a:t>5</a:t>
            </a:fld>
            <a:endParaRPr lang="zh-CN" altLang="en-US"/>
          </a:p>
        </p:txBody>
      </p:sp>
    </p:spTree>
    <p:extLst>
      <p:ext uri="{BB962C8B-B14F-4D97-AF65-F5344CB8AC3E}">
        <p14:creationId xmlns:p14="http://schemas.microsoft.com/office/powerpoint/2010/main" val="198475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a:t>
            </a:r>
            <a:r>
              <a:rPr lang="en-US" altLang="zh-CN" baseline="0" dirty="0" smtClean="0"/>
              <a:t> display today topic, you can see the date, topic and </a:t>
            </a:r>
            <a:r>
              <a:rPr lang="en-US" altLang="zh-CN" sz="1200" b="0" i="0" kern="1200" dirty="0" smtClean="0">
                <a:solidFill>
                  <a:schemeClr val="tx1"/>
                </a:solidFill>
                <a:effectLst/>
                <a:latin typeface="+mn-lt"/>
                <a:ea typeface="+mn-ea"/>
                <a:cs typeface="+mn-cs"/>
              </a:rPr>
              <a:t>statistic</a:t>
            </a:r>
            <a:r>
              <a:rPr lang="en-US" altLang="zh-CN" sz="1200" b="0" i="0" kern="1200" baseline="0" dirty="0" smtClean="0">
                <a:solidFill>
                  <a:schemeClr val="tx1"/>
                </a:solidFill>
                <a:effectLst/>
                <a:latin typeface="+mn-lt"/>
                <a:ea typeface="+mn-ea"/>
                <a:cs typeface="+mn-cs"/>
              </a:rPr>
              <a:t> number.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smtClean="0">
                <a:solidFill>
                  <a:schemeClr val="tx1"/>
                </a:solidFill>
                <a:effectLst/>
                <a:latin typeface="+mn-lt"/>
                <a:ea typeface="+mn-ea"/>
                <a:cs typeface="+mn-cs"/>
              </a:rPr>
              <a:t>I can </a:t>
            </a:r>
            <a:r>
              <a:rPr lang="en-US" altLang="zh-CN" sz="1200" b="0" i="0" u="none" strike="noStrike" kern="1200" dirty="0" smtClean="0">
                <a:solidFill>
                  <a:schemeClr val="tx1"/>
                </a:solidFill>
                <a:effectLst/>
                <a:latin typeface="+mn-lt"/>
                <a:ea typeface="+mn-ea"/>
                <a:cs typeface="+mn-cs"/>
              </a:rPr>
              <a:t>change to another day’s topic by</a:t>
            </a:r>
            <a:r>
              <a:rPr lang="en-US" altLang="zh-CN" sz="1200" b="0" i="0" u="none" strike="noStrike" kern="1200" baseline="0" dirty="0" smtClean="0">
                <a:solidFill>
                  <a:schemeClr val="tx1"/>
                </a:solidFill>
                <a:effectLst/>
                <a:latin typeface="+mn-lt"/>
                <a:ea typeface="+mn-ea"/>
                <a:cs typeface="+mn-cs"/>
              </a:rPr>
              <a:t> click the </a:t>
            </a:r>
            <a:r>
              <a:rPr lang="en-US" altLang="zh-CN" sz="1200" b="0" i="0" u="none" strike="noStrike" kern="1200" dirty="0" smtClean="0">
                <a:solidFill>
                  <a:schemeClr val="tx1"/>
                </a:solidFill>
                <a:effectLst/>
                <a:latin typeface="+mn-lt"/>
                <a:ea typeface="+mn-ea"/>
                <a:cs typeface="+mn-cs"/>
              </a:rPr>
              <a:t>navigation</a:t>
            </a:r>
            <a:r>
              <a:rPr lang="en-US" altLang="zh-CN" sz="1200" b="0" i="0" u="none" strike="noStrike" kern="1200" baseline="0" dirty="0" smtClean="0">
                <a:solidFill>
                  <a:schemeClr val="tx1"/>
                </a:solidFill>
                <a:effectLst/>
                <a:latin typeface="+mn-lt"/>
                <a:ea typeface="+mn-ea"/>
                <a:cs typeface="+mn-cs"/>
              </a:rPr>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There is for</a:t>
            </a:r>
            <a:r>
              <a:rPr lang="en-US" altLang="zh-CN" sz="1200" b="0" i="0" kern="1200" baseline="0" dirty="0" smtClean="0">
                <a:solidFill>
                  <a:schemeClr val="tx1"/>
                </a:solidFill>
                <a:effectLst/>
                <a:latin typeface="+mn-lt"/>
                <a:ea typeface="+mn-ea"/>
                <a:cs typeface="+mn-cs"/>
              </a:rPr>
              <a:t> button </a:t>
            </a:r>
            <a:r>
              <a:rPr lang="en-US" altLang="zh-CN" sz="1200" b="0" i="0" kern="1200" dirty="0" smtClean="0">
                <a:solidFill>
                  <a:schemeClr val="tx1"/>
                </a:solidFill>
                <a:effectLst/>
                <a:latin typeface="+mn-lt"/>
                <a:ea typeface="+mn-ea"/>
                <a:cs typeface="+mn-cs"/>
              </a:rPr>
              <a:t>On the </a:t>
            </a:r>
            <a:r>
              <a:rPr lang="en-US" altLang="zh-CN" sz="1200" b="0" i="0" u="none" strike="noStrike" kern="1200" dirty="0" smtClean="0">
                <a:solidFill>
                  <a:schemeClr val="tx1"/>
                </a:solidFill>
                <a:effectLst/>
                <a:latin typeface="+mn-lt"/>
                <a:ea typeface="+mn-ea"/>
                <a:cs typeface="+mn-cs"/>
              </a:rPr>
              <a:t>bottom, you can choice you side.</a:t>
            </a:r>
            <a:r>
              <a:rPr lang="en-US" altLang="zh-CN" sz="1200" b="0" i="0" u="none" strike="noStrike" kern="1200" baseline="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support, against</a:t>
            </a:r>
            <a:r>
              <a:rPr lang="en-US" altLang="zh-CN" sz="1200" b="0" i="0" u="none" strike="noStrike" kern="1200" baseline="0" dirty="0" smtClean="0">
                <a:solidFill>
                  <a:schemeClr val="tx1"/>
                </a:solidFill>
                <a:effectLst/>
                <a:latin typeface="+mn-lt"/>
                <a:ea typeface="+mn-ea"/>
                <a:cs typeface="+mn-cs"/>
              </a:rPr>
              <a:t> and the reply and  favorite</a:t>
            </a:r>
            <a:r>
              <a:rPr lang="en-US" altLang="zh-CN" sz="1200" b="0" i="0" u="none" strike="noStrike"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effectLst/>
                <a:latin typeface="+mn-lt"/>
                <a:ea typeface="+mn-ea"/>
                <a:cs typeface="+mn-cs"/>
              </a:rPr>
              <a:t>When you touch the button ,I will become red to indicate you have done this</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35DB0A5-16E7-44C0-B8A6-2AD0C6A31265}" type="slidenum">
              <a:rPr lang="zh-CN" altLang="en-US" smtClean="0"/>
              <a:t>6</a:t>
            </a:fld>
            <a:endParaRPr lang="zh-CN" altLang="en-US"/>
          </a:p>
        </p:txBody>
      </p:sp>
    </p:spTree>
    <p:extLst>
      <p:ext uri="{BB962C8B-B14F-4D97-AF65-F5344CB8AC3E}">
        <p14:creationId xmlns:p14="http://schemas.microsoft.com/office/powerpoint/2010/main" val="15359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a:t>
            </a:r>
            <a:r>
              <a:rPr lang="en-US" altLang="zh-CN" baseline="0" dirty="0" smtClean="0"/>
              <a:t> is the comment list of one </a:t>
            </a:r>
            <a:r>
              <a:rPr lang="en-US" altLang="zh-CN" baseline="0" dirty="0" err="1" smtClean="0"/>
              <a:t>tipic</a:t>
            </a:r>
            <a:r>
              <a:rPr lang="en-US" altLang="zh-CN" baseline="0" dirty="0" smtClean="0"/>
              <a:t>.</a:t>
            </a:r>
          </a:p>
          <a:p>
            <a:r>
              <a:rPr lang="en-US" altLang="zh-CN" baseline="0" dirty="0" smtClean="0"/>
              <a:t>There is fake data</a:t>
            </a:r>
            <a:endParaRPr lang="en-US" altLang="zh-CN" baseline="0" dirty="0" smtClean="0"/>
          </a:p>
          <a:p>
            <a:r>
              <a:rPr lang="en-US" altLang="zh-CN" baseline="0" dirty="0" smtClean="0"/>
              <a:t>Here you </a:t>
            </a:r>
            <a:r>
              <a:rPr lang="en-US" altLang="zh-CN" baseline="0" dirty="0" err="1" smtClean="0"/>
              <a:t>cae</a:t>
            </a:r>
            <a:r>
              <a:rPr lang="en-US" altLang="zh-CN" baseline="0" dirty="0" smtClean="0"/>
              <a:t> see the comments , they are sorted by the time</a:t>
            </a:r>
            <a:r>
              <a:rPr lang="en-US" altLang="zh-CN" baseline="0" dirty="0" smtClean="0"/>
              <a:t>,</a:t>
            </a:r>
          </a:p>
          <a:p>
            <a:r>
              <a:rPr lang="en-US" altLang="zh-CN" baseline="0" dirty="0" smtClean="0"/>
              <a:t>The list can be swipe</a:t>
            </a:r>
            <a:endParaRPr lang="en-US" altLang="zh-CN" baseline="0" dirty="0" smtClean="0"/>
          </a:p>
          <a:p>
            <a:r>
              <a:rPr lang="en-US" altLang="zh-CN" baseline="0" dirty="0" smtClean="0"/>
              <a:t>You can also submit you opinion.</a:t>
            </a:r>
          </a:p>
          <a:p>
            <a:endParaRPr lang="zh-CN" altLang="en-US" dirty="0"/>
          </a:p>
        </p:txBody>
      </p:sp>
      <p:sp>
        <p:nvSpPr>
          <p:cNvPr id="4" name="灯片编号占位符 3"/>
          <p:cNvSpPr>
            <a:spLocks noGrp="1"/>
          </p:cNvSpPr>
          <p:nvPr>
            <p:ph type="sldNum" sz="quarter" idx="10"/>
          </p:nvPr>
        </p:nvSpPr>
        <p:spPr/>
        <p:txBody>
          <a:bodyPr/>
          <a:lstStyle/>
          <a:p>
            <a:fld id="{B35DB0A5-16E7-44C0-B8A6-2AD0C6A31265}" type="slidenum">
              <a:rPr lang="zh-CN" altLang="en-US" smtClean="0"/>
              <a:t>7</a:t>
            </a:fld>
            <a:endParaRPr lang="zh-CN" altLang="en-US"/>
          </a:p>
        </p:txBody>
      </p:sp>
    </p:spTree>
    <p:extLst>
      <p:ext uri="{BB962C8B-B14F-4D97-AF65-F5344CB8AC3E}">
        <p14:creationId xmlns:p14="http://schemas.microsoft.com/office/powerpoint/2010/main" val="1041916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Thiere</a:t>
            </a:r>
            <a:r>
              <a:rPr lang="en-US" altLang="zh-CN" baseline="0" dirty="0" smtClean="0"/>
              <a:t> are other screenshot</a:t>
            </a:r>
          </a:p>
          <a:p>
            <a:r>
              <a:rPr lang="en-US" altLang="zh-CN" baseline="0" smtClean="0"/>
              <a:t>Login/profile/message</a:t>
            </a:r>
            <a:endParaRPr lang="zh-CN" altLang="en-US"/>
          </a:p>
        </p:txBody>
      </p:sp>
      <p:sp>
        <p:nvSpPr>
          <p:cNvPr id="4" name="灯片编号占位符 3"/>
          <p:cNvSpPr>
            <a:spLocks noGrp="1"/>
          </p:cNvSpPr>
          <p:nvPr>
            <p:ph type="sldNum" sz="quarter" idx="10"/>
          </p:nvPr>
        </p:nvSpPr>
        <p:spPr/>
        <p:txBody>
          <a:bodyPr/>
          <a:lstStyle/>
          <a:p>
            <a:fld id="{B35DB0A5-16E7-44C0-B8A6-2AD0C6A31265}" type="slidenum">
              <a:rPr lang="zh-CN" altLang="en-US" smtClean="0"/>
              <a:t>8</a:t>
            </a:fld>
            <a:endParaRPr lang="zh-CN" altLang="en-US"/>
          </a:p>
        </p:txBody>
      </p:sp>
    </p:spTree>
    <p:extLst>
      <p:ext uri="{BB962C8B-B14F-4D97-AF65-F5344CB8AC3E}">
        <p14:creationId xmlns:p14="http://schemas.microsoft.com/office/powerpoint/2010/main" val="390775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36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9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1538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42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8787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4508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1027195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37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90943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642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pPr/>
              <a:t>4/2/2015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07504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70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67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pPr/>
              <a:t>4/2/2015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4470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89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5599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5604" y="863743"/>
            <a:ext cx="6623560" cy="2479853"/>
          </a:xfrm>
          <a:effectLst>
            <a:outerShdw blurRad="50800" dist="38100" dir="2700000" algn="tl" rotWithShape="0">
              <a:prstClr val="black">
                <a:alpha val="40000"/>
              </a:prstClr>
            </a:outerShdw>
          </a:effectLst>
        </p:spPr>
        <p:txBody>
          <a:bodyPr/>
          <a:lstStyle/>
          <a:p>
            <a:pPr algn="l"/>
            <a:r>
              <a:rPr lang="en-US" altLang="zh-CN" sz="6000" dirty="0">
                <a:latin typeface="微软雅黑" panose="020B0503020204020204" pitchFamily="34" charset="-122"/>
                <a:ea typeface="微软雅黑" panose="020B0503020204020204" pitchFamily="34" charset="-122"/>
              </a:rPr>
              <a:t>One Topic </a:t>
            </a:r>
            <a:br>
              <a:rPr lang="en-US" altLang="zh-CN" sz="6000" dirty="0">
                <a:latin typeface="微软雅黑" panose="020B0503020204020204" pitchFamily="34" charset="-122"/>
                <a:ea typeface="微软雅黑" panose="020B0503020204020204" pitchFamily="34" charset="-122"/>
              </a:rPr>
            </a:br>
            <a:r>
              <a:rPr lang="en-US" altLang="zh-CN" sz="6000" dirty="0">
                <a:latin typeface="微软雅黑" panose="020B0503020204020204" pitchFamily="34" charset="-122"/>
                <a:ea typeface="微软雅黑" panose="020B0503020204020204" pitchFamily="34" charset="-122"/>
              </a:rPr>
              <a:t>             One Day</a:t>
            </a:r>
            <a:endParaRPr lang="zh-CN" altLang="en-US" sz="60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035512" y="3878714"/>
            <a:ext cx="6719095" cy="865583"/>
          </a:xfrm>
          <a:effectLst>
            <a:outerShdw blurRad="50800" dist="38100" dir="2700000" algn="tl" rotWithShape="0">
              <a:prstClr val="black">
                <a:alpha val="40000"/>
              </a:prstClr>
            </a:outerShdw>
          </a:effectLst>
        </p:spPr>
        <p:txBody>
          <a:bodyPr>
            <a:normAutofit/>
          </a:bodyPr>
          <a:lstStyle/>
          <a:p>
            <a:r>
              <a:rPr lang="en-US" altLang="zh-CN" sz="3200" dirty="0">
                <a:latin typeface="微软雅黑" panose="020B0503020204020204" pitchFamily="34" charset="-122"/>
                <a:ea typeface="微软雅黑" panose="020B0503020204020204" pitchFamily="34" charset="-122"/>
              </a:rPr>
              <a:t> ——An application for debate</a:t>
            </a:r>
            <a:endParaRPr lang="zh-CN" altLang="en-US" sz="3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38" y="3212984"/>
            <a:ext cx="1889893" cy="335981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512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9499" y="2933351"/>
            <a:ext cx="6347713" cy="1320800"/>
          </a:xfrm>
          <a:effectLst>
            <a:outerShdw blurRad="50800" dist="38100" dir="2700000" algn="tl" rotWithShape="0">
              <a:prstClr val="black">
                <a:alpha val="40000"/>
              </a:prstClr>
            </a:outerShdw>
          </a:effectLst>
        </p:spPr>
        <p:txBody>
          <a:bodyPr>
            <a:normAutofit/>
          </a:bodyPr>
          <a:lstStyle/>
          <a:p>
            <a:r>
              <a:rPr lang="en-US" altLang="zh-CN" sz="7200" dirty="0" smtClean="0">
                <a:latin typeface="微软雅黑" panose="020B0503020204020204" pitchFamily="34" charset="-122"/>
                <a:ea typeface="微软雅黑" panose="020B0503020204020204" pitchFamily="34" charset="-122"/>
              </a:rPr>
              <a:t>Thanks!</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85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000" y="1984777"/>
            <a:ext cx="8596668" cy="1320800"/>
          </a:xfrm>
          <a:effectLst/>
        </p:spPr>
        <p:txBody>
          <a:bodyPr>
            <a:normAutofit/>
          </a:bodyPr>
          <a:lstStyle/>
          <a:p>
            <a:r>
              <a:rPr lang="zh-CN" altLang="en-US" sz="3200" dirty="0" smtClean="0">
                <a:latin typeface="微软雅黑" panose="020B0503020204020204" pitchFamily="34" charset="-122"/>
                <a:ea typeface="微软雅黑" panose="020B0503020204020204" pitchFamily="34" charset="-122"/>
              </a:rPr>
              <a:t>并不是所有道理都黑键白键般的分明</a:t>
            </a:r>
            <a:r>
              <a:rPr lang="zh-CN" altLang="en-US" sz="3200" dirty="0"/>
              <a:t/>
            </a:r>
            <a:br>
              <a:rPr lang="zh-CN" altLang="en-US" sz="3200" dirty="0"/>
            </a:br>
            <a:endParaRPr lang="zh-CN" altLang="en-US" sz="3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5385731" y="4112535"/>
            <a:ext cx="2323751" cy="1015663"/>
          </a:xfrm>
          <a:prstGeom prst="rect">
            <a:avLst/>
          </a:prstGeom>
          <a:noFill/>
          <a:effectLst/>
        </p:spPr>
        <p:txBody>
          <a:bodyPr wrap="square" rtlCol="0">
            <a:spAutoFit/>
          </a:bodyPr>
          <a:lstStyle/>
          <a:p>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cs typeface="+mj-cs"/>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mj-cs"/>
              </a:rPr>
              <a:t>黑键</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cs typeface="+mj-cs"/>
              </a:rPr>
              <a:t>》</a:t>
            </a:r>
          </a:p>
          <a:p>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b="1" i="1" dirty="0" smtClean="0">
                <a:solidFill>
                  <a:schemeClr val="accent1">
                    <a:lumMod val="75000"/>
                  </a:schemeClr>
                </a:solidFill>
                <a:latin typeface="微软雅黑" panose="020B0503020204020204" pitchFamily="34" charset="-122"/>
                <a:ea typeface="微软雅黑" panose="020B0503020204020204" pitchFamily="34" charset="-122"/>
              </a:rPr>
              <a:t>Black Key</a:t>
            </a:r>
            <a:endParaRPr lang="zh-CN" altLang="en-US" sz="2000" b="1" i="1" dirty="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4" name="矩形 3"/>
          <p:cNvSpPr/>
          <p:nvPr/>
        </p:nvSpPr>
        <p:spPr>
          <a:xfrm>
            <a:off x="234000" y="2626011"/>
            <a:ext cx="7171618" cy="984885"/>
          </a:xfrm>
          <a:prstGeom prst="rect">
            <a:avLst/>
          </a:prstGeom>
          <a:effectLst/>
        </p:spPr>
        <p:txBody>
          <a:bodyPr wrap="square">
            <a:spAutoFit/>
          </a:bodyPr>
          <a:lstStyle/>
          <a:p>
            <a:r>
              <a:rPr lang="en-US" altLang="zh-CN" sz="2800" dirty="0" smtClean="0">
                <a:solidFill>
                  <a:srgbClr val="F496CB">
                    <a:lumMod val="75000"/>
                  </a:srgbClr>
                </a:solidFill>
                <a:latin typeface="微软雅黑" panose="020B0503020204020204" pitchFamily="34" charset="-122"/>
                <a:ea typeface="微软雅黑" panose="020B0503020204020204" pitchFamily="34" charset="-122"/>
                <a:cs typeface="+mj-cs"/>
              </a:rPr>
              <a:t>    N</a:t>
            </a:r>
            <a:r>
              <a:rPr lang="zh-CN" altLang="en-US" sz="2800" dirty="0">
                <a:solidFill>
                  <a:srgbClr val="F496CB">
                    <a:lumMod val="75000"/>
                  </a:srgbClr>
                </a:solidFill>
                <a:latin typeface="微软雅黑" panose="020B0503020204020204" pitchFamily="34" charset="-122"/>
                <a:ea typeface="微软雅黑" panose="020B0503020204020204" pitchFamily="34" charset="-122"/>
                <a:cs typeface="+mj-cs"/>
              </a:rPr>
              <a:t>ot all things can be divided into tow colors like piano keyboard</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880" y="519547"/>
            <a:ext cx="5569847" cy="1094843"/>
          </a:xfrm>
          <a:effectLst>
            <a:outerShdw blurRad="50800" dist="38100" dir="2700000" algn="tl" rotWithShape="0">
              <a:prstClr val="black">
                <a:alpha val="40000"/>
              </a:prstClr>
            </a:outerShdw>
          </a:effectLst>
        </p:spPr>
        <p:txBody>
          <a:bodyPr>
            <a:noAutofit/>
          </a:bodyPr>
          <a:lstStyle/>
          <a:p>
            <a:r>
              <a:rPr lang="en-US" altLang="zh-CN" sz="5000" dirty="0">
                <a:latin typeface="微软雅黑" panose="020B0503020204020204" pitchFamily="34" charset="-122"/>
                <a:ea typeface="微软雅黑" panose="020B0503020204020204" pitchFamily="34" charset="-122"/>
              </a:rPr>
              <a:t>Introduction</a:t>
            </a:r>
            <a:endParaRPr lang="zh-CN" altLang="en-US" sz="5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85975" y="2112100"/>
            <a:ext cx="5959061" cy="3523321"/>
          </a:xfrm>
          <a:effectLst>
            <a:outerShdw blurRad="50800" dist="38100" dir="2700000" algn="tl" rotWithShape="0">
              <a:prstClr val="black">
                <a:alpha val="40000"/>
              </a:prstClr>
            </a:outerShdw>
          </a:effectLst>
        </p:spPr>
        <p:txBody>
          <a:bodyPr>
            <a:normAutofit/>
          </a:bodyPr>
          <a:lstStyle/>
          <a:p>
            <a:r>
              <a:rPr lang="en-US" altLang="zh-CN" sz="5400" dirty="0">
                <a:solidFill>
                  <a:srgbClr val="FF0000"/>
                </a:solidFill>
              </a:rPr>
              <a:t>Social </a:t>
            </a:r>
          </a:p>
          <a:p>
            <a:r>
              <a:rPr lang="en-US" altLang="zh-CN" sz="5400" dirty="0">
                <a:solidFill>
                  <a:srgbClr val="00B050"/>
                </a:solidFill>
              </a:rPr>
              <a:t>Debate</a:t>
            </a:r>
          </a:p>
          <a:p>
            <a:r>
              <a:rPr lang="en-US" altLang="zh-CN" sz="5400" dirty="0">
                <a:solidFill>
                  <a:srgbClr val="00B0F0"/>
                </a:solidFill>
              </a:rPr>
              <a:t>Impressive</a:t>
            </a:r>
          </a:p>
          <a:p>
            <a:endParaRPr lang="en-US" altLang="zh-CN" sz="5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575" y="500544"/>
            <a:ext cx="5569847" cy="1094843"/>
          </a:xfrm>
          <a:effectLst>
            <a:outerShdw blurRad="50800" dist="38100" dir="2700000" algn="tl" rotWithShape="0">
              <a:prstClr val="black">
                <a:alpha val="40000"/>
              </a:prstClr>
            </a:outerShdw>
          </a:effectLst>
        </p:spPr>
        <p:txBody>
          <a:bodyPr>
            <a:noAutofit/>
          </a:bodyPr>
          <a:lstStyle/>
          <a:p>
            <a:r>
              <a:rPr lang="en-US" altLang="zh-CN" sz="5400" dirty="0"/>
              <a:t>Audience</a:t>
            </a:r>
            <a:endParaRPr lang="zh-CN" altLang="en-US" sz="5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537864" y="2085090"/>
            <a:ext cx="7606136" cy="3523321"/>
          </a:xfrm>
          <a:effectLst>
            <a:outerShdw blurRad="50800" dist="38100" dir="2700000" algn="tl" rotWithShape="0">
              <a:prstClr val="black">
                <a:alpha val="40000"/>
              </a:prstClr>
            </a:outerShdw>
          </a:effectLst>
        </p:spPr>
        <p:txBody>
          <a:bodyPr>
            <a:normAutofit/>
          </a:bodyPr>
          <a:lstStyle/>
          <a:p>
            <a:r>
              <a:rPr lang="en-US" altLang="zh-CN" sz="5400" dirty="0">
                <a:solidFill>
                  <a:srgbClr val="FF0000"/>
                </a:solidFill>
              </a:rPr>
              <a:t>Ordinary</a:t>
            </a:r>
          </a:p>
          <a:p>
            <a:r>
              <a:rPr lang="en-US" altLang="zh-CN" sz="5400" dirty="0">
                <a:solidFill>
                  <a:srgbClr val="00B050"/>
                </a:solidFill>
              </a:rPr>
              <a:t>Amateur</a:t>
            </a:r>
          </a:p>
          <a:p>
            <a:r>
              <a:rPr lang="en-US" altLang="zh-CN" sz="5400" dirty="0">
                <a:solidFill>
                  <a:srgbClr val="00B0F0"/>
                </a:solidFill>
              </a:rPr>
              <a:t>Debater</a:t>
            </a:r>
          </a:p>
          <a:p>
            <a:endParaRPr lang="en-US" altLang="zh-CN" sz="5400" dirty="0"/>
          </a:p>
        </p:txBody>
      </p:sp>
    </p:spTree>
    <p:extLst>
      <p:ext uri="{BB962C8B-B14F-4D97-AF65-F5344CB8AC3E}">
        <p14:creationId xmlns:p14="http://schemas.microsoft.com/office/powerpoint/2010/main" val="368137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3006056" cy="900418"/>
          </a:xfrm>
          <a:effectLst>
            <a:outerShdw blurRad="50800" dist="38100" dir="2700000" algn="tl" rotWithShape="0">
              <a:prstClr val="black">
                <a:alpha val="40000"/>
              </a:prstClr>
            </a:outerShdw>
          </a:effectLst>
        </p:spPr>
        <p:txBody>
          <a:bodyPr>
            <a:normAutofit fontScale="90000"/>
          </a:bodyPr>
          <a:lstStyle/>
          <a:p>
            <a:r>
              <a:rPr lang="en-US" altLang="zh-CN" sz="5400" dirty="0" smtClean="0"/>
              <a:t>User Case </a:t>
            </a:r>
            <a:endParaRPr lang="zh-CN" altLang="en-US" sz="5400" dirty="0"/>
          </a:p>
        </p:txBody>
      </p:sp>
      <p:sp>
        <p:nvSpPr>
          <p:cNvPr id="9" name="内容占位符 2"/>
          <p:cNvSpPr>
            <a:spLocks noGrp="1"/>
          </p:cNvSpPr>
          <p:nvPr>
            <p:ph idx="1"/>
          </p:nvPr>
        </p:nvSpPr>
        <p:spPr>
          <a:xfrm>
            <a:off x="1283516" y="2085090"/>
            <a:ext cx="6082018" cy="4215042"/>
          </a:xfrm>
          <a:effectLst>
            <a:outerShdw blurRad="50800" dist="38100" dir="2700000" algn="tl" rotWithShape="0">
              <a:prstClr val="black">
                <a:alpha val="40000"/>
              </a:prstClr>
            </a:outerShdw>
          </a:effectLst>
        </p:spPr>
        <p:txBody>
          <a:bodyPr>
            <a:noAutofit/>
          </a:bodyPr>
          <a:lstStyle/>
          <a:p>
            <a:r>
              <a:rPr lang="en-US" altLang="zh-CN" sz="4000" dirty="0" smtClean="0">
                <a:solidFill>
                  <a:srgbClr val="FF0000"/>
                </a:solidFill>
              </a:rPr>
              <a:t>Browse</a:t>
            </a:r>
          </a:p>
          <a:p>
            <a:r>
              <a:rPr lang="en-US" altLang="zh-CN" sz="4000" dirty="0" smtClean="0">
                <a:solidFill>
                  <a:srgbClr val="00B050"/>
                </a:solidFill>
              </a:rPr>
              <a:t>Comment</a:t>
            </a:r>
          </a:p>
          <a:p>
            <a:r>
              <a:rPr lang="en-US" altLang="zh-CN" sz="4000" dirty="0" smtClean="0">
                <a:solidFill>
                  <a:srgbClr val="00B0F0"/>
                </a:solidFill>
              </a:rPr>
              <a:t>Favorite</a:t>
            </a:r>
          </a:p>
          <a:p>
            <a:r>
              <a:rPr lang="en-US" altLang="zh-CN" sz="4000" dirty="0" smtClean="0">
                <a:solidFill>
                  <a:schemeClr val="accent6">
                    <a:lumMod val="75000"/>
                  </a:schemeClr>
                </a:solidFill>
              </a:rPr>
              <a:t>Profile</a:t>
            </a:r>
          </a:p>
          <a:p>
            <a:r>
              <a:rPr lang="en-US" altLang="zh-CN" sz="4000" dirty="0" smtClean="0">
                <a:solidFill>
                  <a:schemeClr val="bg1">
                    <a:lumMod val="50000"/>
                  </a:schemeClr>
                </a:solidFill>
              </a:rPr>
              <a:t>……</a:t>
            </a:r>
            <a:endParaRPr lang="en-US" altLang="zh-CN" sz="4000" dirty="0">
              <a:solidFill>
                <a:schemeClr val="bg1">
                  <a:lumMod val="50000"/>
                </a:schemeClr>
              </a:solidFill>
            </a:endParaRPr>
          </a:p>
          <a:p>
            <a:endParaRPr lang="en-US" altLang="zh-CN" sz="4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949" y="399876"/>
            <a:ext cx="6347713" cy="673915"/>
          </a:xfrm>
          <a:effectLst>
            <a:outerShdw blurRad="50800" dist="38100" dir="2700000" algn="tl" rotWithShape="0">
              <a:prstClr val="black">
                <a:alpha val="40000"/>
              </a:prstClr>
            </a:outerShdw>
          </a:effectLst>
        </p:spPr>
        <p:txBody>
          <a:bodyPr>
            <a:normAutofit/>
          </a:bodyPr>
          <a:lstStyle/>
          <a:p>
            <a:r>
              <a:rPr lang="en-US" altLang="zh-CN" dirty="0" smtClean="0"/>
              <a:t>Browse topics</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8227" y="533458"/>
            <a:ext cx="3197663" cy="5684735"/>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4">
            <a:extLst>
              <a:ext uri="{BEBA8EAE-BF5A-486C-A8C5-ECC9F3942E4B}">
                <a14:imgProps xmlns:a14="http://schemas.microsoft.com/office/drawing/2010/main">
                  <a14:imgLayer r:embed="rId5">
                    <a14:imgEffect>
                      <a14:sharpenSoften amount="45000"/>
                    </a14:imgEffect>
                    <a14:imgEffect>
                      <a14:brightnessContrast bright="10000" contrast="66000"/>
                    </a14:imgEffect>
                  </a14:imgLayer>
                </a14:imgProps>
              </a:ext>
            </a:extLst>
          </a:blip>
          <a:stretch>
            <a:fillRect/>
          </a:stretch>
        </p:blipFill>
        <p:spPr>
          <a:xfrm>
            <a:off x="530662" y="1551963"/>
            <a:ext cx="3734876" cy="449845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949" y="399876"/>
            <a:ext cx="4314389" cy="673915"/>
          </a:xfrm>
          <a:effectLst>
            <a:outerShdw blurRad="50800" dist="38100" dir="2700000" algn="tl" rotWithShape="0">
              <a:prstClr val="black">
                <a:alpha val="40000"/>
              </a:prstClr>
            </a:outerShdw>
          </a:effectLst>
        </p:spPr>
        <p:txBody>
          <a:bodyPr>
            <a:normAutofit fontScale="90000"/>
          </a:bodyPr>
          <a:lstStyle/>
          <a:p>
            <a:r>
              <a:rPr lang="en-US" altLang="zh-CN" sz="3200" dirty="0" smtClean="0"/>
              <a:t>View/Submit comment</a:t>
            </a:r>
            <a:endParaRPr lang="zh-CN" altLang="en-US" sz="3200" dirty="0"/>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harpenSoften amount="63000"/>
                    </a14:imgEffect>
                    <a14:imgEffect>
                      <a14:brightnessContrast bright="6000" contrast="70000"/>
                    </a14:imgEffect>
                  </a14:imgLayer>
                </a14:imgProps>
              </a:ext>
            </a:extLst>
          </a:blip>
          <a:stretch>
            <a:fillRect/>
          </a:stretch>
        </p:blipFill>
        <p:spPr>
          <a:xfrm>
            <a:off x="801123" y="1795202"/>
            <a:ext cx="3544373" cy="4365419"/>
          </a:xfrm>
          <a:prstGeom prst="rect">
            <a:avLst/>
          </a:prstGeom>
          <a:ln>
            <a:noFill/>
          </a:ln>
          <a:effectLst>
            <a:softEdge rad="112500"/>
          </a:effec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7952" y="947726"/>
            <a:ext cx="3044547" cy="5412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523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97" y="1073791"/>
            <a:ext cx="2299364" cy="4087756"/>
          </a:xfrm>
          <a:prstGeom prst="rect">
            <a:avLst/>
          </a:prstGeom>
          <a:effectLst>
            <a:outerShdw blurRad="50800" dist="38100" dir="13500000" algn="br" rotWithShape="0">
              <a:prstClr val="black">
                <a:alpha val="40000"/>
              </a:prstClr>
            </a:outerShdw>
          </a:effectLst>
        </p:spPr>
      </p:pic>
      <p:sp>
        <p:nvSpPr>
          <p:cNvPr id="2" name="标题 1"/>
          <p:cNvSpPr>
            <a:spLocks noGrp="1"/>
          </p:cNvSpPr>
          <p:nvPr>
            <p:ph type="title"/>
          </p:nvPr>
        </p:nvSpPr>
        <p:spPr>
          <a:xfrm>
            <a:off x="609949" y="399876"/>
            <a:ext cx="6347713" cy="673915"/>
          </a:xfrm>
          <a:effectLst>
            <a:outerShdw blurRad="50800" dist="38100" dir="2700000" algn="tl" rotWithShape="0">
              <a:prstClr val="black">
                <a:alpha val="40000"/>
              </a:prstClr>
            </a:outerShdw>
          </a:effectLst>
        </p:spPr>
        <p:txBody>
          <a:bodyPr>
            <a:normAutofit/>
          </a:bodyPr>
          <a:lstStyle/>
          <a:p>
            <a:r>
              <a:rPr lang="en-US" altLang="zh-CN" dirty="0" smtClean="0"/>
              <a:t>More</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672" y="1625148"/>
            <a:ext cx="2299362" cy="4087756"/>
          </a:xfrm>
          <a:prstGeom prst="rect">
            <a:avLst/>
          </a:prstGeom>
          <a:effectLst>
            <a:outerShdw blurRad="50800" dist="38100" dir="13500000" algn="br" rotWithShape="0">
              <a:prstClr val="black">
                <a:alpha val="40000"/>
              </a:prstClr>
            </a:outerShdw>
          </a:effectLst>
        </p:spPr>
      </p:pic>
      <p:pic>
        <p:nvPicPr>
          <p:cNvPr id="6" name="内容占位符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20247" y="2176505"/>
            <a:ext cx="2299362" cy="4087756"/>
          </a:xfr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08753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3006056" cy="900418"/>
          </a:xfrm>
          <a:effectLst>
            <a:outerShdw blurRad="50800" dist="38100" dir="2700000" algn="tl" rotWithShape="0">
              <a:prstClr val="black">
                <a:alpha val="40000"/>
              </a:prstClr>
            </a:outerShdw>
          </a:effectLst>
        </p:spPr>
        <p:txBody>
          <a:bodyPr>
            <a:normAutofit fontScale="90000"/>
          </a:bodyPr>
          <a:lstStyle/>
          <a:p>
            <a:r>
              <a:rPr lang="en-US" altLang="zh-CN" sz="5400" dirty="0" smtClean="0"/>
              <a:t>To Do</a:t>
            </a:r>
            <a:endParaRPr lang="zh-CN" altLang="en-US" sz="5400" dirty="0"/>
          </a:p>
        </p:txBody>
      </p:sp>
      <p:sp>
        <p:nvSpPr>
          <p:cNvPr id="9" name="内容占位符 2"/>
          <p:cNvSpPr>
            <a:spLocks noGrp="1"/>
          </p:cNvSpPr>
          <p:nvPr>
            <p:ph idx="1"/>
          </p:nvPr>
        </p:nvSpPr>
        <p:spPr>
          <a:xfrm>
            <a:off x="1283515" y="2085090"/>
            <a:ext cx="6459523" cy="4215042"/>
          </a:xfrm>
          <a:effectLst>
            <a:outerShdw blurRad="50800" dist="38100" dir="2700000" algn="tl" rotWithShape="0">
              <a:prstClr val="black">
                <a:alpha val="40000"/>
              </a:prstClr>
            </a:outerShdw>
          </a:effectLst>
        </p:spPr>
        <p:txBody>
          <a:bodyPr>
            <a:noAutofit/>
          </a:bodyPr>
          <a:lstStyle/>
          <a:p>
            <a:r>
              <a:rPr lang="en-US" altLang="zh-CN" sz="4000" dirty="0">
                <a:solidFill>
                  <a:srgbClr val="FF0000"/>
                </a:solidFill>
                <a:latin typeface="微软雅黑" panose="020B0503020204020204" pitchFamily="34" charset="-122"/>
                <a:ea typeface="微软雅黑" panose="020B0503020204020204" pitchFamily="34" charset="-122"/>
              </a:rPr>
              <a:t>Design database</a:t>
            </a:r>
            <a:endParaRPr lang="en-US" altLang="zh-CN" sz="4000" dirty="0" smtClean="0">
              <a:solidFill>
                <a:srgbClr val="FF0000"/>
              </a:solidFill>
              <a:latin typeface="微软雅黑" panose="020B0503020204020204" pitchFamily="34" charset="-122"/>
              <a:ea typeface="微软雅黑" panose="020B0503020204020204" pitchFamily="34" charset="-122"/>
            </a:endParaRPr>
          </a:p>
          <a:p>
            <a:r>
              <a:rPr lang="en-US" altLang="zh-CN" sz="4000" dirty="0">
                <a:solidFill>
                  <a:srgbClr val="00B050"/>
                </a:solidFill>
                <a:latin typeface="微软雅黑" panose="020B0503020204020204" pitchFamily="34" charset="-122"/>
                <a:ea typeface="微软雅黑" panose="020B0503020204020204" pitchFamily="34" charset="-122"/>
              </a:rPr>
              <a:t>Develop </a:t>
            </a:r>
            <a:r>
              <a:rPr lang="en-US" altLang="zh-CN" sz="4000" dirty="0" smtClean="0">
                <a:solidFill>
                  <a:srgbClr val="00B050"/>
                </a:solidFill>
                <a:latin typeface="微软雅黑" panose="020B0503020204020204" pitchFamily="34" charset="-122"/>
                <a:ea typeface="微软雅黑" panose="020B0503020204020204" pitchFamily="34" charset="-122"/>
              </a:rPr>
              <a:t>back-end</a:t>
            </a:r>
          </a:p>
          <a:p>
            <a:r>
              <a:rPr lang="en-US" altLang="zh-CN" sz="4000" dirty="0" smtClean="0">
                <a:solidFill>
                  <a:srgbClr val="00B0F0"/>
                </a:solidFill>
                <a:latin typeface="微软雅黑" panose="020B0503020204020204" pitchFamily="34" charset="-122"/>
                <a:ea typeface="微软雅黑" panose="020B0503020204020204" pitchFamily="34" charset="-122"/>
              </a:rPr>
              <a:t>Advertise</a:t>
            </a:r>
            <a:r>
              <a:rPr lang="en-US" altLang="zh-CN" sz="4000" dirty="0">
                <a:solidFill>
                  <a:srgbClr val="00B0F0"/>
                </a:solidFill>
                <a:latin typeface="微软雅黑" panose="020B0503020204020204" pitchFamily="34" charset="-122"/>
                <a:ea typeface="微软雅黑" panose="020B0503020204020204" pitchFamily="34" charset="-122"/>
              </a:rPr>
              <a:t> &amp; </a:t>
            </a:r>
            <a:r>
              <a:rPr lang="en-US" altLang="zh-CN" sz="4000" dirty="0" smtClean="0">
                <a:solidFill>
                  <a:srgbClr val="00B0F0"/>
                </a:solidFill>
                <a:latin typeface="微软雅黑" panose="020B0503020204020204" pitchFamily="34" charset="-122"/>
                <a:ea typeface="微软雅黑" panose="020B0503020204020204" pitchFamily="34" charset="-122"/>
              </a:rPr>
              <a:t>Popularize</a:t>
            </a:r>
            <a:endParaRPr lang="en-US" altLang="zh-CN" sz="4000" dirty="0" smtClean="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40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4000"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220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223</TotalTime>
  <Words>303</Words>
  <Application>Microsoft Office PowerPoint</Application>
  <PresentationFormat>全屏显示(4:3)</PresentationFormat>
  <Paragraphs>54</Paragraphs>
  <Slides>10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方正姚体</vt:lpstr>
      <vt:lpstr>华文新魏</vt:lpstr>
      <vt:lpstr>宋体</vt:lpstr>
      <vt:lpstr>微软雅黑</vt:lpstr>
      <vt:lpstr>Arial</vt:lpstr>
      <vt:lpstr>Calibri</vt:lpstr>
      <vt:lpstr>Trebuchet MS</vt:lpstr>
      <vt:lpstr>Wingdings 3</vt:lpstr>
      <vt:lpstr>平面</vt:lpstr>
      <vt:lpstr>One Topic               One Day</vt:lpstr>
      <vt:lpstr>并不是所有道理都黑键白键般的分明 </vt:lpstr>
      <vt:lpstr>Introduction</vt:lpstr>
      <vt:lpstr>Audience</vt:lpstr>
      <vt:lpstr>User Case </vt:lpstr>
      <vt:lpstr>Browse topics</vt:lpstr>
      <vt:lpstr>View/Submit comment</vt:lpstr>
      <vt:lpstr>More</vt:lpstr>
      <vt:lpstr>To Do</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j3l11234</dc:creator>
  <cp:lastModifiedBy>j3l11234</cp:lastModifiedBy>
  <cp:revision>39</cp:revision>
  <dcterms:created xsi:type="dcterms:W3CDTF">2015-04-01T11:07:23Z</dcterms:created>
  <dcterms:modified xsi:type="dcterms:W3CDTF">2015-04-02T06:01:13Z</dcterms:modified>
</cp:coreProperties>
</file>