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avi" ContentType="video/x-msvide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2" r:id="rId2"/>
    <p:sldId id="256" r:id="rId3"/>
    <p:sldId id="263" r:id="rId4"/>
    <p:sldId id="282" r:id="rId5"/>
    <p:sldId id="265" r:id="rId6"/>
    <p:sldId id="287" r:id="rId7"/>
    <p:sldId id="288" r:id="rId8"/>
    <p:sldId id="289" r:id="rId9"/>
    <p:sldId id="286" r:id="rId10"/>
    <p:sldId id="285" r:id="rId11"/>
    <p:sldId id="267" r:id="rId12"/>
    <p:sldId id="266" r:id="rId13"/>
    <p:sldId id="284" r:id="rId14"/>
    <p:sldId id="273" r:id="rId15"/>
    <p:sldId id="281" r:id="rId16"/>
    <p:sldId id="26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3" userDrawn="1">
          <p15:clr>
            <a:srgbClr val="A4A3A4"/>
          </p15:clr>
        </p15:guide>
        <p15:guide id="4" pos="72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508A"/>
    <a:srgbClr val="117EBF"/>
    <a:srgbClr val="127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74" autoAdjust="0"/>
    <p:restoredTop sz="94604" autoAdjust="0"/>
  </p:normalViewPr>
  <p:slideViewPr>
    <p:cSldViewPr snapToGrid="0" showGuides="1">
      <p:cViewPr varScale="1">
        <p:scale>
          <a:sx n="70" d="100"/>
          <a:sy n="70" d="100"/>
        </p:scale>
        <p:origin x="534" y="66"/>
      </p:cViewPr>
      <p:guideLst>
        <p:guide orient="horz" pos="2160"/>
        <p:guide pos="3840"/>
        <p:guide pos="393"/>
        <p:guide pos="728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1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6C8F1-6B19-4F54-8F22-4AEE7F177AF9}" type="datetimeFigureOut">
              <a:rPr lang="zh-CN" altLang="en-US" smtClean="0"/>
              <a:t>2015/4/2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52AEC-6377-4522-873D-EA09C33FA056}" type="slidenum">
              <a:rPr lang="zh-CN" altLang="en-US" smtClean="0"/>
              <a:t>‹#›</a:t>
            </a:fld>
            <a:endParaRPr lang="zh-CN" altLang="en-US"/>
          </a:p>
        </p:txBody>
      </p:sp>
    </p:spTree>
    <p:extLst>
      <p:ext uri="{BB962C8B-B14F-4D97-AF65-F5344CB8AC3E}">
        <p14:creationId xmlns:p14="http://schemas.microsoft.com/office/powerpoint/2010/main" val="220618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52AEC-6377-4522-873D-EA09C33FA056}" type="slidenum">
              <a:rPr lang="zh-CN" altLang="en-US" smtClean="0"/>
              <a:t>16</a:t>
            </a:fld>
            <a:endParaRPr lang="zh-CN" altLang="en-US"/>
          </a:p>
        </p:txBody>
      </p:sp>
    </p:spTree>
    <p:extLst>
      <p:ext uri="{BB962C8B-B14F-4D97-AF65-F5344CB8AC3E}">
        <p14:creationId xmlns:p14="http://schemas.microsoft.com/office/powerpoint/2010/main" val="122546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video" Target="../media/media1.avi"/><Relationship Id="rId1" Type="http://schemas.microsoft.com/office/2007/relationships/media" Target="../media/media1.avi"/><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30051"/>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6292EB-3167-436F-867E-AE3AC7702F4A}" type="datetimeFigureOut">
              <a:rPr lang="zh-CN" altLang="en-US" smtClean="0"/>
              <a:t>2015/4/2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BECEF3-D886-4554-89C3-FE4F6CD13FE2}" type="slidenum">
              <a:rPr lang="zh-CN" altLang="en-US" smtClean="0"/>
              <a:t>‹#›</a:t>
            </a:fld>
            <a:endParaRPr lang="zh-CN" altLang="en-US"/>
          </a:p>
        </p:txBody>
      </p:sp>
    </p:spTree>
    <p:extLst>
      <p:ext uri="{BB962C8B-B14F-4D97-AF65-F5344CB8AC3E}">
        <p14:creationId xmlns:p14="http://schemas.microsoft.com/office/powerpoint/2010/main" val="4086785593"/>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6292EB-3167-436F-867E-AE3AC7702F4A}" type="datetimeFigureOut">
              <a:rPr lang="zh-CN" altLang="en-US" smtClean="0"/>
              <a:t>2015/4/2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BECEF3-D886-4554-89C3-FE4F6CD13FE2}" type="slidenum">
              <a:rPr lang="zh-CN" altLang="en-US" smtClean="0"/>
              <a:t>‹#›</a:t>
            </a:fld>
            <a:endParaRPr lang="zh-CN" altLang="en-US"/>
          </a:p>
        </p:txBody>
      </p:sp>
    </p:spTree>
    <p:extLst>
      <p:ext uri="{BB962C8B-B14F-4D97-AF65-F5344CB8AC3E}">
        <p14:creationId xmlns:p14="http://schemas.microsoft.com/office/powerpoint/2010/main" val="4288401895"/>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内页背景">
            <a:hlinkClick r:id="" action="ppaction://media"/>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
        <p:nvSpPr>
          <p:cNvPr id="4" name="矩形 3"/>
          <p:cNvSpPr/>
          <p:nvPr userDrawn="1"/>
        </p:nvSpPr>
        <p:spPr>
          <a:xfrm>
            <a:off x="-190500" y="-409575"/>
            <a:ext cx="13315950" cy="76771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335243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320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6292EB-3167-436F-867E-AE3AC7702F4A}" type="datetimeFigureOut">
              <a:rPr lang="zh-CN" altLang="en-US" smtClean="0"/>
              <a:t>2015/4/2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BECEF3-D886-4554-89C3-FE4F6CD13FE2}" type="slidenum">
              <a:rPr lang="zh-CN" altLang="en-US" smtClean="0"/>
              <a:t>‹#›</a:t>
            </a:fld>
            <a:endParaRPr lang="zh-CN" altLang="en-US"/>
          </a:p>
        </p:txBody>
      </p:sp>
    </p:spTree>
    <p:extLst>
      <p:ext uri="{BB962C8B-B14F-4D97-AF65-F5344CB8AC3E}">
        <p14:creationId xmlns:p14="http://schemas.microsoft.com/office/powerpoint/2010/main" val="1313898908"/>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6292EB-3167-436F-867E-AE3AC7702F4A}" type="datetimeFigureOut">
              <a:rPr lang="zh-CN" altLang="en-US" smtClean="0"/>
              <a:t>2015/4/2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BECEF3-D886-4554-89C3-FE4F6CD13FE2}" type="slidenum">
              <a:rPr lang="zh-CN" altLang="en-US" smtClean="0"/>
              <a:t>‹#›</a:t>
            </a:fld>
            <a:endParaRPr lang="zh-CN" altLang="en-US"/>
          </a:p>
        </p:txBody>
      </p:sp>
    </p:spTree>
    <p:extLst>
      <p:ext uri="{BB962C8B-B14F-4D97-AF65-F5344CB8AC3E}">
        <p14:creationId xmlns:p14="http://schemas.microsoft.com/office/powerpoint/2010/main" val="882893881"/>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6292EB-3167-436F-867E-AE3AC7702F4A}" type="datetimeFigureOut">
              <a:rPr lang="zh-CN" altLang="en-US" smtClean="0"/>
              <a:t>2015/4/2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BECEF3-D886-4554-89C3-FE4F6CD13FE2}" type="slidenum">
              <a:rPr lang="zh-CN" altLang="en-US" smtClean="0"/>
              <a:t>‹#›</a:t>
            </a:fld>
            <a:endParaRPr lang="zh-CN" altLang="en-US"/>
          </a:p>
        </p:txBody>
      </p:sp>
    </p:spTree>
    <p:extLst>
      <p:ext uri="{BB962C8B-B14F-4D97-AF65-F5344CB8AC3E}">
        <p14:creationId xmlns:p14="http://schemas.microsoft.com/office/powerpoint/2010/main" val="3333616157"/>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6292EB-3167-436F-867E-AE3AC7702F4A}" type="datetimeFigureOut">
              <a:rPr lang="zh-CN" altLang="en-US" smtClean="0"/>
              <a:t>2015/4/2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BECEF3-D886-4554-89C3-FE4F6CD13FE2}" type="slidenum">
              <a:rPr lang="zh-CN" altLang="en-US" smtClean="0"/>
              <a:t>‹#›</a:t>
            </a:fld>
            <a:endParaRPr lang="zh-CN" altLang="en-US"/>
          </a:p>
        </p:txBody>
      </p:sp>
    </p:spTree>
    <p:extLst>
      <p:ext uri="{BB962C8B-B14F-4D97-AF65-F5344CB8AC3E}">
        <p14:creationId xmlns:p14="http://schemas.microsoft.com/office/powerpoint/2010/main" val="2364229796"/>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6292EB-3167-436F-867E-AE3AC7702F4A}" type="datetimeFigureOut">
              <a:rPr lang="zh-CN" altLang="en-US" smtClean="0"/>
              <a:t>2015/4/2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BECEF3-D886-4554-89C3-FE4F6CD13FE2}" type="slidenum">
              <a:rPr lang="zh-CN" altLang="en-US" smtClean="0"/>
              <a:t>‹#›</a:t>
            </a:fld>
            <a:endParaRPr lang="zh-CN" altLang="en-US"/>
          </a:p>
        </p:txBody>
      </p:sp>
    </p:spTree>
    <p:extLst>
      <p:ext uri="{BB962C8B-B14F-4D97-AF65-F5344CB8AC3E}">
        <p14:creationId xmlns:p14="http://schemas.microsoft.com/office/powerpoint/2010/main" val="2586082098"/>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6292EB-3167-436F-867E-AE3AC7702F4A}" type="datetimeFigureOut">
              <a:rPr lang="zh-CN" altLang="en-US" smtClean="0"/>
              <a:t>2015/4/2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BECEF3-D886-4554-89C3-FE4F6CD13FE2}" type="slidenum">
              <a:rPr lang="zh-CN" altLang="en-US" smtClean="0"/>
              <a:t>‹#›</a:t>
            </a:fld>
            <a:endParaRPr lang="zh-CN" altLang="en-US"/>
          </a:p>
        </p:txBody>
      </p:sp>
    </p:spTree>
    <p:extLst>
      <p:ext uri="{BB962C8B-B14F-4D97-AF65-F5344CB8AC3E}">
        <p14:creationId xmlns:p14="http://schemas.microsoft.com/office/powerpoint/2010/main" val="3974255377"/>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6292EB-3167-436F-867E-AE3AC7702F4A}" type="datetimeFigureOut">
              <a:rPr lang="zh-CN" altLang="en-US" smtClean="0"/>
              <a:t>2015/4/2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BECEF3-D886-4554-89C3-FE4F6CD13FE2}" type="slidenum">
              <a:rPr lang="zh-CN" altLang="en-US" smtClean="0"/>
              <a:t>‹#›</a:t>
            </a:fld>
            <a:endParaRPr lang="zh-CN" altLang="en-US"/>
          </a:p>
        </p:txBody>
      </p:sp>
    </p:spTree>
    <p:extLst>
      <p:ext uri="{BB962C8B-B14F-4D97-AF65-F5344CB8AC3E}">
        <p14:creationId xmlns:p14="http://schemas.microsoft.com/office/powerpoint/2010/main" val="1951457276"/>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292EB-3167-436F-867E-AE3AC7702F4A}" type="datetimeFigureOut">
              <a:rPr lang="zh-CN" altLang="en-US" smtClean="0"/>
              <a:t>2015/4/2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ECEF3-D886-4554-89C3-FE4F6CD13FE2}" type="slidenum">
              <a:rPr lang="zh-CN" altLang="en-US" smtClean="0"/>
              <a:t>‹#›</a:t>
            </a:fld>
            <a:endParaRPr lang="zh-CN" altLang="en-US"/>
          </a:p>
        </p:txBody>
      </p:sp>
    </p:spTree>
    <p:extLst>
      <p:ext uri="{BB962C8B-B14F-4D97-AF65-F5344CB8AC3E}">
        <p14:creationId xmlns:p14="http://schemas.microsoft.com/office/powerpoint/2010/main" val="3359776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52715" y="2214823"/>
            <a:ext cx="6902371" cy="3028689"/>
            <a:chOff x="4212476" y="2876110"/>
            <a:chExt cx="5226375" cy="1105781"/>
          </a:xfrm>
        </p:grpSpPr>
        <p:sp>
          <p:nvSpPr>
            <p:cNvPr id="4" name="任意多边形 3"/>
            <p:cNvSpPr/>
            <p:nvPr/>
          </p:nvSpPr>
          <p:spPr>
            <a:xfrm>
              <a:off x="4212477" y="2876110"/>
              <a:ext cx="5226373"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文本框 5"/>
            <p:cNvSpPr txBox="1"/>
            <p:nvPr/>
          </p:nvSpPr>
          <p:spPr>
            <a:xfrm>
              <a:off x="4212476" y="3075058"/>
              <a:ext cx="5226375" cy="662983"/>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320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BuDu </a:t>
              </a:r>
              <a:r>
                <a:rPr lang="en-US" altLang="zh-CN" sz="32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RoadCondition</a:t>
              </a:r>
            </a:p>
            <a:p>
              <a:pPr algn="ctr"/>
              <a:endParaRPr lang="en-US" altLang="zh-CN" sz="32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a:p>
              <a:pPr algn="ct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Team Leader</a:t>
              </a:r>
              <a:r>
                <a:rPr lang="zh-CN" altLang="en-US"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a:t>
              </a: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Chen Junjun</a:t>
              </a:r>
            </a:p>
            <a:p>
              <a:pPr algn="ct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Team Members</a:t>
              </a:r>
              <a:r>
                <a:rPr lang="zh-CN" altLang="en-US"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a:t>
              </a: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Li Yifeng,Hu Teng,Ni Yao</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92252835"/>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4709" y="750626"/>
            <a:ext cx="9316639" cy="5902656"/>
          </a:xfrm>
          <a:prstGeom prst="rect">
            <a:avLst/>
          </a:prstGeom>
        </p:spPr>
      </p:pic>
      <p:grpSp>
        <p:nvGrpSpPr>
          <p:cNvPr id="3" name="组合 2"/>
          <p:cNvGrpSpPr/>
          <p:nvPr/>
        </p:nvGrpSpPr>
        <p:grpSpPr>
          <a:xfrm>
            <a:off x="110442" y="130627"/>
            <a:ext cx="6804708" cy="583096"/>
            <a:chOff x="2753150" y="2876110"/>
            <a:chExt cx="7167215" cy="1105781"/>
          </a:xfrm>
        </p:grpSpPr>
        <p:grpSp>
          <p:nvGrpSpPr>
            <p:cNvPr id="4" name="组合 3"/>
            <p:cNvGrpSpPr/>
            <p:nvPr/>
          </p:nvGrpSpPr>
          <p:grpSpPr>
            <a:xfrm>
              <a:off x="2753150" y="2876110"/>
              <a:ext cx="1282707" cy="1105781"/>
              <a:chOff x="3306159" y="1663997"/>
              <a:chExt cx="796206" cy="686384"/>
            </a:xfrm>
          </p:grpSpPr>
          <p:sp>
            <p:nvSpPr>
              <p:cNvPr id="7" name="六边形 6"/>
              <p:cNvSpPr/>
              <p:nvPr/>
            </p:nvSpPr>
            <p:spPr>
              <a:xfrm>
                <a:off x="3306159" y="1663997"/>
                <a:ext cx="796206" cy="686384"/>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8" name="文本框 7"/>
              <p:cNvSpPr txBox="1"/>
              <p:nvPr/>
            </p:nvSpPr>
            <p:spPr>
              <a:xfrm>
                <a:off x="3415790" y="1745579"/>
                <a:ext cx="576943" cy="543444"/>
              </a:xfrm>
              <a:prstGeom prst="rect">
                <a:avLst/>
              </a:prstGeom>
              <a:noFill/>
            </p:spPr>
            <p:txBody>
              <a:bodyPr wrap="square" rtlCol="0">
                <a:spAutoFit/>
              </a:bodyPr>
              <a:lstStyle/>
              <a:p>
                <a:pPr algn="ct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3</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5" name="任意多边形 4"/>
            <p:cNvSpPr/>
            <p:nvPr/>
          </p:nvSpPr>
          <p:spPr>
            <a:xfrm>
              <a:off x="4212477" y="2876110"/>
              <a:ext cx="5707888"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文本框 5"/>
            <p:cNvSpPr txBox="1"/>
            <p:nvPr/>
          </p:nvSpPr>
          <p:spPr>
            <a:xfrm>
              <a:off x="4212475" y="3075057"/>
              <a:ext cx="5487687" cy="758767"/>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20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Collect Route Sketches</a:t>
              </a:r>
              <a:endParaRPr lang="zh-CN" altLang="en-US"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70445229"/>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0442" y="130627"/>
            <a:ext cx="6804708" cy="583096"/>
            <a:chOff x="2753150" y="2876110"/>
            <a:chExt cx="7167215" cy="1105781"/>
          </a:xfrm>
        </p:grpSpPr>
        <p:grpSp>
          <p:nvGrpSpPr>
            <p:cNvPr id="7" name="组合 6"/>
            <p:cNvGrpSpPr/>
            <p:nvPr/>
          </p:nvGrpSpPr>
          <p:grpSpPr>
            <a:xfrm>
              <a:off x="2753150" y="2876110"/>
              <a:ext cx="1282707" cy="1105781"/>
              <a:chOff x="3306159" y="1663997"/>
              <a:chExt cx="796206" cy="686384"/>
            </a:xfrm>
          </p:grpSpPr>
          <p:sp>
            <p:nvSpPr>
              <p:cNvPr id="10" name="六边形 9"/>
              <p:cNvSpPr/>
              <p:nvPr/>
            </p:nvSpPr>
            <p:spPr>
              <a:xfrm>
                <a:off x="3306159" y="1663997"/>
                <a:ext cx="796206" cy="686384"/>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1" name="文本框 10"/>
              <p:cNvSpPr txBox="1"/>
              <p:nvPr/>
            </p:nvSpPr>
            <p:spPr>
              <a:xfrm>
                <a:off x="3415790" y="1745579"/>
                <a:ext cx="576943" cy="543444"/>
              </a:xfrm>
              <a:prstGeom prst="rect">
                <a:avLst/>
              </a:prstGeom>
              <a:noFill/>
            </p:spPr>
            <p:txBody>
              <a:bodyPr wrap="square" rtlCol="0">
                <a:spAutoFit/>
              </a:bodyPr>
              <a:lstStyle/>
              <a:p>
                <a:pPr algn="ct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3</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8" name="任意多边形 7"/>
            <p:cNvSpPr/>
            <p:nvPr/>
          </p:nvSpPr>
          <p:spPr>
            <a:xfrm>
              <a:off x="4212477" y="2876110"/>
              <a:ext cx="5707888"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文本框 8"/>
            <p:cNvSpPr txBox="1"/>
            <p:nvPr/>
          </p:nvSpPr>
          <p:spPr>
            <a:xfrm>
              <a:off x="4212475" y="3075057"/>
              <a:ext cx="5487687" cy="758767"/>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20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Collect Route Flow</a:t>
              </a:r>
              <a:endParaRPr lang="zh-CN" altLang="en-US"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25" name="六边形 24"/>
          <p:cNvSpPr/>
          <p:nvPr/>
        </p:nvSpPr>
        <p:spPr>
          <a:xfrm>
            <a:off x="718830" y="1621562"/>
            <a:ext cx="1762738" cy="1052186"/>
          </a:xfrm>
          <a:prstGeom prst="hexagon">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6" name="六边形 25"/>
          <p:cNvSpPr/>
          <p:nvPr/>
        </p:nvSpPr>
        <p:spPr>
          <a:xfrm>
            <a:off x="3757548" y="1621562"/>
            <a:ext cx="1762738" cy="1052186"/>
          </a:xfrm>
          <a:prstGeom prst="hexagon">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7" name="六边形 26"/>
          <p:cNvSpPr/>
          <p:nvPr/>
        </p:nvSpPr>
        <p:spPr>
          <a:xfrm>
            <a:off x="2242831" y="2147655"/>
            <a:ext cx="1762738" cy="1052186"/>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8" name="六边形 27"/>
          <p:cNvSpPr/>
          <p:nvPr/>
        </p:nvSpPr>
        <p:spPr>
          <a:xfrm>
            <a:off x="2242831" y="3218737"/>
            <a:ext cx="1762738" cy="1052186"/>
          </a:xfrm>
          <a:prstGeom prst="hexagon">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9" name="下弧形箭头 28"/>
          <p:cNvSpPr/>
          <p:nvPr/>
        </p:nvSpPr>
        <p:spPr>
          <a:xfrm rot="10800000">
            <a:off x="1600199" y="889557"/>
            <a:ext cx="2984500" cy="456339"/>
          </a:xfrm>
          <a:prstGeom prst="curvedUpArrow">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 name="下弧形箭头 29"/>
          <p:cNvSpPr/>
          <p:nvPr/>
        </p:nvSpPr>
        <p:spPr>
          <a:xfrm rot="2755496">
            <a:off x="-86729" y="3154057"/>
            <a:ext cx="2485410" cy="932402"/>
          </a:xfrm>
          <a:prstGeom prst="curvedUpArrow">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1" name="下弧形箭头 30"/>
          <p:cNvSpPr/>
          <p:nvPr/>
        </p:nvSpPr>
        <p:spPr>
          <a:xfrm rot="18600973">
            <a:off x="3790272" y="3025795"/>
            <a:ext cx="2641728" cy="944240"/>
          </a:xfrm>
          <a:prstGeom prst="curvedUpArrow">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2" name="文本框 49"/>
          <p:cNvSpPr txBox="1"/>
          <p:nvPr/>
        </p:nvSpPr>
        <p:spPr>
          <a:xfrm>
            <a:off x="971703" y="1855267"/>
            <a:ext cx="1256992" cy="584775"/>
          </a:xfrm>
          <a:prstGeom prst="rect">
            <a:avLst/>
          </a:prstGeom>
          <a:noFill/>
        </p:spPr>
        <p:txBody>
          <a:bodyPr wrap="square" rtlCol="0">
            <a:spAutoFit/>
          </a:bodyPr>
          <a:lstStyle/>
          <a:p>
            <a:pPr algn="ctr"/>
            <a:r>
              <a:rPr lang="en-US" altLang="zh-CN" sz="16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My Collections</a:t>
            </a:r>
            <a:endParaRPr lang="zh-CN" altLang="en-US"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
        <p:nvSpPr>
          <p:cNvPr id="33" name="文本框 50"/>
          <p:cNvSpPr txBox="1"/>
          <p:nvPr/>
        </p:nvSpPr>
        <p:spPr>
          <a:xfrm>
            <a:off x="3900236" y="1855267"/>
            <a:ext cx="1477362" cy="584775"/>
          </a:xfrm>
          <a:prstGeom prst="rect">
            <a:avLst/>
          </a:prstGeom>
          <a:noFill/>
        </p:spPr>
        <p:txBody>
          <a:bodyPr wrap="square" rtlCol="0">
            <a:spAutoFit/>
          </a:bodyPr>
          <a:lstStyle/>
          <a:p>
            <a:pPr algn="ctr"/>
            <a:r>
              <a:rPr lang="en-US" altLang="zh-CN" sz="16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Show Details and Add</a:t>
            </a:r>
            <a:endParaRPr lang="zh-CN" altLang="en-US"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
        <p:nvSpPr>
          <p:cNvPr id="34" name="文本框 51"/>
          <p:cNvSpPr txBox="1"/>
          <p:nvPr/>
        </p:nvSpPr>
        <p:spPr>
          <a:xfrm>
            <a:off x="2439387" y="3452442"/>
            <a:ext cx="1369625" cy="584775"/>
          </a:xfrm>
          <a:prstGeom prst="rect">
            <a:avLst/>
          </a:prstGeom>
          <a:noFill/>
        </p:spPr>
        <p:txBody>
          <a:bodyPr wrap="square" rtlCol="0">
            <a:spAutoFit/>
          </a:bodyPr>
          <a:lstStyle/>
          <a:p>
            <a:pPr algn="ctr"/>
            <a:r>
              <a:rPr lang="en-US" altLang="zh-CN" sz="16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Search</a:t>
            </a:r>
          </a:p>
          <a:p>
            <a:pPr algn="ctr"/>
            <a:r>
              <a:rPr lang="en-US" altLang="zh-CN" sz="16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Collections</a:t>
            </a:r>
            <a:endParaRPr lang="zh-CN" altLang="en-US"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
        <p:nvSpPr>
          <p:cNvPr id="35" name="六边形 34"/>
          <p:cNvSpPr/>
          <p:nvPr/>
        </p:nvSpPr>
        <p:spPr>
          <a:xfrm>
            <a:off x="2470208" y="2032466"/>
            <a:ext cx="175754" cy="104908"/>
          </a:xfrm>
          <a:prstGeom prst="hexagon">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6" name="六边形 35"/>
          <p:cNvSpPr/>
          <p:nvPr/>
        </p:nvSpPr>
        <p:spPr>
          <a:xfrm>
            <a:off x="2313851" y="3182897"/>
            <a:ext cx="175754" cy="104908"/>
          </a:xfrm>
          <a:prstGeom prst="hexagon">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7" name="六边形 36"/>
          <p:cNvSpPr/>
          <p:nvPr/>
        </p:nvSpPr>
        <p:spPr>
          <a:xfrm>
            <a:off x="3987135" y="2683167"/>
            <a:ext cx="175754" cy="104908"/>
          </a:xfrm>
          <a:prstGeom prst="hexagon">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8" name="文本框 49"/>
          <p:cNvSpPr txBox="1"/>
          <p:nvPr/>
        </p:nvSpPr>
        <p:spPr>
          <a:xfrm>
            <a:off x="2579969" y="2473693"/>
            <a:ext cx="1088461" cy="400110"/>
          </a:xfrm>
          <a:prstGeom prst="rect">
            <a:avLst/>
          </a:prstGeom>
          <a:noFill/>
        </p:spPr>
        <p:txBody>
          <a:bodyPr wrap="square" rtlCol="0">
            <a:spAutoFit/>
          </a:bodyPr>
          <a:lstStyle/>
          <a:p>
            <a:pPr algn="just"/>
            <a:r>
              <a:rPr lang="en-US" altLang="zh-CN" sz="20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Collect</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7120" y="0"/>
            <a:ext cx="4114800" cy="685800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9184" y="-5814"/>
            <a:ext cx="4114800" cy="685800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2353" y="0"/>
            <a:ext cx="4114800" cy="6858000"/>
          </a:xfrm>
          <a:prstGeom prst="rect">
            <a:avLst/>
          </a:prstGeom>
        </p:spPr>
      </p:pic>
      <p:pic>
        <p:nvPicPr>
          <p:cNvPr id="39" name="图片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02707" y="0"/>
            <a:ext cx="4114800" cy="6858000"/>
          </a:xfrm>
          <a:prstGeom prst="rect">
            <a:avLst/>
          </a:prstGeom>
        </p:spPr>
      </p:pic>
      <p:sp>
        <p:nvSpPr>
          <p:cNvPr id="42" name="圆角矩形 41"/>
          <p:cNvSpPr/>
          <p:nvPr/>
        </p:nvSpPr>
        <p:spPr>
          <a:xfrm>
            <a:off x="202789" y="4477506"/>
            <a:ext cx="5779318" cy="2251905"/>
          </a:xfrm>
          <a:prstGeom prst="roundRect">
            <a:avLst>
              <a:gd name="adj" fmla="val 518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44" name="TextBox 43"/>
          <p:cNvSpPr txBox="1"/>
          <p:nvPr/>
        </p:nvSpPr>
        <p:spPr>
          <a:xfrm>
            <a:off x="814885" y="4742988"/>
            <a:ext cx="4705401" cy="1569660"/>
          </a:xfrm>
          <a:prstGeom prst="rect">
            <a:avLst/>
          </a:prstGeom>
          <a:noFill/>
        </p:spPr>
        <p:txBody>
          <a:bodyPr wrap="square" rtlCol="0">
            <a:spAutoFit/>
          </a:bodyPr>
          <a:lstStyle/>
          <a:p>
            <a:r>
              <a:rPr lang="en-US" altLang="zh-CN" sz="2400" dirty="0" err="1"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First,click</a:t>
            </a: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“My </a:t>
            </a:r>
            <a:r>
              <a:rPr lang="en-US" altLang="zh-CN" sz="2400" dirty="0" err="1"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Collections”to</a:t>
            </a: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the Collections Route </a:t>
            </a:r>
            <a:r>
              <a:rPr lang="en-US" altLang="zh-CN" sz="2400" dirty="0" err="1"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list,we</a:t>
            </a: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can see our collections in the past.</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
        <p:nvSpPr>
          <p:cNvPr id="45" name="圆角矩形 44"/>
          <p:cNvSpPr/>
          <p:nvPr/>
        </p:nvSpPr>
        <p:spPr>
          <a:xfrm>
            <a:off x="202789" y="4496556"/>
            <a:ext cx="5779318" cy="2251905"/>
          </a:xfrm>
          <a:prstGeom prst="roundRect">
            <a:avLst>
              <a:gd name="adj" fmla="val 518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46" name="TextBox 45"/>
          <p:cNvSpPr txBox="1"/>
          <p:nvPr/>
        </p:nvSpPr>
        <p:spPr>
          <a:xfrm>
            <a:off x="814885" y="4762038"/>
            <a:ext cx="4705401" cy="1200329"/>
          </a:xfrm>
          <a:prstGeom prst="rect">
            <a:avLst/>
          </a:prstGeom>
          <a:noFill/>
        </p:spPr>
        <p:txBody>
          <a:bodyPr wrap="square" rtlCol="0">
            <a:spAutoFit/>
          </a:bodyPr>
          <a:lstStyle/>
          <a:p>
            <a:r>
              <a:rPr lang="en-US" altLang="zh-CN" sz="2400" dirty="0" err="1"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Next,click</a:t>
            </a: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“Add </a:t>
            </a:r>
            <a:r>
              <a:rPr lang="en-US" altLang="zh-CN" sz="2400" dirty="0" err="1"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Collect”to</a:t>
            </a: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search new route before adding it into the list.</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
        <p:nvSpPr>
          <p:cNvPr id="47" name="圆角矩形 46"/>
          <p:cNvSpPr/>
          <p:nvPr/>
        </p:nvSpPr>
        <p:spPr>
          <a:xfrm>
            <a:off x="202789" y="4496556"/>
            <a:ext cx="5779318" cy="2251905"/>
          </a:xfrm>
          <a:prstGeom prst="roundRect">
            <a:avLst>
              <a:gd name="adj" fmla="val 518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48" name="TextBox 47"/>
          <p:cNvSpPr txBox="1"/>
          <p:nvPr/>
        </p:nvSpPr>
        <p:spPr>
          <a:xfrm>
            <a:off x="814885" y="4762038"/>
            <a:ext cx="4705401" cy="1200329"/>
          </a:xfrm>
          <a:prstGeom prst="rect">
            <a:avLst/>
          </a:prstGeom>
          <a:noFill/>
        </p:spPr>
        <p:txBody>
          <a:bodyPr wrap="square" rtlCol="0">
            <a:spAutoFit/>
          </a:bodyPr>
          <a:lstStyle/>
          <a:p>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After enter start and </a:t>
            </a:r>
            <a:r>
              <a:rPr lang="en-US" altLang="zh-CN" sz="2400" dirty="0" err="1"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end,click</a:t>
            </a: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a:t>
            </a:r>
            <a:r>
              <a:rPr lang="en-US" altLang="zh-CN" sz="2400" dirty="0" err="1"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Search”to</a:t>
            </a: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search a new route.</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
        <p:nvSpPr>
          <p:cNvPr id="49" name="圆角矩形 48"/>
          <p:cNvSpPr/>
          <p:nvPr/>
        </p:nvSpPr>
        <p:spPr>
          <a:xfrm>
            <a:off x="202789" y="4496556"/>
            <a:ext cx="5779318" cy="2251905"/>
          </a:xfrm>
          <a:prstGeom prst="roundRect">
            <a:avLst>
              <a:gd name="adj" fmla="val 518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0" name="TextBox 49"/>
          <p:cNvSpPr txBox="1"/>
          <p:nvPr/>
        </p:nvSpPr>
        <p:spPr>
          <a:xfrm>
            <a:off x="814885" y="4762038"/>
            <a:ext cx="4705401" cy="830997"/>
          </a:xfrm>
          <a:prstGeom prst="rect">
            <a:avLst/>
          </a:prstGeom>
          <a:noFill/>
        </p:spPr>
        <p:txBody>
          <a:bodyPr wrap="square" rtlCol="0">
            <a:spAutoFit/>
          </a:bodyPr>
          <a:lstStyle/>
          <a:p>
            <a:r>
              <a:rPr lang="en-US" altLang="zh-CN" sz="2400" dirty="0" err="1"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Then,we</a:t>
            </a: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can see the route list about what we want to search.</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8706" y="-2907"/>
            <a:ext cx="4114800" cy="6858000"/>
          </a:xfrm>
          <a:prstGeom prst="rect">
            <a:avLst/>
          </a:prstGeom>
        </p:spPr>
      </p:pic>
      <p:sp>
        <p:nvSpPr>
          <p:cNvPr id="41" name="圆角矩形 40"/>
          <p:cNvSpPr/>
          <p:nvPr/>
        </p:nvSpPr>
        <p:spPr>
          <a:xfrm>
            <a:off x="202789" y="4458456"/>
            <a:ext cx="5779318" cy="2251905"/>
          </a:xfrm>
          <a:prstGeom prst="roundRect">
            <a:avLst>
              <a:gd name="adj" fmla="val 518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43" name="TextBox 49"/>
          <p:cNvSpPr txBox="1"/>
          <p:nvPr/>
        </p:nvSpPr>
        <p:spPr>
          <a:xfrm>
            <a:off x="734011" y="4753411"/>
            <a:ext cx="4705401" cy="1200329"/>
          </a:xfrm>
          <a:prstGeom prst="rect">
            <a:avLst/>
          </a:prstGeom>
          <a:noFill/>
        </p:spPr>
        <p:txBody>
          <a:bodyPr wrap="square" rtlCol="0">
            <a:spAutoFit/>
          </a:bodyPr>
          <a:lstStyle/>
          <a:p>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Finally , we click the collect now to get the route into the collect list.</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330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outVertical)">
                                      <p:cBhvr>
                                        <p:cTn id="7" dur="500"/>
                                        <p:tgtEl>
                                          <p:spTgt spid="25"/>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arn(outVertical)">
                                      <p:cBhvr>
                                        <p:cTn id="10" dur="500"/>
                                        <p:tgtEl>
                                          <p:spTgt spid="32"/>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arn(outVertical)">
                                      <p:cBhvr>
                                        <p:cTn id="13" dur="500"/>
                                        <p:tgtEl>
                                          <p:spTgt spid="35"/>
                                        </p:tgtEl>
                                      </p:cBhvr>
                                    </p:animEffect>
                                  </p:childTnLst>
                                </p:cTn>
                              </p:par>
                              <p:par>
                                <p:cTn id="14" presetID="2" presetClass="entr" presetSubtype="2"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additive="base">
                                        <p:cTn id="20" dur="500" fill="hold"/>
                                        <p:tgtEl>
                                          <p:spTgt spid="46"/>
                                        </p:tgtEl>
                                        <p:attrNameLst>
                                          <p:attrName>ppt_x</p:attrName>
                                        </p:attrNameLst>
                                      </p:cBhvr>
                                      <p:tavLst>
                                        <p:tav tm="0">
                                          <p:val>
                                            <p:strVal val="#ppt_x"/>
                                          </p:val>
                                        </p:tav>
                                        <p:tav tm="100000">
                                          <p:val>
                                            <p:strVal val="#ppt_x"/>
                                          </p:val>
                                        </p:tav>
                                      </p:tavLst>
                                    </p:anim>
                                    <p:anim calcmode="lin" valueType="num">
                                      <p:cBhvr additive="base">
                                        <p:cTn id="21" dur="500" fill="hold"/>
                                        <p:tgtEl>
                                          <p:spTgt spid="4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ppt_x"/>
                                          </p:val>
                                        </p:tav>
                                        <p:tav tm="100000">
                                          <p:val>
                                            <p:strVal val="#ppt_x"/>
                                          </p:val>
                                        </p:tav>
                                      </p:tavLst>
                                    </p:anim>
                                    <p:anim calcmode="lin" valueType="num">
                                      <p:cBhvr additive="base">
                                        <p:cTn id="2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up)">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arn(outVertical)">
                                      <p:cBhvr>
                                        <p:cTn id="35" dur="500"/>
                                        <p:tgtEl>
                                          <p:spTgt spid="28"/>
                                        </p:tgtEl>
                                      </p:cBhvr>
                                    </p:animEffect>
                                  </p:childTnLst>
                                </p:cTn>
                              </p:par>
                              <p:par>
                                <p:cTn id="36" presetID="2" presetClass="entr" presetSubtype="2"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1+#ppt_w/2"/>
                                          </p:val>
                                        </p:tav>
                                        <p:tav tm="100000">
                                          <p:val>
                                            <p:strVal val="#ppt_x"/>
                                          </p:val>
                                        </p:tav>
                                      </p:tavLst>
                                    </p:anim>
                                    <p:anim calcmode="lin" valueType="num">
                                      <p:cBhvr additive="base">
                                        <p:cTn id="39" dur="500" fill="hold"/>
                                        <p:tgtEl>
                                          <p:spTgt spid="5"/>
                                        </p:tgtEl>
                                        <p:attrNameLst>
                                          <p:attrName>ppt_y</p:attrName>
                                        </p:attrNameLst>
                                      </p:cBhvr>
                                      <p:tavLst>
                                        <p:tav tm="0">
                                          <p:val>
                                            <p:strVal val="#ppt_y"/>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 calcmode="lin" valueType="num">
                                      <p:cBhvr additive="base">
                                        <p:cTn id="42" dur="500" fill="hold"/>
                                        <p:tgtEl>
                                          <p:spTgt spid="48"/>
                                        </p:tgtEl>
                                        <p:attrNameLst>
                                          <p:attrName>ppt_x</p:attrName>
                                        </p:attrNameLst>
                                      </p:cBhvr>
                                      <p:tavLst>
                                        <p:tav tm="0">
                                          <p:val>
                                            <p:strVal val="#ppt_x"/>
                                          </p:val>
                                        </p:tav>
                                        <p:tav tm="100000">
                                          <p:val>
                                            <p:strVal val="#ppt_x"/>
                                          </p:val>
                                        </p:tav>
                                      </p:tavLst>
                                    </p:anim>
                                    <p:anim calcmode="lin" valueType="num">
                                      <p:cBhvr additive="base">
                                        <p:cTn id="43" dur="500" fill="hold"/>
                                        <p:tgtEl>
                                          <p:spTgt spid="48"/>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additive="base">
                                        <p:cTn id="46" dur="500" fill="hold"/>
                                        <p:tgtEl>
                                          <p:spTgt spid="47"/>
                                        </p:tgtEl>
                                        <p:attrNameLst>
                                          <p:attrName>ppt_x</p:attrName>
                                        </p:attrNameLst>
                                      </p:cBhvr>
                                      <p:tavLst>
                                        <p:tav tm="0">
                                          <p:val>
                                            <p:strVal val="#ppt_x"/>
                                          </p:val>
                                        </p:tav>
                                        <p:tav tm="100000">
                                          <p:val>
                                            <p:strVal val="#ppt_x"/>
                                          </p:val>
                                        </p:tav>
                                      </p:tavLst>
                                    </p:anim>
                                    <p:anim calcmode="lin" valueType="num">
                                      <p:cBhvr additive="base">
                                        <p:cTn id="47" dur="500" fill="hold"/>
                                        <p:tgtEl>
                                          <p:spTgt spid="47"/>
                                        </p:tgtEl>
                                        <p:attrNameLst>
                                          <p:attrName>ppt_y</p:attrName>
                                        </p:attrNameLst>
                                      </p:cBhvr>
                                      <p:tavLst>
                                        <p:tav tm="0">
                                          <p:val>
                                            <p:strVal val="1+#ppt_h/2"/>
                                          </p:val>
                                        </p:tav>
                                        <p:tav tm="100000">
                                          <p:val>
                                            <p:strVal val="#ppt_y"/>
                                          </p:val>
                                        </p:tav>
                                      </p:tavLst>
                                    </p:anim>
                                  </p:childTnLst>
                                </p:cTn>
                              </p:par>
                              <p:par>
                                <p:cTn id="48" presetID="16" presetClass="entr" presetSubtype="21"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barn(inVertical)">
                                      <p:cBhvr>
                                        <p:cTn id="50" dur="500"/>
                                        <p:tgtEl>
                                          <p:spTgt spid="34"/>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arn(inVertical)">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down)">
                                      <p:cBhvr>
                                        <p:cTn id="58" dur="5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37"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barn(outVertical)">
                                      <p:cBhvr>
                                        <p:cTn id="63" dur="500"/>
                                        <p:tgtEl>
                                          <p:spTgt spid="37"/>
                                        </p:tgtEl>
                                      </p:cBhvr>
                                    </p:animEffect>
                                  </p:childTnLst>
                                </p:cTn>
                              </p:par>
                              <p:par>
                                <p:cTn id="64" presetID="16" presetClass="entr" presetSubtype="37"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barn(outVertical)">
                                      <p:cBhvr>
                                        <p:cTn id="66" dur="500"/>
                                        <p:tgtEl>
                                          <p:spTgt spid="26"/>
                                        </p:tgtEl>
                                      </p:cBhvr>
                                    </p:animEffect>
                                  </p:childTnLst>
                                </p:cTn>
                              </p:par>
                              <p:par>
                                <p:cTn id="67" presetID="16" presetClass="entr" presetSubtype="37"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barn(outVertical)">
                                      <p:cBhvr>
                                        <p:cTn id="69" dur="500"/>
                                        <p:tgtEl>
                                          <p:spTgt spid="33"/>
                                        </p:tgtEl>
                                      </p:cBhvr>
                                    </p:animEffect>
                                  </p:childTnLst>
                                </p:cTn>
                              </p:par>
                              <p:par>
                                <p:cTn id="70" presetID="2" presetClass="entr" presetSubtype="4"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 calcmode="lin" valueType="num">
                                      <p:cBhvr additive="base">
                                        <p:cTn id="72" dur="500" fill="hold"/>
                                        <p:tgtEl>
                                          <p:spTgt spid="50"/>
                                        </p:tgtEl>
                                        <p:attrNameLst>
                                          <p:attrName>ppt_x</p:attrName>
                                        </p:attrNameLst>
                                      </p:cBhvr>
                                      <p:tavLst>
                                        <p:tav tm="0">
                                          <p:val>
                                            <p:strVal val="#ppt_x"/>
                                          </p:val>
                                        </p:tav>
                                        <p:tav tm="100000">
                                          <p:val>
                                            <p:strVal val="#ppt_x"/>
                                          </p:val>
                                        </p:tav>
                                      </p:tavLst>
                                    </p:anim>
                                    <p:anim calcmode="lin" valueType="num">
                                      <p:cBhvr additive="base">
                                        <p:cTn id="73" dur="500" fill="hold"/>
                                        <p:tgtEl>
                                          <p:spTgt spid="5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 calcmode="lin" valueType="num">
                                      <p:cBhvr additive="base">
                                        <p:cTn id="76" dur="500" fill="hold"/>
                                        <p:tgtEl>
                                          <p:spTgt spid="49"/>
                                        </p:tgtEl>
                                        <p:attrNameLst>
                                          <p:attrName>ppt_x</p:attrName>
                                        </p:attrNameLst>
                                      </p:cBhvr>
                                      <p:tavLst>
                                        <p:tav tm="0">
                                          <p:val>
                                            <p:strVal val="#ppt_x"/>
                                          </p:val>
                                        </p:tav>
                                        <p:tav tm="100000">
                                          <p:val>
                                            <p:strVal val="#ppt_x"/>
                                          </p:val>
                                        </p:tav>
                                      </p:tavLst>
                                    </p:anim>
                                    <p:anim calcmode="lin" valueType="num">
                                      <p:cBhvr additive="base">
                                        <p:cTn id="77" dur="500" fill="hold"/>
                                        <p:tgtEl>
                                          <p:spTgt spid="49"/>
                                        </p:tgtEl>
                                        <p:attrNameLst>
                                          <p:attrName>ppt_y</p:attrName>
                                        </p:attrNameLst>
                                      </p:cBhvr>
                                      <p:tavLst>
                                        <p:tav tm="0">
                                          <p:val>
                                            <p:strVal val="1+#ppt_h/2"/>
                                          </p:val>
                                        </p:tav>
                                        <p:tav tm="100000">
                                          <p:val>
                                            <p:strVal val="#ppt_y"/>
                                          </p:val>
                                        </p:tav>
                                      </p:tavLst>
                                    </p:anim>
                                  </p:childTnLst>
                                </p:cTn>
                              </p:par>
                              <p:par>
                                <p:cTn id="78" presetID="2" presetClass="entr" presetSubtype="2" fill="hold" nodeType="with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additive="base">
                                        <p:cTn id="80" dur="500" fill="hold"/>
                                        <p:tgtEl>
                                          <p:spTgt spid="39"/>
                                        </p:tgtEl>
                                        <p:attrNameLst>
                                          <p:attrName>ppt_x</p:attrName>
                                        </p:attrNameLst>
                                      </p:cBhvr>
                                      <p:tavLst>
                                        <p:tav tm="0">
                                          <p:val>
                                            <p:strVal val="1+#ppt_w/2"/>
                                          </p:val>
                                        </p:tav>
                                        <p:tav tm="100000">
                                          <p:val>
                                            <p:strVal val="#ppt_x"/>
                                          </p:val>
                                        </p:tav>
                                      </p:tavLst>
                                    </p:anim>
                                    <p:anim calcmode="lin" valueType="num">
                                      <p:cBhvr additive="base">
                                        <p:cTn id="81"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grpId="0" nodeType="click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wipe(right)">
                                      <p:cBhvr>
                                        <p:cTn id="86" dur="500"/>
                                        <p:tgtEl>
                                          <p:spTgt spid="29"/>
                                        </p:tgtEl>
                                      </p:cBhvr>
                                    </p:animEffect>
                                  </p:childTnLst>
                                </p:cTn>
                              </p:par>
                              <p:par>
                                <p:cTn id="87" presetID="2" presetClass="entr" presetSubtype="4" fill="hold" nodeType="withEffect">
                                  <p:stCondLst>
                                    <p:cond delay="0"/>
                                  </p:stCondLst>
                                  <p:childTnLst>
                                    <p:set>
                                      <p:cBhvr>
                                        <p:cTn id="88" dur="1" fill="hold">
                                          <p:stCondLst>
                                            <p:cond delay="0"/>
                                          </p:stCondLst>
                                        </p:cTn>
                                        <p:tgtEl>
                                          <p:spTgt spid="2"/>
                                        </p:tgtEl>
                                        <p:attrNameLst>
                                          <p:attrName>style.visibility</p:attrName>
                                        </p:attrNameLst>
                                      </p:cBhvr>
                                      <p:to>
                                        <p:strVal val="visible"/>
                                      </p:to>
                                    </p:set>
                                    <p:anim calcmode="lin" valueType="num">
                                      <p:cBhvr additive="base">
                                        <p:cTn id="89" dur="500" fill="hold"/>
                                        <p:tgtEl>
                                          <p:spTgt spid="2"/>
                                        </p:tgtEl>
                                        <p:attrNameLst>
                                          <p:attrName>ppt_x</p:attrName>
                                        </p:attrNameLst>
                                      </p:cBhvr>
                                      <p:tavLst>
                                        <p:tav tm="0">
                                          <p:val>
                                            <p:strVal val="#ppt_x"/>
                                          </p:val>
                                        </p:tav>
                                        <p:tav tm="100000">
                                          <p:val>
                                            <p:strVal val="#ppt_x"/>
                                          </p:val>
                                        </p:tav>
                                      </p:tavLst>
                                    </p:anim>
                                    <p:anim calcmode="lin" valueType="num">
                                      <p:cBhvr additive="base">
                                        <p:cTn id="90" dur="500" fill="hold"/>
                                        <p:tgtEl>
                                          <p:spTgt spid="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41"/>
                                        </p:tgtEl>
                                        <p:attrNameLst>
                                          <p:attrName>style.visibility</p:attrName>
                                        </p:attrNameLst>
                                      </p:cBhvr>
                                      <p:to>
                                        <p:strVal val="visible"/>
                                      </p:to>
                                    </p:set>
                                    <p:anim calcmode="lin" valueType="num">
                                      <p:cBhvr additive="base">
                                        <p:cTn id="93" dur="500" fill="hold"/>
                                        <p:tgtEl>
                                          <p:spTgt spid="41"/>
                                        </p:tgtEl>
                                        <p:attrNameLst>
                                          <p:attrName>ppt_x</p:attrName>
                                        </p:attrNameLst>
                                      </p:cBhvr>
                                      <p:tavLst>
                                        <p:tav tm="0">
                                          <p:val>
                                            <p:strVal val="#ppt_x"/>
                                          </p:val>
                                        </p:tav>
                                        <p:tav tm="100000">
                                          <p:val>
                                            <p:strVal val="#ppt_x"/>
                                          </p:val>
                                        </p:tav>
                                      </p:tavLst>
                                    </p:anim>
                                    <p:anim calcmode="lin" valueType="num">
                                      <p:cBhvr additive="base">
                                        <p:cTn id="94" dur="500" fill="hold"/>
                                        <p:tgtEl>
                                          <p:spTgt spid="4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 calcmode="lin" valueType="num">
                                      <p:cBhvr additive="base">
                                        <p:cTn id="97" dur="500" fill="hold"/>
                                        <p:tgtEl>
                                          <p:spTgt spid="43"/>
                                        </p:tgtEl>
                                        <p:attrNameLst>
                                          <p:attrName>ppt_x</p:attrName>
                                        </p:attrNameLst>
                                      </p:cBhvr>
                                      <p:tavLst>
                                        <p:tav tm="0">
                                          <p:val>
                                            <p:strVal val="#ppt_x"/>
                                          </p:val>
                                        </p:tav>
                                        <p:tav tm="100000">
                                          <p:val>
                                            <p:strVal val="#ppt_x"/>
                                          </p:val>
                                        </p:tav>
                                      </p:tavLst>
                                    </p:anim>
                                    <p:anim calcmode="lin" valueType="num">
                                      <p:cBhvr additive="base">
                                        <p:cTn id="9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0" grpId="0" animBg="1"/>
      <p:bldP spid="31" grpId="0" animBg="1"/>
      <p:bldP spid="32" grpId="0"/>
      <p:bldP spid="33" grpId="0"/>
      <p:bldP spid="34" grpId="0"/>
      <p:bldP spid="35" grpId="0" animBg="1"/>
      <p:bldP spid="36" grpId="0" animBg="1"/>
      <p:bldP spid="37" grpId="0" animBg="1"/>
      <p:bldP spid="45" grpId="0" animBg="1"/>
      <p:bldP spid="46" grpId="0"/>
      <p:bldP spid="47" grpId="0" animBg="1"/>
      <p:bldP spid="48" grpId="0"/>
      <p:bldP spid="49" grpId="0" animBg="1"/>
      <p:bldP spid="50" grpId="0"/>
      <p:bldP spid="41" grpId="0" animBg="1"/>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249825" y="2958257"/>
            <a:ext cx="5692350" cy="941486"/>
            <a:chOff x="2753150" y="2876110"/>
            <a:chExt cx="6685701" cy="1105781"/>
          </a:xfrm>
        </p:grpSpPr>
        <p:grpSp>
          <p:nvGrpSpPr>
            <p:cNvPr id="2" name="组合 1"/>
            <p:cNvGrpSpPr/>
            <p:nvPr/>
          </p:nvGrpSpPr>
          <p:grpSpPr>
            <a:xfrm>
              <a:off x="2753150" y="2876110"/>
              <a:ext cx="1282707" cy="1105781"/>
              <a:chOff x="3306159" y="1663997"/>
              <a:chExt cx="796206" cy="686384"/>
            </a:xfrm>
          </p:grpSpPr>
          <p:sp>
            <p:nvSpPr>
              <p:cNvPr id="3" name="六边形 2"/>
              <p:cNvSpPr/>
              <p:nvPr/>
            </p:nvSpPr>
            <p:spPr>
              <a:xfrm>
                <a:off x="3306159" y="1663997"/>
                <a:ext cx="796206" cy="686384"/>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3415791" y="1777322"/>
                <a:ext cx="576943" cy="471203"/>
              </a:xfrm>
              <a:prstGeom prst="rect">
                <a:avLst/>
              </a:prstGeom>
              <a:noFill/>
            </p:spPr>
            <p:txBody>
              <a:bodyPr wrap="square" rtlCol="0">
                <a:spAutoFit/>
              </a:bodyPr>
              <a:lstStyle/>
              <a:p>
                <a:pPr algn="ctr"/>
                <a:r>
                  <a:rPr lang="en-US" altLang="zh-CN" sz="36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4</a:t>
                </a:r>
                <a:endParaRPr lang="zh-CN" altLang="en-US" sz="3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5" name="任意多边形 4"/>
            <p:cNvSpPr/>
            <p:nvPr/>
          </p:nvSpPr>
          <p:spPr>
            <a:xfrm>
              <a:off x="4212477" y="2876110"/>
              <a:ext cx="5226373"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文本框 5"/>
            <p:cNvSpPr txBox="1"/>
            <p:nvPr/>
          </p:nvSpPr>
          <p:spPr>
            <a:xfrm>
              <a:off x="4212476" y="3075058"/>
              <a:ext cx="5226375" cy="686822"/>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32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Development </a:t>
              </a:r>
              <a:endParaRPr lang="zh-CN" altLang="en-US" sz="32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20438544"/>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53480" y="1174802"/>
            <a:ext cx="2843013" cy="2693804"/>
          </a:xfrm>
          <a:prstGeom prst="hexagon">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 name="六边形 2"/>
          <p:cNvSpPr/>
          <p:nvPr/>
        </p:nvSpPr>
        <p:spPr>
          <a:xfrm rot="5400000">
            <a:off x="2843406" y="1178681"/>
            <a:ext cx="2843015" cy="2686050"/>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4" name="文本框 49"/>
          <p:cNvSpPr txBox="1"/>
          <p:nvPr/>
        </p:nvSpPr>
        <p:spPr>
          <a:xfrm>
            <a:off x="473147" y="1638807"/>
            <a:ext cx="2184328" cy="584775"/>
          </a:xfrm>
          <a:prstGeom prst="rect">
            <a:avLst/>
          </a:prstGeom>
          <a:noFill/>
        </p:spPr>
        <p:txBody>
          <a:bodyPr wrap="square" rtlCol="0">
            <a:spAutoFit/>
          </a:bodyPr>
          <a:lstStyle/>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current situation:</a:t>
            </a:r>
          </a:p>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So……ugly</a:t>
            </a:r>
            <a:r>
              <a:rPr lang="en-US" altLang="zh-CN" sz="16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a:t>
            </a:r>
            <a:endParaRPr lang="zh-CN" altLang="en-US"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34952" y="130627"/>
            <a:ext cx="4322748" cy="583096"/>
            <a:chOff x="2753150" y="2876110"/>
            <a:chExt cx="9651233" cy="1105781"/>
          </a:xfrm>
        </p:grpSpPr>
        <p:grpSp>
          <p:nvGrpSpPr>
            <p:cNvPr id="9" name="组合 8"/>
            <p:cNvGrpSpPr/>
            <p:nvPr/>
          </p:nvGrpSpPr>
          <p:grpSpPr>
            <a:xfrm>
              <a:off x="2753150" y="2876110"/>
              <a:ext cx="1282707" cy="1105781"/>
              <a:chOff x="3306159" y="1663997"/>
              <a:chExt cx="796206" cy="686384"/>
            </a:xfrm>
          </p:grpSpPr>
          <p:sp>
            <p:nvSpPr>
              <p:cNvPr id="12" name="六边形 11"/>
              <p:cNvSpPr/>
              <p:nvPr/>
            </p:nvSpPr>
            <p:spPr>
              <a:xfrm>
                <a:off x="3306159" y="1663997"/>
                <a:ext cx="796206" cy="686384"/>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3" name="文本框 6"/>
              <p:cNvSpPr txBox="1"/>
              <p:nvPr/>
            </p:nvSpPr>
            <p:spPr>
              <a:xfrm>
                <a:off x="3415790" y="1745579"/>
                <a:ext cx="576943" cy="543444"/>
              </a:xfrm>
              <a:prstGeom prst="rect">
                <a:avLst/>
              </a:prstGeom>
              <a:noFill/>
            </p:spPr>
            <p:txBody>
              <a:bodyPr wrap="square" rtlCol="0">
                <a:spAutoFit/>
              </a:bodyPr>
              <a:lstStyle/>
              <a:p>
                <a:pPr algn="ct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4</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10" name="任意多边形 9"/>
            <p:cNvSpPr/>
            <p:nvPr/>
          </p:nvSpPr>
          <p:spPr>
            <a:xfrm>
              <a:off x="4212475" y="2876110"/>
              <a:ext cx="8191908"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文本框 4"/>
            <p:cNvSpPr txBox="1"/>
            <p:nvPr/>
          </p:nvSpPr>
          <p:spPr>
            <a:xfrm>
              <a:off x="4332055" y="3075057"/>
              <a:ext cx="7904923" cy="758767"/>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Development</a:t>
              </a:r>
              <a:endParaRPr lang="zh-CN" altLang="en-US"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14" name="等腰三角形 13"/>
          <p:cNvSpPr/>
          <p:nvPr/>
        </p:nvSpPr>
        <p:spPr>
          <a:xfrm rot="10800000">
            <a:off x="1728787" y="1000125"/>
            <a:ext cx="2400300" cy="6608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49"/>
          <p:cNvSpPr txBox="1"/>
          <p:nvPr/>
        </p:nvSpPr>
        <p:spPr>
          <a:xfrm>
            <a:off x="2347206" y="1000125"/>
            <a:ext cx="1163462" cy="338554"/>
          </a:xfrm>
          <a:prstGeom prst="rect">
            <a:avLst/>
          </a:prstGeom>
          <a:noFill/>
        </p:spPr>
        <p:txBody>
          <a:bodyPr wrap="square" rtlCol="0">
            <a:spAutoFit/>
          </a:bodyPr>
          <a:lstStyle/>
          <a:p>
            <a:pPr algn="just"/>
            <a:r>
              <a:rPr lang="en-US" altLang="zh-CN" sz="1600" dirty="0">
                <a:latin typeface="微软雅黑" panose="020B0503020204020204" pitchFamily="34" charset="-122"/>
                <a:ea typeface="微软雅黑" panose="020B0503020204020204" pitchFamily="34" charset="-122"/>
              </a:rPr>
              <a:t>UI Design</a:t>
            </a:r>
          </a:p>
        </p:txBody>
      </p:sp>
      <p:sp>
        <p:nvSpPr>
          <p:cNvPr id="23" name="文本框 49"/>
          <p:cNvSpPr txBox="1"/>
          <p:nvPr/>
        </p:nvSpPr>
        <p:spPr>
          <a:xfrm>
            <a:off x="3172749" y="1660953"/>
            <a:ext cx="2184328" cy="830997"/>
          </a:xfrm>
          <a:prstGeom prst="rect">
            <a:avLst/>
          </a:prstGeom>
          <a:noFill/>
        </p:spPr>
        <p:txBody>
          <a:bodyPr wrap="square" rtlCol="0">
            <a:spAutoFit/>
          </a:bodyPr>
          <a:lstStyle/>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Target:</a:t>
            </a:r>
          </a:p>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More beautiful,</a:t>
            </a:r>
          </a:p>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More practical. </a:t>
            </a:r>
            <a:endParaRPr lang="zh-CN" altLang="en-US"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
        <p:nvSpPr>
          <p:cNvPr id="24" name="六边形 23"/>
          <p:cNvSpPr/>
          <p:nvPr/>
        </p:nvSpPr>
        <p:spPr>
          <a:xfrm rot="5400000">
            <a:off x="6520956" y="1174802"/>
            <a:ext cx="2843013" cy="2693804"/>
          </a:xfrm>
          <a:prstGeom prst="hexagon">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5" name="六边形 24"/>
          <p:cNvSpPr/>
          <p:nvPr/>
        </p:nvSpPr>
        <p:spPr>
          <a:xfrm rot="5400000">
            <a:off x="9210882" y="1178681"/>
            <a:ext cx="2843015" cy="2686050"/>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6" name="文本框 49"/>
          <p:cNvSpPr txBox="1"/>
          <p:nvPr/>
        </p:nvSpPr>
        <p:spPr>
          <a:xfrm>
            <a:off x="6840623" y="1638807"/>
            <a:ext cx="2184328" cy="830997"/>
          </a:xfrm>
          <a:prstGeom prst="rect">
            <a:avLst/>
          </a:prstGeom>
          <a:noFill/>
        </p:spPr>
        <p:txBody>
          <a:bodyPr wrap="square" rtlCol="0">
            <a:spAutoFit/>
          </a:bodyPr>
          <a:lstStyle/>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Current Situation:</a:t>
            </a:r>
          </a:p>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Some errors for </a:t>
            </a:r>
            <a:r>
              <a:rPr lang="en-US" altLang="zh-CN" sz="1600" dirty="0" err="1">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baidu</a:t>
            </a:r>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map.</a:t>
            </a:r>
            <a:endParaRPr lang="zh-CN" altLang="en-US"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
        <p:nvSpPr>
          <p:cNvPr id="27" name="等腰三角形 26"/>
          <p:cNvSpPr/>
          <p:nvPr/>
        </p:nvSpPr>
        <p:spPr>
          <a:xfrm rot="10800000">
            <a:off x="8096263" y="1000125"/>
            <a:ext cx="2400300" cy="6608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49"/>
          <p:cNvSpPr txBox="1"/>
          <p:nvPr/>
        </p:nvSpPr>
        <p:spPr>
          <a:xfrm>
            <a:off x="8719176" y="1000125"/>
            <a:ext cx="1205273" cy="338554"/>
          </a:xfrm>
          <a:prstGeom prst="rect">
            <a:avLst/>
          </a:prstGeom>
          <a:noFill/>
        </p:spPr>
        <p:txBody>
          <a:bodyPr wrap="square" rtlCol="0">
            <a:spAutoFit/>
          </a:bodyPr>
          <a:lstStyle/>
          <a:p>
            <a:pPr algn="just"/>
            <a:r>
              <a:rPr lang="en-US" altLang="zh-CN" sz="1600" dirty="0" err="1">
                <a:latin typeface="微软雅黑" panose="020B0503020204020204" pitchFamily="34" charset="-122"/>
                <a:ea typeface="微软雅黑" panose="020B0503020204020204" pitchFamily="34" charset="-122"/>
              </a:rPr>
              <a:t>Baidu</a:t>
            </a:r>
            <a:r>
              <a:rPr lang="en-US" altLang="zh-CN" sz="1600" dirty="0">
                <a:latin typeface="微软雅黑" panose="020B0503020204020204" pitchFamily="34" charset="-122"/>
                <a:ea typeface="微软雅黑" panose="020B0503020204020204" pitchFamily="34" charset="-122"/>
              </a:rPr>
              <a:t> API</a:t>
            </a:r>
          </a:p>
        </p:txBody>
      </p:sp>
      <p:sp>
        <p:nvSpPr>
          <p:cNvPr id="29" name="文本框 49"/>
          <p:cNvSpPr txBox="1"/>
          <p:nvPr/>
        </p:nvSpPr>
        <p:spPr>
          <a:xfrm>
            <a:off x="9540225" y="1660953"/>
            <a:ext cx="2184328" cy="1077218"/>
          </a:xfrm>
          <a:prstGeom prst="rect">
            <a:avLst/>
          </a:prstGeom>
          <a:noFill/>
        </p:spPr>
        <p:txBody>
          <a:bodyPr wrap="square" rtlCol="0">
            <a:spAutoFit/>
          </a:bodyPr>
          <a:lstStyle/>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Target:</a:t>
            </a:r>
          </a:p>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Realize </a:t>
            </a:r>
            <a:r>
              <a:rPr lang="en-US" altLang="zh-CN" sz="1600" dirty="0" err="1">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baidu</a:t>
            </a:r>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map location and more </a:t>
            </a:r>
            <a:r>
              <a:rPr lang="en-US" altLang="zh-CN" sz="1600" dirty="0" err="1">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baidu</a:t>
            </a:r>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a:t>
            </a:r>
            <a:r>
              <a:rPr lang="en-US" altLang="zh-CN" sz="1600" dirty="0" err="1">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api</a:t>
            </a:r>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function.</a:t>
            </a:r>
            <a:endParaRPr lang="zh-CN" altLang="en-US"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
        <p:nvSpPr>
          <p:cNvPr id="30" name="六边形 29"/>
          <p:cNvSpPr/>
          <p:nvPr/>
        </p:nvSpPr>
        <p:spPr>
          <a:xfrm rot="5400000">
            <a:off x="3339408" y="3911883"/>
            <a:ext cx="2843013" cy="2693804"/>
          </a:xfrm>
          <a:prstGeom prst="hexagon">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1" name="六边形 30"/>
          <p:cNvSpPr/>
          <p:nvPr/>
        </p:nvSpPr>
        <p:spPr>
          <a:xfrm rot="5400000">
            <a:off x="6029334" y="3915762"/>
            <a:ext cx="2843015" cy="2686050"/>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2" name="文本框 49"/>
          <p:cNvSpPr txBox="1"/>
          <p:nvPr/>
        </p:nvSpPr>
        <p:spPr>
          <a:xfrm>
            <a:off x="3659075" y="4375888"/>
            <a:ext cx="2184328" cy="830997"/>
          </a:xfrm>
          <a:prstGeom prst="rect">
            <a:avLst/>
          </a:prstGeom>
          <a:noFill/>
        </p:spPr>
        <p:txBody>
          <a:bodyPr wrap="square" rtlCol="0">
            <a:spAutoFit/>
          </a:bodyPr>
          <a:lstStyle/>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Current Situation:</a:t>
            </a:r>
          </a:p>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No server,</a:t>
            </a:r>
          </a:p>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No share.</a:t>
            </a:r>
            <a:endParaRPr lang="zh-CN" altLang="en-US"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
        <p:nvSpPr>
          <p:cNvPr id="33" name="等腰三角形 32"/>
          <p:cNvSpPr/>
          <p:nvPr/>
        </p:nvSpPr>
        <p:spPr>
          <a:xfrm rot="10800000">
            <a:off x="4914715" y="3737206"/>
            <a:ext cx="2400300" cy="6608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49"/>
          <p:cNvSpPr txBox="1"/>
          <p:nvPr/>
        </p:nvSpPr>
        <p:spPr>
          <a:xfrm>
            <a:off x="5693104" y="3697737"/>
            <a:ext cx="843520" cy="338554"/>
          </a:xfrm>
          <a:prstGeom prst="rect">
            <a:avLst/>
          </a:prstGeom>
          <a:noFill/>
        </p:spPr>
        <p:txBody>
          <a:bodyPr wrap="square" rtlCol="0">
            <a:spAutoFit/>
          </a:bodyPr>
          <a:lstStyle/>
          <a:p>
            <a:pPr algn="just"/>
            <a:r>
              <a:rPr lang="en-US" altLang="zh-CN" sz="1600" dirty="0">
                <a:latin typeface="微软雅黑" panose="020B0503020204020204" pitchFamily="34" charset="-122"/>
                <a:ea typeface="微软雅黑" panose="020B0503020204020204" pitchFamily="34" charset="-122"/>
              </a:rPr>
              <a:t>Server</a:t>
            </a:r>
            <a:endParaRPr lang="en-US" altLang="zh-CN" sz="1600" dirty="0" smtClean="0">
              <a:latin typeface="微软雅黑" panose="020B0503020204020204" pitchFamily="34" charset="-122"/>
              <a:ea typeface="微软雅黑" panose="020B0503020204020204" pitchFamily="34" charset="-122"/>
            </a:endParaRPr>
          </a:p>
        </p:txBody>
      </p:sp>
      <p:sp>
        <p:nvSpPr>
          <p:cNvPr id="35" name="文本框 49"/>
          <p:cNvSpPr txBox="1"/>
          <p:nvPr/>
        </p:nvSpPr>
        <p:spPr>
          <a:xfrm>
            <a:off x="6358677" y="4398034"/>
            <a:ext cx="2184328" cy="1077218"/>
          </a:xfrm>
          <a:prstGeom prst="rect">
            <a:avLst/>
          </a:prstGeom>
          <a:noFill/>
        </p:spPr>
        <p:txBody>
          <a:bodyPr wrap="square" rtlCol="0">
            <a:spAutoFit/>
          </a:bodyPr>
          <a:lstStyle/>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Target:</a:t>
            </a:r>
          </a:p>
          <a:p>
            <a:pPr algn="just"/>
            <a:r>
              <a:rPr lang="en-US" altLang="zh-CN"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Create a server for users to share and get road conditions.</a:t>
            </a:r>
            <a:endParaRPr lang="zh-CN" altLang="en-US" sz="1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547384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1+#ppt_w/2"/>
                                          </p:val>
                                        </p:tav>
                                        <p:tav tm="100000">
                                          <p:val>
                                            <p:strVal val="#ppt_x"/>
                                          </p:val>
                                        </p:tav>
                                      </p:tavLst>
                                    </p:anim>
                                    <p:anim calcmode="lin" valueType="num">
                                      <p:cBhvr additive="base">
                                        <p:cTn id="34" dur="500" fill="hold"/>
                                        <p:tgtEl>
                                          <p:spTgt spid="2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1+#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500" fill="hold"/>
                                        <p:tgtEl>
                                          <p:spTgt spid="27"/>
                                        </p:tgtEl>
                                        <p:attrNameLst>
                                          <p:attrName>ppt_x</p:attrName>
                                        </p:attrNameLst>
                                      </p:cBhvr>
                                      <p:tavLst>
                                        <p:tav tm="0">
                                          <p:val>
                                            <p:strVal val="1+#ppt_w/2"/>
                                          </p:val>
                                        </p:tav>
                                        <p:tav tm="100000">
                                          <p:val>
                                            <p:strVal val="#ppt_x"/>
                                          </p:val>
                                        </p:tav>
                                      </p:tavLst>
                                    </p:anim>
                                    <p:anim calcmode="lin" valueType="num">
                                      <p:cBhvr additive="base">
                                        <p:cTn id="46" dur="500" fill="hold"/>
                                        <p:tgtEl>
                                          <p:spTgt spid="2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1+#ppt_w/2"/>
                                          </p:val>
                                        </p:tav>
                                        <p:tav tm="100000">
                                          <p:val>
                                            <p:strVal val="#ppt_x"/>
                                          </p:val>
                                        </p:tav>
                                      </p:tavLst>
                                    </p:anim>
                                    <p:anim calcmode="lin" valueType="num">
                                      <p:cBhvr additive="base">
                                        <p:cTn id="5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500" fill="hold"/>
                                        <p:tgtEl>
                                          <p:spTgt spid="34"/>
                                        </p:tgtEl>
                                        <p:attrNameLst>
                                          <p:attrName>ppt_x</p:attrName>
                                        </p:attrNameLst>
                                      </p:cBhvr>
                                      <p:tavLst>
                                        <p:tav tm="0">
                                          <p:val>
                                            <p:strVal val="#ppt_x"/>
                                          </p:val>
                                        </p:tav>
                                        <p:tav tm="100000">
                                          <p:val>
                                            <p:strVal val="#ppt_x"/>
                                          </p:val>
                                        </p:tav>
                                      </p:tavLst>
                                    </p:anim>
                                    <p:anim calcmode="lin" valueType="num">
                                      <p:cBhvr additive="base">
                                        <p:cTn id="76" dur="500" fill="hold"/>
                                        <p:tgtEl>
                                          <p:spTgt spid="3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ppt_x"/>
                                          </p:val>
                                        </p:tav>
                                        <p:tav tm="100000">
                                          <p:val>
                                            <p:strVal val="#ppt_x"/>
                                          </p:val>
                                        </p:tav>
                                      </p:tavLst>
                                    </p:anim>
                                    <p:anim calcmode="lin" valueType="num">
                                      <p:cBhvr additive="base">
                                        <p:cTn id="8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4" grpId="0" animBg="1"/>
      <p:bldP spid="21" grpId="0"/>
      <p:bldP spid="23" grpId="0"/>
      <p:bldP spid="24" grpId="0" animBg="1"/>
      <p:bldP spid="25" grpId="0" animBg="1"/>
      <p:bldP spid="26" grpId="0"/>
      <p:bldP spid="27" grpId="0" animBg="1"/>
      <p:bldP spid="28" grpId="0"/>
      <p:bldP spid="29" grpId="0"/>
      <p:bldP spid="30" grpId="0" animBg="1"/>
      <p:bldP spid="31" grpId="0" animBg="1"/>
      <p:bldP spid="32" grpId="0"/>
      <p:bldP spid="33" grpId="0" animBg="1"/>
      <p:bldP spid="34"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49825" y="2958257"/>
            <a:ext cx="5692350" cy="941486"/>
            <a:chOff x="2753150" y="2876110"/>
            <a:chExt cx="6685701" cy="1105781"/>
          </a:xfrm>
        </p:grpSpPr>
        <p:grpSp>
          <p:nvGrpSpPr>
            <p:cNvPr id="3" name="组合 2"/>
            <p:cNvGrpSpPr/>
            <p:nvPr/>
          </p:nvGrpSpPr>
          <p:grpSpPr>
            <a:xfrm>
              <a:off x="2753150" y="2876110"/>
              <a:ext cx="1282707" cy="1105781"/>
              <a:chOff x="3306159" y="1663997"/>
              <a:chExt cx="796206" cy="686384"/>
            </a:xfrm>
          </p:grpSpPr>
          <p:sp>
            <p:nvSpPr>
              <p:cNvPr id="6" name="六边形 5"/>
              <p:cNvSpPr/>
              <p:nvPr/>
            </p:nvSpPr>
            <p:spPr>
              <a:xfrm>
                <a:off x="3306159" y="1663997"/>
                <a:ext cx="796206" cy="686384"/>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 name="文本框 3"/>
              <p:cNvSpPr txBox="1"/>
              <p:nvPr/>
            </p:nvSpPr>
            <p:spPr>
              <a:xfrm>
                <a:off x="3415791" y="1777322"/>
                <a:ext cx="576943" cy="471203"/>
              </a:xfrm>
              <a:prstGeom prst="rect">
                <a:avLst/>
              </a:prstGeom>
              <a:noFill/>
            </p:spPr>
            <p:txBody>
              <a:bodyPr wrap="square" rtlCol="0">
                <a:spAutoFit/>
              </a:bodyPr>
              <a:lstStyle/>
              <a:p>
                <a:pPr algn="ctr"/>
                <a:r>
                  <a:rPr lang="en-US" altLang="zh-CN" sz="36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5</a:t>
                </a:r>
                <a:endParaRPr lang="zh-CN" altLang="en-US" sz="3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4" name="任意多边形 3"/>
            <p:cNvSpPr/>
            <p:nvPr/>
          </p:nvSpPr>
          <p:spPr>
            <a:xfrm>
              <a:off x="4212477" y="2876110"/>
              <a:ext cx="5226373"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文本框 5"/>
            <p:cNvSpPr txBox="1"/>
            <p:nvPr/>
          </p:nvSpPr>
          <p:spPr>
            <a:xfrm>
              <a:off x="4212476" y="3075058"/>
              <a:ext cx="5226375" cy="686822"/>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32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Summary</a:t>
              </a:r>
              <a:endParaRPr lang="zh-CN" altLang="en-US" sz="32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70556165"/>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3991" y="130627"/>
            <a:ext cx="3525476" cy="583096"/>
            <a:chOff x="2753150" y="2876110"/>
            <a:chExt cx="6685701" cy="1105781"/>
          </a:xfrm>
        </p:grpSpPr>
        <p:grpSp>
          <p:nvGrpSpPr>
            <p:cNvPr id="3" name="组合 2"/>
            <p:cNvGrpSpPr/>
            <p:nvPr/>
          </p:nvGrpSpPr>
          <p:grpSpPr>
            <a:xfrm>
              <a:off x="2753150" y="2876110"/>
              <a:ext cx="1282707" cy="1105781"/>
              <a:chOff x="3306159" y="1663997"/>
              <a:chExt cx="796206" cy="686384"/>
            </a:xfrm>
          </p:grpSpPr>
          <p:sp>
            <p:nvSpPr>
              <p:cNvPr id="6" name="六边形 5"/>
              <p:cNvSpPr/>
              <p:nvPr/>
            </p:nvSpPr>
            <p:spPr>
              <a:xfrm>
                <a:off x="3306159" y="1663997"/>
                <a:ext cx="796206" cy="686384"/>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7" name="文本框 6"/>
              <p:cNvSpPr txBox="1"/>
              <p:nvPr/>
            </p:nvSpPr>
            <p:spPr>
              <a:xfrm>
                <a:off x="3415790" y="1745578"/>
                <a:ext cx="576943" cy="543444"/>
              </a:xfrm>
              <a:prstGeom prst="rect">
                <a:avLst/>
              </a:prstGeom>
              <a:noFill/>
            </p:spPr>
            <p:txBody>
              <a:bodyPr wrap="square" rtlCol="0">
                <a:spAutoFit/>
              </a:bodyPr>
              <a:lstStyle/>
              <a:p>
                <a:pPr algn="ct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5</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4" name="任意多边形 3"/>
            <p:cNvSpPr/>
            <p:nvPr/>
          </p:nvSpPr>
          <p:spPr>
            <a:xfrm>
              <a:off x="4212477" y="2876110"/>
              <a:ext cx="5226373"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 name="文本框 4"/>
            <p:cNvSpPr txBox="1"/>
            <p:nvPr/>
          </p:nvSpPr>
          <p:spPr>
            <a:xfrm>
              <a:off x="4212477" y="3075057"/>
              <a:ext cx="5226374" cy="758767"/>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Summary</a:t>
              </a:r>
              <a:endParaRPr lang="zh-CN" altLang="en-US"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8" name="文本框 49"/>
          <p:cNvSpPr txBox="1"/>
          <p:nvPr/>
        </p:nvSpPr>
        <p:spPr>
          <a:xfrm>
            <a:off x="2847402" y="1511824"/>
            <a:ext cx="6405780" cy="3785652"/>
          </a:xfrm>
          <a:prstGeom prst="rect">
            <a:avLst/>
          </a:prstGeom>
          <a:noFill/>
        </p:spPr>
        <p:txBody>
          <a:bodyPr wrap="square" rtlCol="0">
            <a:spAutoFit/>
          </a:bodyPr>
          <a:lstStyle/>
          <a:p>
            <a:pPr algn="just"/>
            <a:r>
              <a:rPr lang="en-US" altLang="zh-CN" sz="20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Through this project , we have a further understand about how activity and fragment create and skip. </a:t>
            </a:r>
          </a:p>
          <a:p>
            <a:pPr algn="just"/>
            <a:r>
              <a:rPr lang="en-US" altLang="zh-CN"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a:t>
            </a:r>
            <a:r>
              <a:rPr lang="en-US" altLang="zh-CN" sz="20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Besides, we get many experience about the adapter.</a:t>
            </a:r>
          </a:p>
          <a:p>
            <a:pPr algn="just"/>
            <a:r>
              <a:rPr lang="en-US" altLang="zh-CN"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a:t>
            </a:r>
            <a:r>
              <a:rPr lang="en-US" altLang="zh-CN" sz="20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However , we also find many problems.</a:t>
            </a:r>
          </a:p>
          <a:p>
            <a:pPr algn="just"/>
            <a:r>
              <a:rPr lang="en-US" altLang="zh-CN"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a:t>
            </a:r>
            <a:r>
              <a:rPr lang="en-US" altLang="zh-CN" sz="20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The UI design, our team member is poorly in it. We all lack art gene.</a:t>
            </a:r>
          </a:p>
          <a:p>
            <a:pPr algn="just"/>
            <a:r>
              <a:rPr lang="en-US" altLang="zh-CN"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a:t>
            </a:r>
            <a:r>
              <a:rPr lang="en-US" altLang="zh-CN" sz="20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Some problems about the UI fix. When we change the language, the word will not fit will.</a:t>
            </a:r>
          </a:p>
          <a:p>
            <a:pPr algn="just"/>
            <a:r>
              <a:rPr lang="en-US" altLang="zh-CN"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a:t>
            </a:r>
            <a:r>
              <a:rPr lang="en-US" altLang="zh-CN" sz="20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     Naming conventions. Every team member has his own habit. And its id is hard to recognize.</a:t>
            </a:r>
          </a:p>
        </p:txBody>
      </p:sp>
    </p:spTree>
    <p:extLst>
      <p:ext uri="{BB962C8B-B14F-4D97-AF65-F5344CB8AC3E}">
        <p14:creationId xmlns:p14="http://schemas.microsoft.com/office/powerpoint/2010/main" val="2817852632"/>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6608" y="2967335"/>
            <a:ext cx="7620000" cy="923330"/>
          </a:xfrm>
          <a:prstGeom prst="rect">
            <a:avLst/>
          </a:prstGeom>
          <a:noFill/>
        </p:spPr>
        <p:txBody>
          <a:bodyPr wrap="square" rtlCol="0">
            <a:spAutoFit/>
          </a:bodyPr>
          <a:lstStyle/>
          <a:p>
            <a:pPr algn="ctr"/>
            <a:r>
              <a:rPr lang="en-US" altLang="zh-CN" sz="5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Thank You</a:t>
            </a:r>
            <a:r>
              <a:rPr lang="en-US" altLang="zh-CN" sz="5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a:t>
            </a:r>
            <a:endParaRPr lang="zh-CN" altLang="en-US" sz="5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0152368"/>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3741786" y="1970831"/>
            <a:ext cx="796206" cy="686384"/>
            <a:chOff x="3782730" y="2611871"/>
            <a:chExt cx="796206" cy="686384"/>
          </a:xfrm>
        </p:grpSpPr>
        <p:sp>
          <p:nvSpPr>
            <p:cNvPr id="23" name="六边形 22"/>
            <p:cNvSpPr/>
            <p:nvPr/>
          </p:nvSpPr>
          <p:spPr>
            <a:xfrm>
              <a:off x="3782730" y="2611871"/>
              <a:ext cx="796206" cy="686384"/>
            </a:xfrm>
            <a:prstGeom prst="hexagon">
              <a:avLst/>
            </a:prstGeom>
            <a:solidFill>
              <a:srgbClr val="117EB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892362" y="2693453"/>
              <a:ext cx="576943" cy="523220"/>
            </a:xfrm>
            <a:prstGeom prst="rect">
              <a:avLst/>
            </a:prstGeom>
            <a:noFill/>
          </p:spPr>
          <p:txBody>
            <a:bodyPr wrap="square" rtlCol="0">
              <a:spAutoFit/>
            </a:bodyPr>
            <a:lstStyle/>
            <a:p>
              <a:pPr algn="ct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2</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21" name="任意多边形 20"/>
          <p:cNvSpPr/>
          <p:nvPr/>
        </p:nvSpPr>
        <p:spPr>
          <a:xfrm>
            <a:off x="4647624" y="1970831"/>
            <a:ext cx="3244131" cy="686384"/>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117EB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688568" y="2124135"/>
            <a:ext cx="3244132" cy="461665"/>
          </a:xfrm>
          <a:prstGeom prst="rect">
            <a:avLst/>
          </a:prstGeom>
          <a:noFill/>
        </p:spPr>
        <p:txBody>
          <a:bodyPr wrap="square" rtlCol="0">
            <a:spAutoFit/>
          </a:bodyPr>
          <a:lstStyle/>
          <a:p>
            <a:pPr algn="ct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Some </a:t>
            </a:r>
            <a:r>
              <a:rPr lang="en-US" altLang="zh-CN"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Use Case</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4218357" y="2918705"/>
            <a:ext cx="796206" cy="686384"/>
            <a:chOff x="4259301" y="3559745"/>
            <a:chExt cx="796206" cy="686384"/>
          </a:xfrm>
        </p:grpSpPr>
        <p:sp>
          <p:nvSpPr>
            <p:cNvPr id="30" name="六边形 29"/>
            <p:cNvSpPr/>
            <p:nvPr/>
          </p:nvSpPr>
          <p:spPr>
            <a:xfrm>
              <a:off x="4259301" y="3559745"/>
              <a:ext cx="796206" cy="686384"/>
            </a:xfrm>
            <a:prstGeom prst="hexagon">
              <a:avLst/>
            </a:prstGeom>
            <a:solidFill>
              <a:srgbClr val="117EB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368933" y="3641327"/>
              <a:ext cx="576943" cy="523220"/>
            </a:xfrm>
            <a:prstGeom prst="rect">
              <a:avLst/>
            </a:prstGeom>
            <a:noFill/>
          </p:spPr>
          <p:txBody>
            <a:bodyPr wrap="square" rtlCol="0">
              <a:spAutoFit/>
            </a:bodyPr>
            <a:lstStyle/>
            <a:p>
              <a:pPr algn="ct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3</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28" name="任意多边形 27"/>
          <p:cNvSpPr/>
          <p:nvPr/>
        </p:nvSpPr>
        <p:spPr>
          <a:xfrm>
            <a:off x="5124195" y="2918705"/>
            <a:ext cx="3244131" cy="686384"/>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117EB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165139" y="3072009"/>
            <a:ext cx="3244132" cy="461665"/>
          </a:xfrm>
          <a:prstGeom prst="rect">
            <a:avLst/>
          </a:prstGeom>
          <a:noFill/>
        </p:spPr>
        <p:txBody>
          <a:bodyPr wrap="square" rtlCol="0">
            <a:spAutoFit/>
          </a:bodyPr>
          <a:lstStyle/>
          <a:p>
            <a:pPr algn="ct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Demonstrate</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4694928" y="3866579"/>
            <a:ext cx="796206" cy="686384"/>
            <a:chOff x="4735872" y="4507619"/>
            <a:chExt cx="796206" cy="686384"/>
          </a:xfrm>
        </p:grpSpPr>
        <p:sp>
          <p:nvSpPr>
            <p:cNvPr id="37" name="六边形 36"/>
            <p:cNvSpPr/>
            <p:nvPr/>
          </p:nvSpPr>
          <p:spPr>
            <a:xfrm>
              <a:off x="4735872" y="4507619"/>
              <a:ext cx="796206" cy="686384"/>
            </a:xfrm>
            <a:prstGeom prst="hexagon">
              <a:avLst/>
            </a:prstGeom>
            <a:solidFill>
              <a:srgbClr val="117EB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4845504" y="4589201"/>
              <a:ext cx="576943" cy="523220"/>
            </a:xfrm>
            <a:prstGeom prst="rect">
              <a:avLst/>
            </a:prstGeom>
            <a:noFill/>
          </p:spPr>
          <p:txBody>
            <a:bodyPr wrap="square" rtlCol="0">
              <a:spAutoFit/>
            </a:bodyPr>
            <a:lstStyle/>
            <a:p>
              <a:pPr algn="ct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4</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35" name="任意多边形 34"/>
          <p:cNvSpPr/>
          <p:nvPr/>
        </p:nvSpPr>
        <p:spPr>
          <a:xfrm>
            <a:off x="5600766" y="3866579"/>
            <a:ext cx="3244131" cy="686384"/>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117EB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641710" y="4019883"/>
            <a:ext cx="3244132" cy="461665"/>
          </a:xfrm>
          <a:prstGeom prst="rect">
            <a:avLst/>
          </a:prstGeom>
          <a:noFill/>
        </p:spPr>
        <p:txBody>
          <a:bodyPr wrap="square" rtlCol="0">
            <a:spAutoFit/>
          </a:bodyPr>
          <a:lstStyle/>
          <a:p>
            <a:pPr algn="ct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Development </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167059" y="4833366"/>
            <a:ext cx="796206" cy="686384"/>
            <a:chOff x="4735872" y="4507619"/>
            <a:chExt cx="796206" cy="686384"/>
          </a:xfrm>
        </p:grpSpPr>
        <p:sp>
          <p:nvSpPr>
            <p:cNvPr id="26" name="六边形 25"/>
            <p:cNvSpPr/>
            <p:nvPr/>
          </p:nvSpPr>
          <p:spPr>
            <a:xfrm>
              <a:off x="4735872" y="4507619"/>
              <a:ext cx="796206" cy="686384"/>
            </a:xfrm>
            <a:prstGeom prst="hexagon">
              <a:avLst/>
            </a:prstGeom>
            <a:solidFill>
              <a:srgbClr val="117EB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37"/>
            <p:cNvSpPr txBox="1"/>
            <p:nvPr/>
          </p:nvSpPr>
          <p:spPr>
            <a:xfrm>
              <a:off x="4845504" y="4589201"/>
              <a:ext cx="576943" cy="523220"/>
            </a:xfrm>
            <a:prstGeom prst="rect">
              <a:avLst/>
            </a:prstGeom>
            <a:noFill/>
          </p:spPr>
          <p:txBody>
            <a:bodyPr wrap="square" rtlCol="0">
              <a:spAutoFit/>
            </a:bodyPr>
            <a:lstStyle/>
            <a:p>
              <a:pPr algn="ctr"/>
              <a:r>
                <a:rPr lang="en-US" altLang="zh-CN" sz="28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5</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32" name="任意多边形 31"/>
          <p:cNvSpPr/>
          <p:nvPr/>
        </p:nvSpPr>
        <p:spPr>
          <a:xfrm>
            <a:off x="6072897" y="4833366"/>
            <a:ext cx="3244131" cy="686384"/>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117EB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5"/>
          <p:cNvSpPr txBox="1"/>
          <p:nvPr/>
        </p:nvSpPr>
        <p:spPr>
          <a:xfrm>
            <a:off x="6113841" y="4986670"/>
            <a:ext cx="3244132" cy="461665"/>
          </a:xfrm>
          <a:prstGeom prst="rect">
            <a:avLst/>
          </a:prstGeom>
          <a:noFill/>
        </p:spPr>
        <p:txBody>
          <a:bodyPr wrap="square" rtlCol="0">
            <a:spAutoFit/>
          </a:bodyPr>
          <a:lstStyle/>
          <a:p>
            <a:pPr algn="ctr"/>
            <a:r>
              <a:rPr lang="en-US" altLang="zh-CN"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Summary</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3422151" y="1085626"/>
            <a:ext cx="796206" cy="686384"/>
            <a:chOff x="3782730" y="2611871"/>
            <a:chExt cx="796206" cy="686384"/>
          </a:xfrm>
        </p:grpSpPr>
        <p:sp>
          <p:nvSpPr>
            <p:cNvPr id="39" name="六边形 38"/>
            <p:cNvSpPr/>
            <p:nvPr/>
          </p:nvSpPr>
          <p:spPr>
            <a:xfrm>
              <a:off x="3782730" y="2611871"/>
              <a:ext cx="796206" cy="686384"/>
            </a:xfrm>
            <a:prstGeom prst="hexagon">
              <a:avLst/>
            </a:prstGeom>
            <a:solidFill>
              <a:srgbClr val="117EB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892362" y="2693453"/>
              <a:ext cx="576943" cy="523220"/>
            </a:xfrm>
            <a:prstGeom prst="rect">
              <a:avLst/>
            </a:prstGeom>
            <a:noFill/>
          </p:spPr>
          <p:txBody>
            <a:bodyPr wrap="square" rtlCol="0">
              <a:spAutoFit/>
            </a:bodyPr>
            <a:lstStyle/>
            <a:p>
              <a:pPr algn="ctr"/>
              <a:r>
                <a:rPr lang="en-US" altLang="zh-CN"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1</a:t>
              </a:r>
              <a:endParaRPr lang="zh-CN" altLang="en-US" sz="28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41" name="任意多边形 40"/>
          <p:cNvSpPr/>
          <p:nvPr/>
        </p:nvSpPr>
        <p:spPr>
          <a:xfrm>
            <a:off x="4327989" y="1085626"/>
            <a:ext cx="3244131" cy="686384"/>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117EB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4368933" y="1238930"/>
            <a:ext cx="3244132" cy="461665"/>
          </a:xfrm>
          <a:prstGeom prst="rect">
            <a:avLst/>
          </a:prstGeom>
          <a:noFill/>
        </p:spPr>
        <p:txBody>
          <a:bodyPr wrap="square" rtlCol="0">
            <a:spAutoFit/>
          </a:bodyPr>
          <a:lstStyle/>
          <a:p>
            <a:pPr algn="ctr"/>
            <a:r>
              <a:rPr lang="en-US" altLang="zh-CN"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App Introduce</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7347280"/>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249825" y="2958257"/>
            <a:ext cx="5692350" cy="941486"/>
            <a:chOff x="2753150" y="2876110"/>
            <a:chExt cx="6685701" cy="1105781"/>
          </a:xfrm>
        </p:grpSpPr>
        <p:grpSp>
          <p:nvGrpSpPr>
            <p:cNvPr id="2" name="组合 1"/>
            <p:cNvGrpSpPr/>
            <p:nvPr/>
          </p:nvGrpSpPr>
          <p:grpSpPr>
            <a:xfrm>
              <a:off x="2753150" y="2876110"/>
              <a:ext cx="1282707" cy="1105781"/>
              <a:chOff x="3306159" y="1663997"/>
              <a:chExt cx="796206" cy="686384"/>
            </a:xfrm>
          </p:grpSpPr>
          <p:sp>
            <p:nvSpPr>
              <p:cNvPr id="3" name="六边形 2"/>
              <p:cNvSpPr/>
              <p:nvPr/>
            </p:nvSpPr>
            <p:spPr>
              <a:xfrm>
                <a:off x="3306159" y="1663997"/>
                <a:ext cx="796206" cy="686384"/>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3415791" y="1777322"/>
                <a:ext cx="576943" cy="471203"/>
              </a:xfrm>
              <a:prstGeom prst="rect">
                <a:avLst/>
              </a:prstGeom>
              <a:noFill/>
            </p:spPr>
            <p:txBody>
              <a:bodyPr wrap="square" rtlCol="0">
                <a:spAutoFit/>
              </a:bodyPr>
              <a:lstStyle/>
              <a:p>
                <a:pPr algn="ctr"/>
                <a:r>
                  <a:rPr lang="en-US" altLang="zh-CN" sz="3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1</a:t>
                </a:r>
                <a:endParaRPr lang="zh-CN" altLang="en-US" sz="3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5" name="任意多边形 4"/>
            <p:cNvSpPr/>
            <p:nvPr/>
          </p:nvSpPr>
          <p:spPr>
            <a:xfrm>
              <a:off x="4212477" y="2876110"/>
              <a:ext cx="5226373"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文本框 5"/>
            <p:cNvSpPr txBox="1"/>
            <p:nvPr/>
          </p:nvSpPr>
          <p:spPr>
            <a:xfrm>
              <a:off x="4212476" y="3075058"/>
              <a:ext cx="5226375" cy="686822"/>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32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App Introduce</a:t>
              </a:r>
            </a:p>
          </p:txBody>
        </p:sp>
      </p:grpSp>
    </p:spTree>
    <p:extLst>
      <p:ext uri="{BB962C8B-B14F-4D97-AF65-F5344CB8AC3E}">
        <p14:creationId xmlns:p14="http://schemas.microsoft.com/office/powerpoint/2010/main" val="1305218841"/>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4951" y="130627"/>
            <a:ext cx="3905236" cy="583096"/>
            <a:chOff x="2753150" y="2876110"/>
            <a:chExt cx="6685701" cy="1105781"/>
          </a:xfrm>
        </p:grpSpPr>
        <p:grpSp>
          <p:nvGrpSpPr>
            <p:cNvPr id="3" name="组合 2"/>
            <p:cNvGrpSpPr/>
            <p:nvPr/>
          </p:nvGrpSpPr>
          <p:grpSpPr>
            <a:xfrm>
              <a:off x="2753150" y="2876110"/>
              <a:ext cx="1282707" cy="1105781"/>
              <a:chOff x="3306159" y="1663997"/>
              <a:chExt cx="796206" cy="686384"/>
            </a:xfrm>
          </p:grpSpPr>
          <p:sp>
            <p:nvSpPr>
              <p:cNvPr id="6" name="六边形 5"/>
              <p:cNvSpPr/>
              <p:nvPr/>
            </p:nvSpPr>
            <p:spPr>
              <a:xfrm>
                <a:off x="3306159" y="1663997"/>
                <a:ext cx="796206" cy="686384"/>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7" name="文本框 6"/>
              <p:cNvSpPr txBox="1"/>
              <p:nvPr/>
            </p:nvSpPr>
            <p:spPr>
              <a:xfrm>
                <a:off x="3415790" y="1745579"/>
                <a:ext cx="576943" cy="543444"/>
              </a:xfrm>
              <a:prstGeom prst="rect">
                <a:avLst/>
              </a:prstGeom>
              <a:noFill/>
            </p:spPr>
            <p:txBody>
              <a:bodyPr wrap="square" rtlCol="0">
                <a:spAutoFit/>
              </a:bodyPr>
              <a:lstStyle/>
              <a:p>
                <a:pPr algn="ctr"/>
                <a:r>
                  <a:rPr lang="en-US" altLang="zh-CN"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1</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4" name="任意多边形 3"/>
            <p:cNvSpPr/>
            <p:nvPr/>
          </p:nvSpPr>
          <p:spPr>
            <a:xfrm>
              <a:off x="4212477" y="2876110"/>
              <a:ext cx="5226373"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 name="文本框 4"/>
            <p:cNvSpPr txBox="1"/>
            <p:nvPr/>
          </p:nvSpPr>
          <p:spPr>
            <a:xfrm>
              <a:off x="4212478" y="3075057"/>
              <a:ext cx="5226373" cy="758767"/>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App Introduce</a:t>
              </a:r>
              <a:endParaRPr lang="zh-CN" altLang="en-US"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98" name="圆角矩形 97"/>
          <p:cNvSpPr/>
          <p:nvPr/>
        </p:nvSpPr>
        <p:spPr>
          <a:xfrm>
            <a:off x="309512" y="985837"/>
            <a:ext cx="5779318" cy="4886326"/>
          </a:xfrm>
          <a:prstGeom prst="roundRect">
            <a:avLst>
              <a:gd name="adj" fmla="val 5186"/>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19" name="文本框 18"/>
          <p:cNvSpPr txBox="1"/>
          <p:nvPr/>
        </p:nvSpPr>
        <p:spPr>
          <a:xfrm>
            <a:off x="1132643" y="985837"/>
            <a:ext cx="4133056" cy="707886"/>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4000" dirty="0">
                <a:solidFill>
                  <a:schemeClr val="bg1"/>
                </a:solidFill>
              </a:rPr>
              <a:t>Brief description</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454010" y="1470958"/>
            <a:ext cx="5490321" cy="4401205"/>
          </a:xfrm>
          <a:prstGeom prst="rect">
            <a:avLst/>
          </a:prstGeom>
          <a:noFill/>
        </p:spPr>
        <p:txBody>
          <a:bodyPr wrap="square" rtlCol="0">
            <a:spAutoFit/>
          </a:bodyPr>
          <a:lstStyle/>
          <a:p>
            <a:r>
              <a:rPr lang="en-US" altLang="zh-CN" sz="2000" dirty="0" smtClean="0">
                <a:solidFill>
                  <a:schemeClr val="bg1"/>
                </a:solidFill>
              </a:rPr>
              <a:t>Nowadays</a:t>
            </a:r>
            <a:r>
              <a:rPr lang="en-US" altLang="zh-CN" sz="2000" dirty="0">
                <a:solidFill>
                  <a:schemeClr val="bg1"/>
                </a:solidFill>
              </a:rPr>
              <a:t>, </a:t>
            </a:r>
            <a:r>
              <a:rPr lang="en-US" altLang="zh-CN" sz="2000" dirty="0" smtClean="0">
                <a:solidFill>
                  <a:schemeClr val="bg1"/>
                </a:solidFill>
              </a:rPr>
              <a:t>traffic </a:t>
            </a:r>
            <a:r>
              <a:rPr lang="en-US" altLang="zh-CN" sz="2000" dirty="0">
                <a:solidFill>
                  <a:schemeClr val="bg1"/>
                </a:solidFill>
              </a:rPr>
              <a:t>condition is getting worse and worse, like Beijing. Bad traffic condition has caused a lot of troubles to people. People always complain about this, but they totally have no idea about how to change that. So our app </a:t>
            </a:r>
            <a:r>
              <a:rPr lang="en-US" altLang="zh-CN" sz="2000" dirty="0" err="1">
                <a:solidFill>
                  <a:schemeClr val="bg1"/>
                </a:solidFill>
              </a:rPr>
              <a:t>BuDu</a:t>
            </a:r>
            <a:r>
              <a:rPr lang="en-US" altLang="zh-CN" sz="2000" dirty="0">
                <a:solidFill>
                  <a:schemeClr val="bg1"/>
                </a:solidFill>
              </a:rPr>
              <a:t> Road Condition is dedicated to helping people to avoid the inconvenience of traffic jams. Here is the functions: Show you the road condition that around you; query road condition; route navigation; Commonly used road collection; uploading your own road condition. And most important is that </a:t>
            </a:r>
            <a:r>
              <a:rPr lang="en-US" altLang="zh-CN" sz="2000" dirty="0" err="1">
                <a:solidFill>
                  <a:schemeClr val="bg1"/>
                </a:solidFill>
              </a:rPr>
              <a:t>BuDu</a:t>
            </a:r>
            <a:r>
              <a:rPr lang="en-US" altLang="zh-CN" sz="2000" dirty="0">
                <a:solidFill>
                  <a:schemeClr val="bg1"/>
                </a:solidFill>
              </a:rPr>
              <a:t> can provide you real-time traffic information. We do believe that </a:t>
            </a:r>
            <a:r>
              <a:rPr lang="en-US" altLang="zh-CN" sz="2000" dirty="0" err="1">
                <a:solidFill>
                  <a:schemeClr val="bg1"/>
                </a:solidFill>
              </a:rPr>
              <a:t>BuDu</a:t>
            </a:r>
            <a:r>
              <a:rPr lang="en-US" altLang="zh-CN" sz="2000" dirty="0">
                <a:solidFill>
                  <a:schemeClr val="bg1"/>
                </a:solidFill>
              </a:rPr>
              <a:t> can improve your life, and benefit you</a:t>
            </a:r>
            <a:r>
              <a:rPr lang="en-US" altLang="zh-CN" sz="2000" dirty="0" smtClean="0">
                <a:solidFill>
                  <a:schemeClr val="bg1"/>
                </a:solidFill>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6233328" y="985837"/>
            <a:ext cx="5779318" cy="4886326"/>
          </a:xfrm>
          <a:prstGeom prst="roundRect">
            <a:avLst>
              <a:gd name="adj" fmla="val 5186"/>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5" name="文本框 18"/>
          <p:cNvSpPr txBox="1"/>
          <p:nvPr/>
        </p:nvSpPr>
        <p:spPr>
          <a:xfrm>
            <a:off x="6767462" y="985837"/>
            <a:ext cx="4762502" cy="707886"/>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4000" dirty="0">
                <a:solidFill>
                  <a:schemeClr val="bg1"/>
                </a:solidFill>
              </a:rPr>
              <a:t>Audience description</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6" name="TextBox 7"/>
          <p:cNvSpPr txBox="1"/>
          <p:nvPr/>
        </p:nvSpPr>
        <p:spPr>
          <a:xfrm>
            <a:off x="6559781" y="1693723"/>
            <a:ext cx="5126412" cy="3477875"/>
          </a:xfrm>
          <a:prstGeom prst="rect">
            <a:avLst/>
          </a:prstGeom>
          <a:noFill/>
        </p:spPr>
        <p:txBody>
          <a:bodyPr wrap="square" rtlCol="0">
            <a:spAutoFit/>
          </a:bodyPr>
          <a:lstStyle/>
          <a:p>
            <a:r>
              <a:rPr lang="en-US" altLang="zh-CN" sz="2000" dirty="0">
                <a:solidFill>
                  <a:schemeClr val="bg1"/>
                </a:solidFill>
              </a:rPr>
              <a:t>Our customers are people that have their owe cars. Some of them are young working people, for them more accurate road condition information are required, especially on the way to work. They need real-time traffic information to avoid the losses caused by the traffic jam; Some of them are people that go for a travel, road condition will influence their travel plan on some degree; And also some of them are business man, good road condition will improve their working efficiency.... </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2664017"/>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249825" y="2958257"/>
            <a:ext cx="5692350" cy="941486"/>
            <a:chOff x="2753150" y="2876110"/>
            <a:chExt cx="6685701" cy="1105781"/>
          </a:xfrm>
        </p:grpSpPr>
        <p:grpSp>
          <p:nvGrpSpPr>
            <p:cNvPr id="2" name="组合 1"/>
            <p:cNvGrpSpPr/>
            <p:nvPr/>
          </p:nvGrpSpPr>
          <p:grpSpPr>
            <a:xfrm>
              <a:off x="2753150" y="2876110"/>
              <a:ext cx="1282707" cy="1105781"/>
              <a:chOff x="3306159" y="1663997"/>
              <a:chExt cx="796206" cy="686384"/>
            </a:xfrm>
          </p:grpSpPr>
          <p:sp>
            <p:nvSpPr>
              <p:cNvPr id="3" name="六边形 2"/>
              <p:cNvSpPr/>
              <p:nvPr/>
            </p:nvSpPr>
            <p:spPr>
              <a:xfrm>
                <a:off x="3306159" y="1663997"/>
                <a:ext cx="796206" cy="686384"/>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3415791" y="1787903"/>
                <a:ext cx="576943" cy="471203"/>
              </a:xfrm>
              <a:prstGeom prst="rect">
                <a:avLst/>
              </a:prstGeom>
              <a:noFill/>
            </p:spPr>
            <p:txBody>
              <a:bodyPr wrap="square" rtlCol="0">
                <a:spAutoFit/>
              </a:bodyPr>
              <a:lstStyle/>
              <a:p>
                <a:pPr algn="ctr"/>
                <a:r>
                  <a:rPr lang="en-US" altLang="zh-CN" sz="3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2</a:t>
                </a:r>
                <a:endParaRPr lang="zh-CN" altLang="en-US" sz="3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5" name="任意多边形 4"/>
            <p:cNvSpPr/>
            <p:nvPr/>
          </p:nvSpPr>
          <p:spPr>
            <a:xfrm>
              <a:off x="4212477" y="2876110"/>
              <a:ext cx="5226373"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文本框 5"/>
            <p:cNvSpPr txBox="1"/>
            <p:nvPr/>
          </p:nvSpPr>
          <p:spPr>
            <a:xfrm>
              <a:off x="4212476" y="3075058"/>
              <a:ext cx="5226375" cy="686822"/>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32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Some </a:t>
              </a:r>
              <a:r>
                <a:rPr lang="en-US" altLang="zh-CN" sz="32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Use Case</a:t>
              </a:r>
              <a:endParaRPr lang="zh-CN" altLang="en-US" sz="32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46070581"/>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0442" y="130627"/>
            <a:ext cx="6804708" cy="583096"/>
            <a:chOff x="2753150" y="2876110"/>
            <a:chExt cx="7167215" cy="1105781"/>
          </a:xfrm>
        </p:grpSpPr>
        <p:grpSp>
          <p:nvGrpSpPr>
            <p:cNvPr id="4" name="组合 3"/>
            <p:cNvGrpSpPr/>
            <p:nvPr/>
          </p:nvGrpSpPr>
          <p:grpSpPr>
            <a:xfrm>
              <a:off x="2753150" y="2876110"/>
              <a:ext cx="1282707" cy="1105781"/>
              <a:chOff x="3306159" y="1663997"/>
              <a:chExt cx="796206" cy="686384"/>
            </a:xfrm>
          </p:grpSpPr>
          <p:sp>
            <p:nvSpPr>
              <p:cNvPr id="7" name="六边形 6"/>
              <p:cNvSpPr/>
              <p:nvPr/>
            </p:nvSpPr>
            <p:spPr>
              <a:xfrm>
                <a:off x="3306159" y="1663997"/>
                <a:ext cx="796206" cy="686384"/>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8" name="文本框 7"/>
              <p:cNvSpPr txBox="1"/>
              <p:nvPr/>
            </p:nvSpPr>
            <p:spPr>
              <a:xfrm>
                <a:off x="3415791" y="1751258"/>
                <a:ext cx="576943" cy="543444"/>
              </a:xfrm>
              <a:prstGeom prst="rect">
                <a:avLst/>
              </a:prstGeom>
              <a:noFill/>
            </p:spPr>
            <p:txBody>
              <a:bodyPr wrap="square" rtlCol="0">
                <a:spAutoFit/>
              </a:bodyPr>
              <a:lstStyle/>
              <a:p>
                <a:pPr algn="ct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2</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5" name="任意多边形 4"/>
            <p:cNvSpPr/>
            <p:nvPr/>
          </p:nvSpPr>
          <p:spPr>
            <a:xfrm>
              <a:off x="4212477" y="2876110"/>
              <a:ext cx="5707888"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文本框 5"/>
            <p:cNvSpPr txBox="1"/>
            <p:nvPr/>
          </p:nvSpPr>
          <p:spPr>
            <a:xfrm>
              <a:off x="4212475" y="3075057"/>
              <a:ext cx="5487687" cy="758767"/>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20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Login Use Case</a:t>
              </a:r>
              <a:endParaRPr lang="zh-CN" altLang="en-US"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9" name="圆角矩形 8"/>
          <p:cNvSpPr/>
          <p:nvPr/>
        </p:nvSpPr>
        <p:spPr>
          <a:xfrm>
            <a:off x="719357" y="1231497"/>
            <a:ext cx="5779318" cy="4886326"/>
          </a:xfrm>
          <a:prstGeom prst="roundRect">
            <a:avLst>
              <a:gd name="adj" fmla="val 5186"/>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t>Precondition:</a:t>
            </a:r>
            <a:r>
              <a:rPr lang="en-US" altLang="zh-CN" sz="2400" dirty="0"/>
              <a:t> connect to the internet</a:t>
            </a:r>
            <a:endParaRPr lang="zh-CN" altLang="zh-CN" sz="2400" dirty="0"/>
          </a:p>
          <a:p>
            <a:r>
              <a:rPr lang="en-US" altLang="zh-CN" sz="2400" b="1" dirty="0">
                <a:solidFill>
                  <a:schemeClr val="bg1"/>
                </a:solidFill>
              </a:rPr>
              <a:t>Description</a:t>
            </a:r>
            <a:r>
              <a:rPr lang="en-US" altLang="zh-CN" sz="2400" b="1" dirty="0"/>
              <a:t>:</a:t>
            </a:r>
            <a:r>
              <a:rPr lang="en-US" altLang="zh-CN" sz="2400" dirty="0"/>
              <a:t> User enter the username and password, click the register/login button.</a:t>
            </a:r>
            <a:endParaRPr lang="zh-CN" altLang="zh-CN" sz="2400" dirty="0"/>
          </a:p>
          <a:p>
            <a:r>
              <a:rPr lang="en-US" altLang="zh-CN" sz="2400" b="1" dirty="0" err="1"/>
              <a:t>Postcondition</a:t>
            </a:r>
            <a:r>
              <a:rPr lang="en-US" altLang="zh-CN" sz="2400" b="1" dirty="0"/>
              <a:t>:</a:t>
            </a:r>
            <a:r>
              <a:rPr lang="en-US" altLang="zh-CN" sz="2400" dirty="0"/>
              <a:t> according to the locate user login in, app will show user the road traffic information in the list near the user.</a:t>
            </a:r>
            <a:endParaRPr lang="zh-CN" altLang="zh-CN" sz="2400" dirty="0"/>
          </a:p>
          <a:p>
            <a:r>
              <a:rPr lang="en-US" altLang="zh-CN" sz="2400" b="1" dirty="0"/>
              <a:t>Exception: </a:t>
            </a:r>
            <a:r>
              <a:rPr lang="en-US" altLang="zh-CN" sz="2400" dirty="0"/>
              <a:t>username has been registered/the password is wrong, it will show a dialog said “duplicate username”/”wrong password”.</a:t>
            </a:r>
            <a:endParaRPr lang="zh-CN" altLang="zh-CN" sz="2400" dirty="0"/>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188" y="0"/>
            <a:ext cx="4114800" cy="6858000"/>
          </a:xfrm>
          <a:prstGeom prst="rect">
            <a:avLst/>
          </a:prstGeom>
        </p:spPr>
      </p:pic>
    </p:spTree>
    <p:extLst>
      <p:ext uri="{BB962C8B-B14F-4D97-AF65-F5344CB8AC3E}">
        <p14:creationId xmlns:p14="http://schemas.microsoft.com/office/powerpoint/2010/main" val="2942591879"/>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0442" y="130627"/>
            <a:ext cx="6804708" cy="583096"/>
            <a:chOff x="2753150" y="2876110"/>
            <a:chExt cx="7167215" cy="1105781"/>
          </a:xfrm>
        </p:grpSpPr>
        <p:grpSp>
          <p:nvGrpSpPr>
            <p:cNvPr id="4" name="组合 3"/>
            <p:cNvGrpSpPr/>
            <p:nvPr/>
          </p:nvGrpSpPr>
          <p:grpSpPr>
            <a:xfrm>
              <a:off x="2753150" y="2876110"/>
              <a:ext cx="1282707" cy="1105781"/>
              <a:chOff x="3306159" y="1663997"/>
              <a:chExt cx="796206" cy="686384"/>
            </a:xfrm>
          </p:grpSpPr>
          <p:sp>
            <p:nvSpPr>
              <p:cNvPr id="7" name="六边形 6"/>
              <p:cNvSpPr/>
              <p:nvPr/>
            </p:nvSpPr>
            <p:spPr>
              <a:xfrm>
                <a:off x="3306159" y="1663997"/>
                <a:ext cx="796206" cy="686384"/>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8" name="文本框 7"/>
              <p:cNvSpPr txBox="1"/>
              <p:nvPr/>
            </p:nvSpPr>
            <p:spPr>
              <a:xfrm>
                <a:off x="3415791" y="1751258"/>
                <a:ext cx="576943" cy="543444"/>
              </a:xfrm>
              <a:prstGeom prst="rect">
                <a:avLst/>
              </a:prstGeom>
              <a:noFill/>
            </p:spPr>
            <p:txBody>
              <a:bodyPr wrap="square" rtlCol="0">
                <a:spAutoFit/>
              </a:bodyPr>
              <a:lstStyle/>
              <a:p>
                <a:pPr algn="ct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2</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5" name="任意多边形 4"/>
            <p:cNvSpPr/>
            <p:nvPr/>
          </p:nvSpPr>
          <p:spPr>
            <a:xfrm>
              <a:off x="4212477" y="2876110"/>
              <a:ext cx="5707888"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文本框 5"/>
            <p:cNvSpPr txBox="1"/>
            <p:nvPr/>
          </p:nvSpPr>
          <p:spPr>
            <a:xfrm>
              <a:off x="4212475" y="3075057"/>
              <a:ext cx="5487687" cy="758767"/>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20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Collect Use Case</a:t>
              </a:r>
              <a:endParaRPr lang="zh-CN" altLang="en-US"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9" name="圆角矩形 8"/>
          <p:cNvSpPr/>
          <p:nvPr/>
        </p:nvSpPr>
        <p:spPr>
          <a:xfrm>
            <a:off x="719357" y="1231497"/>
            <a:ext cx="5779318" cy="4886326"/>
          </a:xfrm>
          <a:prstGeom prst="roundRect">
            <a:avLst>
              <a:gd name="adj" fmla="val 5186"/>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t>Precondition: </a:t>
            </a:r>
            <a:r>
              <a:rPr lang="en-US" altLang="zh-CN" sz="2400" dirty="0" smtClean="0"/>
              <a:t>collect route has been saved</a:t>
            </a:r>
            <a:endParaRPr lang="zh-CN" altLang="zh-CN" sz="2400" dirty="0"/>
          </a:p>
          <a:p>
            <a:r>
              <a:rPr lang="en-US" altLang="zh-CN" sz="2400" b="1" dirty="0"/>
              <a:t>Description:</a:t>
            </a:r>
            <a:r>
              <a:rPr lang="en-US" altLang="zh-CN" sz="2400" dirty="0"/>
              <a:t> When the app layout is refreshed, all </a:t>
            </a:r>
            <a:r>
              <a:rPr lang="en-US" altLang="zh-CN" sz="2400" dirty="0" smtClean="0"/>
              <a:t>saved routes appear </a:t>
            </a:r>
            <a:r>
              <a:rPr lang="en-US" altLang="zh-CN" sz="2400" dirty="0"/>
              <a:t>in the </a:t>
            </a:r>
            <a:r>
              <a:rPr lang="en-US" altLang="zh-CN" sz="2400" dirty="0" smtClean="0"/>
              <a:t>route list.</a:t>
            </a:r>
          </a:p>
          <a:p>
            <a:r>
              <a:rPr lang="en-US" altLang="zh-CN" sz="2400" b="1" dirty="0" err="1" smtClean="0"/>
              <a:t>Postcondition</a:t>
            </a:r>
            <a:r>
              <a:rPr lang="en-US" altLang="zh-CN" sz="2400" b="1" dirty="0"/>
              <a:t>:</a:t>
            </a:r>
            <a:r>
              <a:rPr lang="en-US" altLang="zh-CN" sz="2400" dirty="0"/>
              <a:t> </a:t>
            </a:r>
            <a:r>
              <a:rPr lang="en-US" altLang="zh-CN" sz="2400" dirty="0" smtClean="0"/>
              <a:t>all saved routes will show in the list.</a:t>
            </a:r>
            <a:endParaRPr lang="zh-CN" altLang="zh-CN" sz="2400" dirty="0"/>
          </a:p>
          <a:p>
            <a:r>
              <a:rPr lang="en-US" altLang="zh-CN" sz="2400" b="1" dirty="0" err="1" smtClean="0"/>
              <a:t>Exception:none</a:t>
            </a:r>
            <a:endParaRPr lang="zh-CN" altLang="zh-CN" sz="2400" dirty="0"/>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59471" y="0"/>
            <a:ext cx="4114800" cy="6858000"/>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030" y="0"/>
            <a:ext cx="4114800" cy="6858000"/>
          </a:xfrm>
          <a:prstGeom prst="rect">
            <a:avLst/>
          </a:prstGeom>
        </p:spPr>
      </p:pic>
    </p:spTree>
    <p:extLst>
      <p:ext uri="{BB962C8B-B14F-4D97-AF65-F5344CB8AC3E}">
        <p14:creationId xmlns:p14="http://schemas.microsoft.com/office/powerpoint/2010/main" val="91369357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0442" y="130627"/>
            <a:ext cx="6804708" cy="583096"/>
            <a:chOff x="2753150" y="2876110"/>
            <a:chExt cx="7167215" cy="1105781"/>
          </a:xfrm>
        </p:grpSpPr>
        <p:grpSp>
          <p:nvGrpSpPr>
            <p:cNvPr id="4" name="组合 3"/>
            <p:cNvGrpSpPr/>
            <p:nvPr/>
          </p:nvGrpSpPr>
          <p:grpSpPr>
            <a:xfrm>
              <a:off x="2753150" y="2876110"/>
              <a:ext cx="1282707" cy="1105781"/>
              <a:chOff x="3306159" y="1663997"/>
              <a:chExt cx="796206" cy="686384"/>
            </a:xfrm>
          </p:grpSpPr>
          <p:sp>
            <p:nvSpPr>
              <p:cNvPr id="7" name="六边形 6"/>
              <p:cNvSpPr/>
              <p:nvPr/>
            </p:nvSpPr>
            <p:spPr>
              <a:xfrm>
                <a:off x="3306159" y="1663997"/>
                <a:ext cx="796206" cy="686384"/>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8" name="文本框 7"/>
              <p:cNvSpPr txBox="1"/>
              <p:nvPr/>
            </p:nvSpPr>
            <p:spPr>
              <a:xfrm>
                <a:off x="3415791" y="1751258"/>
                <a:ext cx="576943" cy="543444"/>
              </a:xfrm>
              <a:prstGeom prst="rect">
                <a:avLst/>
              </a:prstGeom>
              <a:noFill/>
            </p:spPr>
            <p:txBody>
              <a:bodyPr wrap="square" rtlCol="0">
                <a:spAutoFit/>
              </a:bodyPr>
              <a:lstStyle/>
              <a:p>
                <a:pPr algn="ctr"/>
                <a:r>
                  <a:rPr lang="en-US" altLang="zh-CN" sz="24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2</a:t>
                </a:r>
                <a:endParaRPr lang="zh-CN" altLang="en-US" sz="24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5" name="任意多边形 4"/>
            <p:cNvSpPr/>
            <p:nvPr/>
          </p:nvSpPr>
          <p:spPr>
            <a:xfrm>
              <a:off x="4212477" y="2876110"/>
              <a:ext cx="5707888"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文本框 5"/>
            <p:cNvSpPr txBox="1"/>
            <p:nvPr/>
          </p:nvSpPr>
          <p:spPr>
            <a:xfrm>
              <a:off x="4212475" y="3075057"/>
              <a:ext cx="5487687" cy="758767"/>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20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Update Use Case</a:t>
              </a:r>
              <a:endParaRPr lang="zh-CN" altLang="en-US" sz="20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9" name="圆角矩形 8"/>
          <p:cNvSpPr/>
          <p:nvPr/>
        </p:nvSpPr>
        <p:spPr>
          <a:xfrm>
            <a:off x="719357" y="1231497"/>
            <a:ext cx="5779318" cy="4886326"/>
          </a:xfrm>
          <a:prstGeom prst="roundRect">
            <a:avLst>
              <a:gd name="adj" fmla="val 5186"/>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t>Precondition:</a:t>
            </a:r>
            <a:r>
              <a:rPr lang="en-US" altLang="zh-CN" sz="2400" dirty="0"/>
              <a:t> the user has </a:t>
            </a:r>
            <a:r>
              <a:rPr lang="en-US" altLang="zh-CN" sz="2400" dirty="0" err="1"/>
              <a:t>logined</a:t>
            </a:r>
            <a:r>
              <a:rPr lang="en-US" altLang="zh-CN" sz="2400" dirty="0"/>
              <a:t> in and locate the place</a:t>
            </a:r>
            <a:endParaRPr lang="zh-CN" altLang="zh-CN" sz="2400" dirty="0"/>
          </a:p>
          <a:p>
            <a:r>
              <a:rPr lang="en-US" altLang="zh-CN" sz="2400" b="1" dirty="0"/>
              <a:t>Description:</a:t>
            </a:r>
            <a:r>
              <a:rPr lang="en-US" altLang="zh-CN" sz="2400" dirty="0"/>
              <a:t> The place </a:t>
            </a:r>
            <a:r>
              <a:rPr lang="en-US" altLang="zh-CN" sz="2400" dirty="0" err="1"/>
              <a:t>textview</a:t>
            </a:r>
            <a:r>
              <a:rPr lang="en-US" altLang="zh-CN" sz="2400" dirty="0"/>
              <a:t> shows the place the user in, user enters the road traffic information and click the submit button. The layout will show a dialog box said “commit successful”.</a:t>
            </a:r>
            <a:endParaRPr lang="zh-CN" altLang="zh-CN" sz="2400" dirty="0"/>
          </a:p>
          <a:p>
            <a:r>
              <a:rPr lang="en-US" altLang="zh-CN" sz="2400" b="1" dirty="0" err="1"/>
              <a:t>Postcondition</a:t>
            </a:r>
            <a:r>
              <a:rPr lang="en-US" altLang="zh-CN" sz="2400" b="1" dirty="0"/>
              <a:t>:</a:t>
            </a:r>
            <a:r>
              <a:rPr lang="en-US" altLang="zh-CN" sz="2400" dirty="0"/>
              <a:t> The road condition will be sent to the server, and the road condition will refresh.</a:t>
            </a:r>
            <a:endParaRPr lang="zh-CN" altLang="zh-CN" sz="2400" dirty="0"/>
          </a:p>
          <a:p>
            <a:r>
              <a:rPr lang="en-US" altLang="zh-CN" sz="2400" b="1" dirty="0"/>
              <a:t>Exception:</a:t>
            </a:r>
            <a:r>
              <a:rPr lang="en-US" altLang="zh-CN" sz="2400" dirty="0"/>
              <a:t> the road traffic information is empty it will show a dialog said “please enter the road traffic information”.</a:t>
            </a:r>
            <a:endParaRPr lang="zh-CN" altLang="zh-CN" sz="2400"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2427" y="0"/>
            <a:ext cx="4114800" cy="6858000"/>
          </a:xfrm>
          <a:prstGeom prst="rect">
            <a:avLst/>
          </a:prstGeom>
        </p:spPr>
      </p:pic>
    </p:spTree>
    <p:extLst>
      <p:ext uri="{BB962C8B-B14F-4D97-AF65-F5344CB8AC3E}">
        <p14:creationId xmlns:p14="http://schemas.microsoft.com/office/powerpoint/2010/main" val="959204361"/>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249825" y="2958257"/>
            <a:ext cx="5692350" cy="941486"/>
            <a:chOff x="2753150" y="2876110"/>
            <a:chExt cx="6685701" cy="1105781"/>
          </a:xfrm>
        </p:grpSpPr>
        <p:grpSp>
          <p:nvGrpSpPr>
            <p:cNvPr id="2" name="组合 1"/>
            <p:cNvGrpSpPr/>
            <p:nvPr/>
          </p:nvGrpSpPr>
          <p:grpSpPr>
            <a:xfrm>
              <a:off x="2753150" y="2876110"/>
              <a:ext cx="1282707" cy="1105781"/>
              <a:chOff x="3306159" y="1663997"/>
              <a:chExt cx="796206" cy="686384"/>
            </a:xfrm>
          </p:grpSpPr>
          <p:sp>
            <p:nvSpPr>
              <p:cNvPr id="3" name="六边形 2"/>
              <p:cNvSpPr/>
              <p:nvPr/>
            </p:nvSpPr>
            <p:spPr>
              <a:xfrm>
                <a:off x="3306159" y="1663997"/>
                <a:ext cx="796206" cy="686384"/>
              </a:xfrm>
              <a:prstGeom prst="hexagon">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3415791" y="1787903"/>
                <a:ext cx="576943" cy="471203"/>
              </a:xfrm>
              <a:prstGeom prst="rect">
                <a:avLst/>
              </a:prstGeom>
              <a:noFill/>
            </p:spPr>
            <p:txBody>
              <a:bodyPr wrap="square" rtlCol="0">
                <a:spAutoFit/>
              </a:bodyPr>
              <a:lstStyle/>
              <a:p>
                <a:pPr algn="ctr"/>
                <a:r>
                  <a:rPr lang="en-US" altLang="zh-CN" sz="36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3</a:t>
                </a:r>
                <a:endParaRPr lang="zh-CN" altLang="en-US" sz="36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
          <p:nvSpPr>
            <p:cNvPr id="5" name="任意多边形 4"/>
            <p:cNvSpPr/>
            <p:nvPr/>
          </p:nvSpPr>
          <p:spPr>
            <a:xfrm>
              <a:off x="4212477" y="2876110"/>
              <a:ext cx="5226373" cy="1105781"/>
            </a:xfrm>
            <a:custGeom>
              <a:avLst/>
              <a:gdLst>
                <a:gd name="connsiteX0" fmla="*/ 171596 w 3244131"/>
                <a:gd name="connsiteY0" fmla="*/ 0 h 686384"/>
                <a:gd name="connsiteX1" fmla="*/ 398103 w 3244131"/>
                <a:gd name="connsiteY1" fmla="*/ 0 h 686384"/>
                <a:gd name="connsiteX2" fmla="*/ 624610 w 3244131"/>
                <a:gd name="connsiteY2" fmla="*/ 0 h 686384"/>
                <a:gd name="connsiteX3" fmla="*/ 2619521 w 3244131"/>
                <a:gd name="connsiteY3" fmla="*/ 0 h 686384"/>
                <a:gd name="connsiteX4" fmla="*/ 2846028 w 3244131"/>
                <a:gd name="connsiteY4" fmla="*/ 0 h 686384"/>
                <a:gd name="connsiteX5" fmla="*/ 3072535 w 3244131"/>
                <a:gd name="connsiteY5" fmla="*/ 0 h 686384"/>
                <a:gd name="connsiteX6" fmla="*/ 3244131 w 3244131"/>
                <a:gd name="connsiteY6" fmla="*/ 343192 h 686384"/>
                <a:gd name="connsiteX7" fmla="*/ 3072535 w 3244131"/>
                <a:gd name="connsiteY7" fmla="*/ 686384 h 686384"/>
                <a:gd name="connsiteX8" fmla="*/ 2846028 w 3244131"/>
                <a:gd name="connsiteY8" fmla="*/ 686384 h 686384"/>
                <a:gd name="connsiteX9" fmla="*/ 2619521 w 3244131"/>
                <a:gd name="connsiteY9" fmla="*/ 686384 h 686384"/>
                <a:gd name="connsiteX10" fmla="*/ 624610 w 3244131"/>
                <a:gd name="connsiteY10" fmla="*/ 686384 h 686384"/>
                <a:gd name="connsiteX11" fmla="*/ 398103 w 3244131"/>
                <a:gd name="connsiteY11" fmla="*/ 686384 h 686384"/>
                <a:gd name="connsiteX12" fmla="*/ 171596 w 3244131"/>
                <a:gd name="connsiteY12" fmla="*/ 686384 h 686384"/>
                <a:gd name="connsiteX13" fmla="*/ 0 w 3244131"/>
                <a:gd name="connsiteY13" fmla="*/ 343192 h 6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131" h="686384">
                  <a:moveTo>
                    <a:pt x="171596" y="0"/>
                  </a:moveTo>
                  <a:lnTo>
                    <a:pt x="398103" y="0"/>
                  </a:lnTo>
                  <a:lnTo>
                    <a:pt x="624610" y="0"/>
                  </a:lnTo>
                  <a:lnTo>
                    <a:pt x="2619521" y="0"/>
                  </a:lnTo>
                  <a:lnTo>
                    <a:pt x="2846028" y="0"/>
                  </a:lnTo>
                  <a:lnTo>
                    <a:pt x="3072535" y="0"/>
                  </a:lnTo>
                  <a:lnTo>
                    <a:pt x="3244131" y="343192"/>
                  </a:lnTo>
                  <a:lnTo>
                    <a:pt x="3072535" y="686384"/>
                  </a:lnTo>
                  <a:lnTo>
                    <a:pt x="2846028" y="686384"/>
                  </a:lnTo>
                  <a:lnTo>
                    <a:pt x="2619521" y="686384"/>
                  </a:lnTo>
                  <a:lnTo>
                    <a:pt x="624610" y="686384"/>
                  </a:lnTo>
                  <a:lnTo>
                    <a:pt x="398103" y="686384"/>
                  </a:lnTo>
                  <a:lnTo>
                    <a:pt x="171596" y="686384"/>
                  </a:lnTo>
                  <a:lnTo>
                    <a:pt x="0" y="343192"/>
                  </a:lnTo>
                  <a:close/>
                </a:path>
              </a:pathLst>
            </a:cu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文本框 5"/>
            <p:cNvSpPr txBox="1"/>
            <p:nvPr/>
          </p:nvSpPr>
          <p:spPr>
            <a:xfrm>
              <a:off x="4212476" y="3075058"/>
              <a:ext cx="5226375" cy="686822"/>
            </a:xfrm>
            <a:prstGeom prst="rect">
              <a:avLst/>
            </a:prstGeom>
            <a:noFill/>
            <a:scene3d>
              <a:camera prst="orthographicFront">
                <a:rot lat="0" lon="0" rev="0"/>
              </a:camera>
              <a:lightRig rig="threePt" dir="t"/>
            </a:scene3d>
            <a:sp3d>
              <a:bevelT w="0" h="0"/>
              <a:bevelB w="0" h="0"/>
            </a:sp3d>
          </p:spPr>
          <p:txBody>
            <a:bodyPr wrap="square" rtlCol="0">
              <a:spAutoFit/>
            </a:bodyPr>
            <a:lstStyle/>
            <a:p>
              <a:pPr algn="ctr"/>
              <a:r>
                <a:rPr lang="en-US" altLang="zh-CN" sz="3200" dirty="0" smtClean="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rPr>
                <a:t>Demonstrate</a:t>
              </a:r>
              <a:endParaRPr lang="zh-CN" altLang="en-US" sz="3200" dirty="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50380178"/>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722</Words>
  <Application>Microsoft Office PowerPoint</Application>
  <PresentationFormat>宽屏</PresentationFormat>
  <Paragraphs>91</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Sky123.Org</dc:creator>
  <cp:lastModifiedBy>ang</cp:lastModifiedBy>
  <cp:revision>138</cp:revision>
  <dcterms:created xsi:type="dcterms:W3CDTF">2014-12-07T06:39:41Z</dcterms:created>
  <dcterms:modified xsi:type="dcterms:W3CDTF">2015-04-02T04:21:53Z</dcterms:modified>
</cp:coreProperties>
</file>