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b3ae5b1c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b3ae5b1c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b3ae5b1cc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b3ae5b1cc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b44310d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b44310d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b3ae5b1c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b3ae5b1c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b3ae5b1c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b3ae5b1c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b3ae5b1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b3ae5b1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b3ae5b1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b3ae5b1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b3ae5b1c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b3ae5b1c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b3ae5b1c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b3ae5b1c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b3ae5b1c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b3ae5b1c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b3ae5b1c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b3ae5b1c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b3ae5b1c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b3ae5b1c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b3ae5b1c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b3ae5b1c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id="66" name="Google Shape;66;p13"/>
          <p:cNvPicPr preferRelativeResize="0"/>
          <p:nvPr/>
        </p:nvPicPr>
        <p:blipFill>
          <a:blip r:embed="rId3">
            <a:alphaModFix/>
          </a:blip>
          <a:stretch>
            <a:fillRect/>
          </a:stretch>
        </p:blipFill>
        <p:spPr>
          <a:xfrm>
            <a:off x="2207050" y="495500"/>
            <a:ext cx="4729900" cy="4062100"/>
          </a:xfrm>
          <a:prstGeom prst="rect">
            <a:avLst/>
          </a:prstGeom>
          <a:noFill/>
          <a:ln>
            <a:noFill/>
          </a:ln>
        </p:spPr>
      </p:pic>
      <p:sp>
        <p:nvSpPr>
          <p:cNvPr id="67" name="Google Shape;67;p13"/>
          <p:cNvSpPr txBox="1"/>
          <p:nvPr>
            <p:ph idx="1" type="subTitle"/>
          </p:nvPr>
        </p:nvSpPr>
        <p:spPr>
          <a:xfrm>
            <a:off x="1190700" y="4685775"/>
            <a:ext cx="7113000" cy="43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By Juanita Aguilar, James Hayes, Mei’lani Eyre &amp; Sharief Youssef</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Struggles and Challenges</a:t>
            </a:r>
            <a:endParaRPr/>
          </a:p>
        </p:txBody>
      </p:sp>
      <p:pic>
        <p:nvPicPr>
          <p:cNvPr id="128" name="Google Shape;128;p22"/>
          <p:cNvPicPr preferRelativeResize="0"/>
          <p:nvPr/>
        </p:nvPicPr>
        <p:blipFill rotWithShape="1">
          <a:blip r:embed="rId3">
            <a:alphaModFix/>
          </a:blip>
          <a:srcRect b="0" l="4461" r="0" t="0"/>
          <a:stretch/>
        </p:blipFill>
        <p:spPr>
          <a:xfrm>
            <a:off x="148475" y="1767425"/>
            <a:ext cx="8683823" cy="2237776"/>
          </a:xfrm>
          <a:prstGeom prst="rect">
            <a:avLst/>
          </a:prstGeom>
          <a:noFill/>
          <a:ln>
            <a:noFill/>
          </a:ln>
        </p:spPr>
      </p:pic>
      <p:sp>
        <p:nvSpPr>
          <p:cNvPr id="129" name="Google Shape;129;p22"/>
          <p:cNvSpPr txBox="1"/>
          <p:nvPr/>
        </p:nvSpPr>
        <p:spPr>
          <a:xfrm>
            <a:off x="148475" y="1283225"/>
            <a:ext cx="78159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D3B45"/>
                </a:solidFill>
              </a:rPr>
              <a:t>Instantiating our repositories in the AppDelegate file...</a:t>
            </a:r>
            <a:endParaRPr sz="1800">
              <a:solidFill>
                <a:srgbClr val="2D3B45"/>
              </a:solidFill>
            </a:endParaRPr>
          </a:p>
        </p:txBody>
      </p:sp>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Struggles and Challenges Continued...</a:t>
            </a:r>
            <a:endParaRPr/>
          </a:p>
        </p:txBody>
      </p:sp>
      <p:sp>
        <p:nvSpPr>
          <p:cNvPr id="136" name="Google Shape;136;p23"/>
          <p:cNvSpPr txBox="1"/>
          <p:nvPr/>
        </p:nvSpPr>
        <p:spPr>
          <a:xfrm>
            <a:off x="148475" y="1283225"/>
            <a:ext cx="78159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D3B45"/>
                </a:solidFill>
              </a:rPr>
              <a:t>Figuring out how to use the unwind segue to pass data backwards...</a:t>
            </a:r>
            <a:endParaRPr sz="1800">
              <a:solidFill>
                <a:srgbClr val="2D3B45"/>
              </a:solidFill>
            </a:endParaRPr>
          </a:p>
        </p:txBody>
      </p:sp>
      <p:sp>
        <p:nvSpPr>
          <p:cNvPr id="137" name="Google Shape;13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38" name="Google Shape;138;p23"/>
          <p:cNvPicPr preferRelativeResize="0"/>
          <p:nvPr/>
        </p:nvPicPr>
        <p:blipFill rotWithShape="1">
          <a:blip r:embed="rId3">
            <a:alphaModFix/>
          </a:blip>
          <a:srcRect b="0" l="0" r="31656" t="0"/>
          <a:stretch/>
        </p:blipFill>
        <p:spPr>
          <a:xfrm>
            <a:off x="0" y="1747325"/>
            <a:ext cx="4572002" cy="2089323"/>
          </a:xfrm>
          <a:prstGeom prst="rect">
            <a:avLst/>
          </a:prstGeom>
          <a:noFill/>
          <a:ln>
            <a:noFill/>
          </a:ln>
        </p:spPr>
      </p:pic>
      <p:pic>
        <p:nvPicPr>
          <p:cNvPr id="139" name="Google Shape;139;p23"/>
          <p:cNvPicPr preferRelativeResize="0"/>
          <p:nvPr/>
        </p:nvPicPr>
        <p:blipFill>
          <a:blip r:embed="rId4">
            <a:alphaModFix/>
          </a:blip>
          <a:stretch>
            <a:fillRect/>
          </a:stretch>
        </p:blipFill>
        <p:spPr>
          <a:xfrm>
            <a:off x="4635250" y="1750433"/>
            <a:ext cx="4508752" cy="21624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Struggles and Challenges Continued...</a:t>
            </a:r>
            <a:endParaRPr/>
          </a:p>
        </p:txBody>
      </p:sp>
      <p:sp>
        <p:nvSpPr>
          <p:cNvPr id="145" name="Google Shape;145;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How to make the video duration into a particular format</a:t>
            </a:r>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47" name="Google Shape;147;p24"/>
          <p:cNvPicPr preferRelativeResize="0"/>
          <p:nvPr/>
        </p:nvPicPr>
        <p:blipFill>
          <a:blip r:embed="rId3">
            <a:alphaModFix/>
          </a:blip>
          <a:stretch>
            <a:fillRect/>
          </a:stretch>
        </p:blipFill>
        <p:spPr>
          <a:xfrm>
            <a:off x="447675" y="1910675"/>
            <a:ext cx="7870750" cy="2900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153" name="Google Shape;153;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Setup a p</a:t>
            </a:r>
            <a:r>
              <a:rPr lang="en"/>
              <a:t>ersistent</a:t>
            </a:r>
            <a:r>
              <a:rPr lang="en"/>
              <a:t> data storage (on the Cloud?)</a:t>
            </a:r>
            <a:endParaRPr/>
          </a:p>
          <a:p>
            <a:pPr indent="-342900" lvl="0" marL="457200" rtl="0" algn="l">
              <a:spcBef>
                <a:spcPts val="0"/>
              </a:spcBef>
              <a:spcAft>
                <a:spcPts val="0"/>
              </a:spcAft>
              <a:buSzPts val="1800"/>
              <a:buChar char="-"/>
            </a:pPr>
            <a:r>
              <a:rPr lang="en"/>
              <a:t>Securely authenticate a user at login</a:t>
            </a:r>
            <a:endParaRPr/>
          </a:p>
          <a:p>
            <a:pPr indent="-342900" lvl="0" marL="457200" rtl="0" algn="l">
              <a:spcBef>
                <a:spcPts val="0"/>
              </a:spcBef>
              <a:spcAft>
                <a:spcPts val="0"/>
              </a:spcAft>
              <a:buSzPts val="1800"/>
              <a:buChar char="-"/>
            </a:pPr>
            <a:r>
              <a:rPr lang="en"/>
              <a:t>Refactor the GUI implementation from Storyboard to SwiftUI</a:t>
            </a:r>
            <a:endParaRPr/>
          </a:p>
          <a:p>
            <a:pPr indent="-342900" lvl="0" marL="457200" rtl="0" algn="l">
              <a:spcBef>
                <a:spcPts val="0"/>
              </a:spcBef>
              <a:spcAft>
                <a:spcPts val="0"/>
              </a:spcAft>
              <a:buSzPts val="1800"/>
              <a:buChar char="-"/>
            </a:pPr>
            <a:r>
              <a:rPr lang="en"/>
              <a:t>Create a profile view to display and manage user’s data</a:t>
            </a:r>
            <a:endParaRPr/>
          </a:p>
          <a:p>
            <a:pPr indent="-342900" lvl="0" marL="457200" rtl="0" algn="l">
              <a:spcBef>
                <a:spcPts val="0"/>
              </a:spcBef>
              <a:spcAft>
                <a:spcPts val="0"/>
              </a:spcAft>
              <a:buSzPts val="1800"/>
              <a:buChar char="-"/>
            </a:pPr>
            <a:r>
              <a:rPr lang="en"/>
              <a:t>Create a video editing feature e.g. Delete, Description</a:t>
            </a:r>
            <a:endParaRPr/>
          </a:p>
          <a:p>
            <a:pPr indent="-342900" lvl="0" marL="457200" rtl="0" algn="l">
              <a:spcBef>
                <a:spcPts val="0"/>
              </a:spcBef>
              <a:spcAft>
                <a:spcPts val="1600"/>
              </a:spcAft>
              <a:buSzPts val="1800"/>
              <a:buChar char="-"/>
            </a:pPr>
            <a:r>
              <a:rPr lang="en"/>
              <a:t>Video upload from outside sites e.g.YouTube</a:t>
            </a:r>
            <a:endParaRPr/>
          </a:p>
        </p:txBody>
      </p:sp>
      <p:sp>
        <p:nvSpPr>
          <p:cNvPr id="154" name="Google Shape;15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60" name="Google Shape;160;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latin typeface="Open Sans"/>
                <a:ea typeface="Open Sans"/>
                <a:cs typeface="Open Sans"/>
                <a:sym typeface="Open Sans"/>
              </a:rPr>
              <a:t>‹#›</a:t>
            </a:fld>
            <a:endParaRPr>
              <a:solidFill>
                <a:schemeClr val="lt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 </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D3B45"/>
              </a:buClr>
              <a:buSzPts val="1800"/>
              <a:buAutoNum type="arabicPeriod"/>
            </a:pPr>
            <a:r>
              <a:rPr lang="en">
                <a:solidFill>
                  <a:srgbClr val="2D3B45"/>
                </a:solidFill>
                <a:highlight>
                  <a:srgbClr val="FFFFFF"/>
                </a:highlight>
              </a:rPr>
              <a:t>As an Athlete, I want to be able to capture a video and save it to my video gallery, so that coaches can visually assess my basketball skills.</a:t>
            </a:r>
            <a:endParaRPr>
              <a:solidFill>
                <a:srgbClr val="2D3B45"/>
              </a:solidFill>
              <a:highlight>
                <a:srgbClr val="FFFFFF"/>
              </a:highlight>
            </a:endParaRPr>
          </a:p>
          <a:p>
            <a:pPr indent="-342900" lvl="0" marL="457200" rtl="0" algn="l">
              <a:spcBef>
                <a:spcPts val="1000"/>
              </a:spcBef>
              <a:spcAft>
                <a:spcPts val="0"/>
              </a:spcAft>
              <a:buClr>
                <a:srgbClr val="2D3B45"/>
              </a:buClr>
              <a:buSzPts val="1800"/>
              <a:buAutoNum type="arabicPeriod"/>
            </a:pPr>
            <a:r>
              <a:rPr lang="en">
                <a:solidFill>
                  <a:srgbClr val="2D3B45"/>
                </a:solidFill>
                <a:highlight>
                  <a:srgbClr val="FFFFFF"/>
                </a:highlight>
              </a:rPr>
              <a:t>As a user, I want to be able to register an account, so that I can have a profile to store my basketball videos and game stats, so that coaches can view my basketball skills.</a:t>
            </a:r>
            <a:endParaRPr>
              <a:solidFill>
                <a:srgbClr val="2D3B45"/>
              </a:solidFill>
              <a:highlight>
                <a:srgbClr val="FFFFFF"/>
              </a:highlight>
            </a:endParaRPr>
          </a:p>
          <a:p>
            <a:pPr indent="-342900" lvl="0" marL="457200" rtl="0" algn="l">
              <a:spcBef>
                <a:spcPts val="1000"/>
              </a:spcBef>
              <a:spcAft>
                <a:spcPts val="0"/>
              </a:spcAft>
              <a:buClr>
                <a:srgbClr val="2D3B45"/>
              </a:buClr>
              <a:buSzPts val="1800"/>
              <a:buAutoNum type="arabicPeriod" startAt="3"/>
            </a:pPr>
            <a:r>
              <a:rPr lang="en">
                <a:solidFill>
                  <a:srgbClr val="2D3B45"/>
                </a:solidFill>
                <a:highlight>
                  <a:srgbClr val="FFFFFF"/>
                </a:highlight>
              </a:rPr>
              <a:t>As an Athlete, I want to be able to input my stats after one of my games, so that I can track my career (season) stats, this will help identify which aspects of my game I should focus on improving.</a:t>
            </a:r>
            <a:endParaRPr>
              <a:solidFill>
                <a:srgbClr val="2D3B45"/>
              </a:solidFill>
            </a:endParaRPr>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50000"/>
              </a:lnSpc>
              <a:spcBef>
                <a:spcPts val="500"/>
              </a:spcBef>
              <a:spcAft>
                <a:spcPts val="0"/>
              </a:spcAft>
              <a:buClr>
                <a:schemeClr val="dk1"/>
              </a:buClr>
              <a:buSzPts val="1100"/>
              <a:buFont typeface="Arial"/>
              <a:buNone/>
            </a:pPr>
            <a:r>
              <a:rPr lang="en" sz="1400">
                <a:solidFill>
                  <a:srgbClr val="2D3B45"/>
                </a:solidFill>
              </a:rPr>
              <a:t>Use Case 1A – Take a video</a:t>
            </a:r>
            <a:endParaRPr sz="1400">
              <a:solidFill>
                <a:srgbClr val="2D3B45"/>
              </a:solidFill>
            </a:endParaRPr>
          </a:p>
          <a:p>
            <a:pPr indent="0" lvl="0" marL="0" rtl="0" algn="l">
              <a:spcBef>
                <a:spcPts val="900"/>
              </a:spcBef>
              <a:spcAft>
                <a:spcPts val="0"/>
              </a:spcAft>
              <a:buClr>
                <a:schemeClr val="dk1"/>
              </a:buClr>
              <a:buSzPts val="1100"/>
              <a:buFont typeface="Arial"/>
              <a:buNone/>
            </a:pPr>
            <a:r>
              <a:rPr b="1" lang="en" sz="1200">
                <a:solidFill>
                  <a:srgbClr val="2D3B45"/>
                </a:solidFill>
              </a:rPr>
              <a:t>Precondition</a:t>
            </a:r>
            <a:r>
              <a:rPr lang="en" sz="1200">
                <a:solidFill>
                  <a:srgbClr val="2D3B45"/>
                </a:solidFill>
              </a:rPr>
              <a:t> – User does not have an account</a:t>
            </a:r>
            <a:endParaRPr sz="1200">
              <a:solidFill>
                <a:srgbClr val="2D3B45"/>
              </a:solidFill>
            </a:endParaRPr>
          </a:p>
          <a:p>
            <a:pPr indent="0" lvl="0" marL="0" rtl="0" algn="l">
              <a:spcBef>
                <a:spcPts val="900"/>
              </a:spcBef>
              <a:spcAft>
                <a:spcPts val="0"/>
              </a:spcAft>
              <a:buClr>
                <a:schemeClr val="dk1"/>
              </a:buClr>
              <a:buSzPts val="1100"/>
              <a:buFont typeface="Arial"/>
              <a:buNone/>
            </a:pPr>
            <a:r>
              <a:rPr b="1" lang="en" sz="1200">
                <a:solidFill>
                  <a:srgbClr val="2D3B45"/>
                </a:solidFill>
              </a:rPr>
              <a:t>Description</a:t>
            </a:r>
            <a:r>
              <a:rPr lang="en" sz="1200">
                <a:solidFill>
                  <a:srgbClr val="2D3B45"/>
                </a:solidFill>
              </a:rPr>
              <a:t> – The user (Athlete) clicks on the add video button. The user is asked for permission for the app to access their camera. The camera app opens up and the user can take a video. When finished, the user can view the video or go back to the gallery page where they can opt to create an account to save the video.</a:t>
            </a:r>
            <a:endParaRPr sz="1200">
              <a:solidFill>
                <a:srgbClr val="2D3B45"/>
              </a:solidFill>
            </a:endParaRPr>
          </a:p>
          <a:p>
            <a:pPr indent="0" lvl="0" marL="0" rtl="0" algn="l">
              <a:spcBef>
                <a:spcPts val="900"/>
              </a:spcBef>
              <a:spcAft>
                <a:spcPts val="0"/>
              </a:spcAft>
              <a:buClr>
                <a:schemeClr val="dk1"/>
              </a:buClr>
              <a:buSzPts val="1100"/>
              <a:buFont typeface="Arial"/>
              <a:buNone/>
            </a:pPr>
            <a:r>
              <a:rPr b="1" lang="en" sz="1200">
                <a:solidFill>
                  <a:srgbClr val="2D3B45"/>
                </a:solidFill>
              </a:rPr>
              <a:t>Postcondition</a:t>
            </a:r>
            <a:r>
              <a:rPr lang="en" sz="1200">
                <a:solidFill>
                  <a:srgbClr val="2D3B45"/>
                </a:solidFill>
              </a:rPr>
              <a:t> – The captured video is saved in an image store, stored locally in the app.</a:t>
            </a:r>
            <a:endParaRPr sz="1200">
              <a:solidFill>
                <a:srgbClr val="2D3B45"/>
              </a:solidFill>
            </a:endParaRPr>
          </a:p>
          <a:p>
            <a:pPr indent="0" lvl="0" marL="0" rtl="0" algn="l">
              <a:spcBef>
                <a:spcPts val="900"/>
              </a:spcBef>
              <a:spcAft>
                <a:spcPts val="0"/>
              </a:spcAft>
              <a:buClr>
                <a:schemeClr val="dk1"/>
              </a:buClr>
              <a:buSzPts val="1100"/>
              <a:buFont typeface="Arial"/>
              <a:buNone/>
            </a:pPr>
            <a:r>
              <a:rPr b="1" lang="en" sz="1200">
                <a:solidFill>
                  <a:srgbClr val="2D3B45"/>
                </a:solidFill>
              </a:rPr>
              <a:t>Exception</a:t>
            </a:r>
            <a:r>
              <a:rPr lang="en" sz="1200">
                <a:solidFill>
                  <a:srgbClr val="2D3B45"/>
                </a:solidFill>
              </a:rPr>
              <a:t> – The app will display an alert informing the user how the GYBITG app uses the camera and requests permission to do so. </a:t>
            </a:r>
            <a:endParaRPr>
              <a:solidFill>
                <a:srgbClr val="2D3B45"/>
              </a:solidFill>
            </a:endParaRPr>
          </a:p>
        </p:txBody>
      </p:sp>
      <p:sp>
        <p:nvSpPr>
          <p:cNvPr id="81" name="Google Shape;8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 Continued...</a:t>
            </a:r>
            <a:endParaRPr/>
          </a:p>
        </p:txBody>
      </p:sp>
      <p:sp>
        <p:nvSpPr>
          <p:cNvPr id="87" name="Google Shape;87;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2D3B45"/>
                </a:solidFill>
              </a:rPr>
              <a:t>Use Case 2 - Account Creation (Registration)</a:t>
            </a:r>
            <a:endParaRPr sz="1400">
              <a:solidFill>
                <a:srgbClr val="2D3B45"/>
              </a:solidFill>
            </a:endParaRPr>
          </a:p>
          <a:p>
            <a:pPr indent="0" lvl="0" marL="0" rtl="0" algn="l">
              <a:spcBef>
                <a:spcPts val="1000"/>
              </a:spcBef>
              <a:spcAft>
                <a:spcPts val="0"/>
              </a:spcAft>
              <a:buClr>
                <a:schemeClr val="dk1"/>
              </a:buClr>
              <a:buSzPts val="1100"/>
              <a:buFont typeface="Arial"/>
              <a:buNone/>
            </a:pPr>
            <a:r>
              <a:rPr b="1" lang="en" sz="1200">
                <a:solidFill>
                  <a:srgbClr val="2D3B45"/>
                </a:solidFill>
              </a:rPr>
              <a:t>Precondition </a:t>
            </a:r>
            <a:r>
              <a:rPr lang="en" sz="1200">
                <a:solidFill>
                  <a:srgbClr val="2D3B45"/>
                </a:solidFill>
              </a:rPr>
              <a:t>- User enters their email address, password and password confirmation.</a:t>
            </a:r>
            <a:endParaRPr sz="1200">
              <a:solidFill>
                <a:srgbClr val="2D3B45"/>
              </a:solidFill>
            </a:endParaRPr>
          </a:p>
          <a:p>
            <a:pPr indent="0" lvl="0" marL="0" rtl="0" algn="l">
              <a:spcBef>
                <a:spcPts val="1000"/>
              </a:spcBef>
              <a:spcAft>
                <a:spcPts val="0"/>
              </a:spcAft>
              <a:buClr>
                <a:schemeClr val="dk1"/>
              </a:buClr>
              <a:buSzPts val="1100"/>
              <a:buFont typeface="Arial"/>
              <a:buNone/>
            </a:pPr>
            <a:r>
              <a:rPr b="1" lang="en" sz="1200">
                <a:solidFill>
                  <a:srgbClr val="2D3B45"/>
                </a:solidFill>
              </a:rPr>
              <a:t>Description </a:t>
            </a:r>
            <a:r>
              <a:rPr lang="en" sz="1200">
                <a:solidFill>
                  <a:srgbClr val="2D3B45"/>
                </a:solidFill>
              </a:rPr>
              <a:t> - The user navigates to the registration page via a link from the login page, or is redirected to the registration page after trying to save a video or stat entry. After entering their email address, password, first and last name, high school name, club team/AAU team, graduation year, and state, the user presses ‘create account’. After verification on input field requirements, the user entity will be saved in the database.</a:t>
            </a:r>
            <a:endParaRPr sz="1200">
              <a:solidFill>
                <a:srgbClr val="2D3B45"/>
              </a:solidFill>
            </a:endParaRPr>
          </a:p>
          <a:p>
            <a:pPr indent="0" lvl="0" marL="0" rtl="0" algn="l">
              <a:spcBef>
                <a:spcPts val="1000"/>
              </a:spcBef>
              <a:spcAft>
                <a:spcPts val="0"/>
              </a:spcAft>
              <a:buClr>
                <a:schemeClr val="dk1"/>
              </a:buClr>
              <a:buSzPts val="1100"/>
              <a:buFont typeface="Arial"/>
              <a:buNone/>
            </a:pPr>
            <a:r>
              <a:rPr b="1" lang="en" sz="1200">
                <a:solidFill>
                  <a:srgbClr val="2D3B45"/>
                </a:solidFill>
              </a:rPr>
              <a:t>Postcondition </a:t>
            </a:r>
            <a:r>
              <a:rPr lang="en" sz="1200">
                <a:solidFill>
                  <a:srgbClr val="2D3B45"/>
                </a:solidFill>
              </a:rPr>
              <a:t>- The user shall be able to sign-in to their account from the login page using their email and password. </a:t>
            </a:r>
            <a:endParaRPr sz="1200">
              <a:solidFill>
                <a:srgbClr val="2D3B45"/>
              </a:solidFill>
            </a:endParaRPr>
          </a:p>
          <a:p>
            <a:pPr indent="0" lvl="0" marL="0" rtl="0" algn="l">
              <a:spcBef>
                <a:spcPts val="1000"/>
              </a:spcBef>
              <a:spcAft>
                <a:spcPts val="0"/>
              </a:spcAft>
              <a:buClr>
                <a:schemeClr val="dk1"/>
              </a:buClr>
              <a:buSzPts val="1100"/>
              <a:buFont typeface="Arial"/>
              <a:buNone/>
            </a:pPr>
            <a:r>
              <a:rPr b="1" lang="en" sz="1200">
                <a:solidFill>
                  <a:srgbClr val="2D3B45"/>
                </a:solidFill>
              </a:rPr>
              <a:t>Exception</a:t>
            </a:r>
            <a:r>
              <a:rPr lang="en" sz="1200">
                <a:solidFill>
                  <a:srgbClr val="2D3B45"/>
                </a:solidFill>
              </a:rPr>
              <a:t> - The user does not enter a valid email address or the password and confirmation password do not match, an alert warning the user about the non-valid email or non-matching password error shall be displayed. A user must also enter a first name, last name, high school name, club team/AAU team, graduation year, and state. If any of these fields are empty, then an error exception is presented to the user.</a:t>
            </a:r>
            <a:endParaRPr>
              <a:solidFill>
                <a:srgbClr val="2D3B45"/>
              </a:solidFill>
            </a:endParaRPr>
          </a:p>
        </p:txBody>
      </p:sp>
      <p:sp>
        <p:nvSpPr>
          <p:cNvPr id="88" name="Google Shape;8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 Continued...</a:t>
            </a:r>
            <a:endParaRPr/>
          </a:p>
        </p:txBody>
      </p:sp>
      <p:sp>
        <p:nvSpPr>
          <p:cNvPr id="94" name="Google Shape;94;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2D3B45"/>
                </a:solidFill>
              </a:rPr>
              <a:t>Use Case 3A - New Stat entry with Account</a:t>
            </a:r>
            <a:endParaRPr sz="1400">
              <a:solidFill>
                <a:srgbClr val="2D3B45"/>
              </a:solidFill>
            </a:endParaRPr>
          </a:p>
          <a:p>
            <a:pPr indent="0" lvl="0" marL="0" rtl="0" algn="l">
              <a:spcBef>
                <a:spcPts val="1000"/>
              </a:spcBef>
              <a:spcAft>
                <a:spcPts val="0"/>
              </a:spcAft>
              <a:buClr>
                <a:schemeClr val="dk1"/>
              </a:buClr>
              <a:buSzPts val="1100"/>
              <a:buFont typeface="Arial"/>
              <a:buNone/>
            </a:pPr>
            <a:r>
              <a:rPr b="1" lang="en" sz="1200">
                <a:solidFill>
                  <a:srgbClr val="2D3B45"/>
                </a:solidFill>
              </a:rPr>
              <a:t>Precondition</a:t>
            </a:r>
            <a:r>
              <a:rPr lang="en" sz="1200">
                <a:solidFill>
                  <a:srgbClr val="2D3B45"/>
                </a:solidFill>
              </a:rPr>
              <a:t> - User has a athlete membership, is signed-in, and knows their stats from previous game(s).</a:t>
            </a:r>
            <a:endParaRPr sz="1200">
              <a:solidFill>
                <a:srgbClr val="2D3B45"/>
              </a:solidFill>
            </a:endParaRPr>
          </a:p>
          <a:p>
            <a:pPr indent="0" lvl="0" marL="0" rtl="0" algn="l">
              <a:spcBef>
                <a:spcPts val="1000"/>
              </a:spcBef>
              <a:spcAft>
                <a:spcPts val="0"/>
              </a:spcAft>
              <a:buClr>
                <a:schemeClr val="dk1"/>
              </a:buClr>
              <a:buSzPts val="1100"/>
              <a:buFont typeface="Arial"/>
              <a:buNone/>
            </a:pPr>
            <a:r>
              <a:rPr b="1" lang="en" sz="1200">
                <a:solidFill>
                  <a:srgbClr val="2D3B45"/>
                </a:solidFill>
              </a:rPr>
              <a:t>Description </a:t>
            </a:r>
            <a:r>
              <a:rPr lang="en" sz="1200">
                <a:solidFill>
                  <a:srgbClr val="2D3B45"/>
                </a:solidFill>
              </a:rPr>
              <a:t>- The user enters their stats in the stat form text boxes, then presses the ‘save’ button. The user is redirected to their profile page with a confirmation that the new stat entry was added.</a:t>
            </a:r>
            <a:endParaRPr sz="1200">
              <a:solidFill>
                <a:srgbClr val="2D3B45"/>
              </a:solidFill>
            </a:endParaRPr>
          </a:p>
          <a:p>
            <a:pPr indent="0" lvl="0" marL="0" rtl="0" algn="l">
              <a:spcBef>
                <a:spcPts val="1000"/>
              </a:spcBef>
              <a:spcAft>
                <a:spcPts val="0"/>
              </a:spcAft>
              <a:buClr>
                <a:schemeClr val="dk1"/>
              </a:buClr>
              <a:buSzPts val="1100"/>
              <a:buFont typeface="Arial"/>
              <a:buNone/>
            </a:pPr>
            <a:r>
              <a:rPr b="1" lang="en" sz="1200">
                <a:solidFill>
                  <a:srgbClr val="2D3B45"/>
                </a:solidFill>
              </a:rPr>
              <a:t>Postcondition</a:t>
            </a:r>
            <a:r>
              <a:rPr lang="en" sz="1200">
                <a:solidFill>
                  <a:srgbClr val="2D3B45"/>
                </a:solidFill>
              </a:rPr>
              <a:t> - The user’s profile will now have an updated version of their career stats based off the new game stats. The stat entry will be saved in the database.</a:t>
            </a:r>
            <a:endParaRPr sz="1200">
              <a:solidFill>
                <a:srgbClr val="2D3B45"/>
              </a:solidFill>
            </a:endParaRPr>
          </a:p>
          <a:p>
            <a:pPr indent="0" lvl="0" marL="0" rtl="0" algn="l">
              <a:spcBef>
                <a:spcPts val="1000"/>
              </a:spcBef>
              <a:spcAft>
                <a:spcPts val="0"/>
              </a:spcAft>
              <a:buClr>
                <a:schemeClr val="dk1"/>
              </a:buClr>
              <a:buSzPts val="1100"/>
              <a:buFont typeface="Arial"/>
              <a:buNone/>
            </a:pPr>
            <a:r>
              <a:rPr b="1" lang="en" sz="1200">
                <a:solidFill>
                  <a:srgbClr val="2D3B45"/>
                </a:solidFill>
              </a:rPr>
              <a:t>Exception</a:t>
            </a:r>
            <a:r>
              <a:rPr lang="en" sz="1200">
                <a:solidFill>
                  <a:srgbClr val="2D3B45"/>
                </a:solidFill>
              </a:rPr>
              <a:t> - The user does not fill out the form or leaves a textbox blank, a dialog box confirms that the user left a textbox blank, an empty textbox will equate to ‘0’ for that stat.</a:t>
            </a:r>
            <a:endParaRPr sz="1200">
              <a:solidFill>
                <a:srgbClr val="2D3B45"/>
              </a:solidFill>
            </a:endParaRPr>
          </a:p>
          <a:p>
            <a:pPr indent="0" lvl="0" marL="0" rtl="0" algn="l">
              <a:spcBef>
                <a:spcPts val="0"/>
              </a:spcBef>
              <a:spcAft>
                <a:spcPts val="1600"/>
              </a:spcAft>
              <a:buNone/>
            </a:pPr>
            <a:r>
              <a:t/>
            </a:r>
            <a:endParaRPr>
              <a:solidFill>
                <a:srgbClr val="2D3B45"/>
              </a:solidFill>
            </a:endParaRPr>
          </a:p>
        </p:txBody>
      </p:sp>
      <p:sp>
        <p:nvSpPr>
          <p:cNvPr id="95" name="Google Shape;9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 Continued...</a:t>
            </a:r>
            <a:endParaRPr/>
          </a:p>
        </p:txBody>
      </p:sp>
      <p:sp>
        <p:nvSpPr>
          <p:cNvPr id="101" name="Google Shape;101;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D3B45"/>
                </a:solidFill>
              </a:rPr>
              <a:t>Use Case 3B - New Stat entry without Account</a:t>
            </a:r>
            <a:endParaRPr sz="1400">
              <a:solidFill>
                <a:srgbClr val="2D3B45"/>
              </a:solidFill>
            </a:endParaRPr>
          </a:p>
          <a:p>
            <a:pPr indent="0" lvl="0" marL="0" rtl="0" algn="l">
              <a:spcBef>
                <a:spcPts val="1000"/>
              </a:spcBef>
              <a:spcAft>
                <a:spcPts val="0"/>
              </a:spcAft>
              <a:buNone/>
            </a:pPr>
            <a:r>
              <a:rPr b="1" lang="en" sz="1200">
                <a:solidFill>
                  <a:srgbClr val="2D3B45"/>
                </a:solidFill>
              </a:rPr>
              <a:t>Precondition</a:t>
            </a:r>
            <a:r>
              <a:rPr lang="en" sz="1200">
                <a:solidFill>
                  <a:srgbClr val="2D3B45"/>
                </a:solidFill>
              </a:rPr>
              <a:t> - User knows their stats from previous game(s).</a:t>
            </a:r>
            <a:endParaRPr sz="1200">
              <a:solidFill>
                <a:srgbClr val="2D3B45"/>
              </a:solidFill>
            </a:endParaRPr>
          </a:p>
          <a:p>
            <a:pPr indent="0" lvl="0" marL="0" rtl="0" algn="l">
              <a:spcBef>
                <a:spcPts val="1000"/>
              </a:spcBef>
              <a:spcAft>
                <a:spcPts val="0"/>
              </a:spcAft>
              <a:buNone/>
            </a:pPr>
            <a:r>
              <a:rPr b="1" lang="en" sz="1200">
                <a:solidFill>
                  <a:srgbClr val="2D3B45"/>
                </a:solidFill>
              </a:rPr>
              <a:t>Description </a:t>
            </a:r>
            <a:r>
              <a:rPr lang="en" sz="1200">
                <a:solidFill>
                  <a:srgbClr val="2D3B45"/>
                </a:solidFill>
              </a:rPr>
              <a:t>- The user enters their stats in the stat form text boxes, then presses the ‘save’ button. The user is prompted that they must sign-in or register a athlete membership to save stats. The user is redirected to the sign-in view or register account view, depending on their selection. After signing-in or registering an account their stat will be saved to the database, and the user will be redirected to their profile.</a:t>
            </a:r>
            <a:endParaRPr sz="1200">
              <a:solidFill>
                <a:srgbClr val="2D3B45"/>
              </a:solidFill>
            </a:endParaRPr>
          </a:p>
          <a:p>
            <a:pPr indent="0" lvl="0" marL="0" rtl="0" algn="l">
              <a:spcBef>
                <a:spcPts val="1000"/>
              </a:spcBef>
              <a:spcAft>
                <a:spcPts val="0"/>
              </a:spcAft>
              <a:buNone/>
            </a:pPr>
            <a:r>
              <a:rPr b="1" lang="en" sz="1200">
                <a:solidFill>
                  <a:srgbClr val="2D3B45"/>
                </a:solidFill>
              </a:rPr>
              <a:t>Postcondition</a:t>
            </a:r>
            <a:r>
              <a:rPr lang="en" sz="1200">
                <a:solidFill>
                  <a:srgbClr val="2D3B45"/>
                </a:solidFill>
              </a:rPr>
              <a:t> -  The user will either be signed-in or have a new athlete membership. The user’s profile will have an updated version of their career stats. </a:t>
            </a:r>
            <a:endParaRPr sz="1200">
              <a:solidFill>
                <a:srgbClr val="2D3B45"/>
              </a:solidFill>
            </a:endParaRPr>
          </a:p>
          <a:p>
            <a:pPr indent="0" lvl="0" marL="0" rtl="0" algn="l">
              <a:spcBef>
                <a:spcPts val="1000"/>
              </a:spcBef>
              <a:spcAft>
                <a:spcPts val="0"/>
              </a:spcAft>
              <a:buNone/>
            </a:pPr>
            <a:r>
              <a:rPr b="1" lang="en" sz="1200">
                <a:solidFill>
                  <a:srgbClr val="2D3B45"/>
                </a:solidFill>
              </a:rPr>
              <a:t>Exception</a:t>
            </a:r>
            <a:r>
              <a:rPr lang="en" sz="1200">
                <a:solidFill>
                  <a:srgbClr val="2D3B45"/>
                </a:solidFill>
              </a:rPr>
              <a:t> - The user does not fill out the form or leaves a textbox blank, a dialog box confirms that the user left a textbox blank, an empty textbox will equate to ‘0’ for that stat. The user does not sign-in or register an athlete membership when prompted to, the user is redirected to the landing page. </a:t>
            </a:r>
            <a:endParaRPr sz="1200">
              <a:solidFill>
                <a:srgbClr val="2D3B45"/>
              </a:solidFill>
            </a:endParaRPr>
          </a:p>
          <a:p>
            <a:pPr indent="0" lvl="0" marL="0" rtl="0" algn="l">
              <a:spcBef>
                <a:spcPts val="1000"/>
              </a:spcBef>
              <a:spcAft>
                <a:spcPts val="1600"/>
              </a:spcAft>
              <a:buNone/>
            </a:pPr>
            <a:r>
              <a:t/>
            </a:r>
            <a:endParaRPr>
              <a:solidFill>
                <a:srgbClr val="2D3B45"/>
              </a:solidFill>
            </a:endParaRPr>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Viable Product (MVP)</a:t>
            </a:r>
            <a:endParaRPr/>
          </a:p>
        </p:txBody>
      </p:sp>
      <p:sp>
        <p:nvSpPr>
          <p:cNvPr id="108" name="Google Shape;108;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i="1" lang="en">
                <a:solidFill>
                  <a:srgbClr val="2D3B45"/>
                </a:solidFill>
              </a:rPr>
              <a:t>The MVP will allow the user to record and save a video, create an account, and add a new game stat entry.</a:t>
            </a:r>
            <a:endParaRPr i="1">
              <a:solidFill>
                <a:srgbClr val="2D3B45"/>
              </a:solidFill>
            </a:endParaRPr>
          </a:p>
          <a:p>
            <a:pPr indent="0" lvl="0" marL="457200" rtl="0" algn="l">
              <a:spcBef>
                <a:spcPts val="0"/>
              </a:spcBef>
              <a:spcAft>
                <a:spcPts val="0"/>
              </a:spcAft>
              <a:buClr>
                <a:schemeClr val="dk1"/>
              </a:buClr>
              <a:buSzPts val="1100"/>
              <a:buFont typeface="Arial"/>
              <a:buNone/>
            </a:pPr>
            <a:r>
              <a:t/>
            </a:r>
            <a:endParaRPr sz="1400">
              <a:solidFill>
                <a:srgbClr val="2D3B45"/>
              </a:solidFill>
            </a:endParaRPr>
          </a:p>
          <a:p>
            <a:pPr indent="-317500" lvl="0" marL="698500" rtl="0" algn="l">
              <a:spcBef>
                <a:spcPts val="0"/>
              </a:spcBef>
              <a:spcAft>
                <a:spcPts val="0"/>
              </a:spcAft>
              <a:buClr>
                <a:srgbClr val="2D3B45"/>
              </a:buClr>
              <a:buSzPts val="1400"/>
              <a:buChar char="●"/>
            </a:pPr>
            <a:r>
              <a:rPr b="1" lang="en" sz="1400">
                <a:solidFill>
                  <a:srgbClr val="2D3B45"/>
                </a:solidFill>
              </a:rPr>
              <a:t>What are you trying to learn with this particular MVP?</a:t>
            </a:r>
            <a:br>
              <a:rPr b="1" lang="en" sz="1400">
                <a:solidFill>
                  <a:srgbClr val="2D3B45"/>
                </a:solidFill>
              </a:rPr>
            </a:br>
            <a:r>
              <a:rPr lang="en" sz="1400">
                <a:solidFill>
                  <a:srgbClr val="2D3B45"/>
                </a:solidFill>
              </a:rPr>
              <a:t>Does the app flow make sense to the user or does it make it more confusing?</a:t>
            </a:r>
            <a:endParaRPr sz="1400">
              <a:solidFill>
                <a:srgbClr val="2D3B45"/>
              </a:solidFill>
            </a:endParaRPr>
          </a:p>
          <a:p>
            <a:pPr indent="-317500" lvl="0" marL="698500" rtl="0" algn="l">
              <a:spcBef>
                <a:spcPts val="0"/>
              </a:spcBef>
              <a:spcAft>
                <a:spcPts val="0"/>
              </a:spcAft>
              <a:buClr>
                <a:srgbClr val="2D3B45"/>
              </a:buClr>
              <a:buSzPts val="1400"/>
              <a:buChar char="●"/>
            </a:pPr>
            <a:r>
              <a:rPr b="1" lang="en" sz="1400">
                <a:solidFill>
                  <a:srgbClr val="2D3B45"/>
                </a:solidFill>
              </a:rPr>
              <a:t>What data are you collecting?</a:t>
            </a:r>
            <a:br>
              <a:rPr b="1" lang="en" sz="1400">
                <a:solidFill>
                  <a:srgbClr val="2D3B45"/>
                </a:solidFill>
              </a:rPr>
            </a:br>
            <a:r>
              <a:rPr lang="en" sz="1400">
                <a:solidFill>
                  <a:srgbClr val="2D3B45"/>
                </a:solidFill>
              </a:rPr>
              <a:t>Does the user actually create an account once he/she has recorded a video?</a:t>
            </a:r>
            <a:endParaRPr sz="1400">
              <a:solidFill>
                <a:srgbClr val="2D3B45"/>
              </a:solidFill>
            </a:endParaRPr>
          </a:p>
          <a:p>
            <a:pPr indent="-317500" lvl="0" marL="698500" rtl="0" algn="l">
              <a:spcBef>
                <a:spcPts val="0"/>
              </a:spcBef>
              <a:spcAft>
                <a:spcPts val="0"/>
              </a:spcAft>
              <a:buClr>
                <a:srgbClr val="2D3B45"/>
              </a:buClr>
              <a:buSzPts val="1400"/>
              <a:buChar char="●"/>
            </a:pPr>
            <a:r>
              <a:rPr b="1" lang="en" sz="1400">
                <a:solidFill>
                  <a:srgbClr val="2D3B45"/>
                </a:solidFill>
              </a:rPr>
              <a:t>How will we use what we learn?</a:t>
            </a:r>
            <a:br>
              <a:rPr b="1" lang="en" sz="1400">
                <a:solidFill>
                  <a:srgbClr val="2D3B45"/>
                </a:solidFill>
              </a:rPr>
            </a:br>
            <a:r>
              <a:rPr lang="en" sz="1400">
                <a:solidFill>
                  <a:srgbClr val="2D3B45"/>
                </a:solidFill>
              </a:rPr>
              <a:t>To either keep the design or redesign the landing page.</a:t>
            </a:r>
            <a:endParaRPr sz="1400">
              <a:solidFill>
                <a:srgbClr val="2D3B45"/>
              </a:solidFill>
            </a:endParaRPr>
          </a:p>
        </p:txBody>
      </p:sp>
      <p:sp>
        <p:nvSpPr>
          <p:cNvPr id="109" name="Google Shape;10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22180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App </a:t>
            </a:r>
            <a:r>
              <a:rPr lang="en" sz="4800"/>
              <a:t>Demo</a:t>
            </a:r>
            <a:endParaRPr sz="4800"/>
          </a:p>
        </p:txBody>
      </p:sp>
      <p:sp>
        <p:nvSpPr>
          <p:cNvPr id="115" name="Google Shape;11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We Are Now - MVP Progress</a:t>
            </a:r>
            <a:endParaRPr/>
          </a:p>
        </p:txBody>
      </p:sp>
      <p:sp>
        <p:nvSpPr>
          <p:cNvPr id="121" name="Google Shape;121;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2D3B45"/>
              </a:buClr>
              <a:buSzPts val="1700"/>
              <a:buChar char="●"/>
            </a:pPr>
            <a:r>
              <a:rPr b="1" lang="en" sz="1700">
                <a:solidFill>
                  <a:srgbClr val="2D3B45"/>
                </a:solidFill>
              </a:rPr>
              <a:t>R</a:t>
            </a:r>
            <a:r>
              <a:rPr b="1" lang="en" sz="1700">
                <a:solidFill>
                  <a:srgbClr val="2D3B45"/>
                </a:solidFill>
              </a:rPr>
              <a:t>ecord and Save a Video</a:t>
            </a:r>
            <a:r>
              <a:rPr lang="en" sz="1700">
                <a:solidFill>
                  <a:srgbClr val="2D3B45"/>
                </a:solidFill>
              </a:rPr>
              <a:t> - The user is now able to either take a video and it will be saved to their video library or select an existing video from their library. A thumbnail of the videos will be created and added to the gallery tableview.</a:t>
            </a:r>
            <a:endParaRPr sz="1700">
              <a:solidFill>
                <a:srgbClr val="2D3B45"/>
              </a:solidFill>
            </a:endParaRPr>
          </a:p>
          <a:p>
            <a:pPr indent="-336550" lvl="0" marL="457200" rtl="0" algn="l">
              <a:spcBef>
                <a:spcPts val="0"/>
              </a:spcBef>
              <a:spcAft>
                <a:spcPts val="0"/>
              </a:spcAft>
              <a:buClr>
                <a:srgbClr val="2D3B45"/>
              </a:buClr>
              <a:buSzPts val="1700"/>
              <a:buChar char="●"/>
            </a:pPr>
            <a:r>
              <a:rPr b="1" lang="en" sz="1700">
                <a:solidFill>
                  <a:srgbClr val="2D3B45"/>
                </a:solidFill>
              </a:rPr>
              <a:t>Account Creation</a:t>
            </a:r>
            <a:r>
              <a:rPr lang="en" sz="1700">
                <a:solidFill>
                  <a:srgbClr val="2D3B45"/>
                </a:solidFill>
              </a:rPr>
              <a:t> - The user can now begin creating his/her account by filling out the New Account form. Supported input parameters include Email, Password, First and Last name, High School Name, Club Team/AAU Team, Graduation Year, and State. These fields are verified when submitted.</a:t>
            </a:r>
            <a:endParaRPr sz="1700">
              <a:solidFill>
                <a:srgbClr val="2D3B45"/>
              </a:solidFill>
            </a:endParaRPr>
          </a:p>
          <a:p>
            <a:pPr indent="-336550" lvl="0" marL="457200" rtl="0" algn="l">
              <a:spcBef>
                <a:spcPts val="0"/>
              </a:spcBef>
              <a:spcAft>
                <a:spcPts val="0"/>
              </a:spcAft>
              <a:buClr>
                <a:srgbClr val="2D3B45"/>
              </a:buClr>
              <a:buSzPts val="1700"/>
              <a:buChar char="●"/>
            </a:pPr>
            <a:r>
              <a:rPr b="1" lang="en" sz="1700">
                <a:solidFill>
                  <a:srgbClr val="2D3B45"/>
                </a:solidFill>
              </a:rPr>
              <a:t>Game Stat Entry</a:t>
            </a:r>
            <a:r>
              <a:rPr lang="en" sz="1700">
                <a:solidFill>
                  <a:srgbClr val="2D3B45"/>
                </a:solidFill>
              </a:rPr>
              <a:t> - Currently the user is able to view all their stats, save and edit a stat entry with the properties: game date, points, rebounds, assists, steals, blocks, minutes played, opposing team name, and home/away game. </a:t>
            </a:r>
            <a:endParaRPr sz="1700">
              <a:solidFill>
                <a:srgbClr val="2D3B45"/>
              </a:solidFill>
            </a:endParaRPr>
          </a:p>
        </p:txBody>
      </p:sp>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