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86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9" r:id="rId27"/>
    <p:sldId id="290" r:id="rId28"/>
    <p:sldId id="291" r:id="rId29"/>
    <p:sldId id="292" r:id="rId30"/>
    <p:sldId id="287" r:id="rId31"/>
    <p:sldId id="288" r:id="rId32"/>
    <p:sldId id="284" r:id="rId33"/>
    <p:sldId id="272" r:id="rId34"/>
    <p:sldId id="285" r:id="rId35"/>
    <p:sldId id="275" r:id="rId36"/>
    <p:sldId id="293" r:id="rId37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3" autoAdjust="0"/>
    <p:restoredTop sz="94660"/>
  </p:normalViewPr>
  <p:slideViewPr>
    <p:cSldViewPr>
      <p:cViewPr>
        <p:scale>
          <a:sx n="118" d="100"/>
          <a:sy n="118" d="100"/>
        </p:scale>
        <p:origin x="-3232" y="-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DD65C-1F72-4CB7-AE6E-1E7678632C00}" type="datetimeFigureOut">
              <a:rPr lang="ru-RU" smtClean="0"/>
              <a:t>13.07.12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ED00-2367-423C-B0F6-48DEFC75A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20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43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4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43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43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ED00-2367-423C-B0F6-48DEFC75A15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July 13,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5244B-EF65-4704-A495-22D67DAFBD73}" type="datetimeFigureOut">
              <a:rPr lang="fr-FR" smtClean="0"/>
              <a:pPr>
                <a:defRPr/>
              </a:pPr>
              <a:t>13.07.12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98691-F1FA-4ECD-AF00-D29870D98DEE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5244B-EF65-4704-A495-22D67DAFBD73}" type="datetimeFigureOut">
              <a:rPr lang="fr-FR" smtClean="0"/>
              <a:pPr>
                <a:defRPr/>
              </a:pPr>
              <a:t>13.07.12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98691-F1FA-4ECD-AF00-D29870D98DEE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5244B-EF65-4704-A495-22D67DAFBD73}" type="datetimeFigureOut">
              <a:rPr lang="fr-FR" smtClean="0"/>
              <a:pPr>
                <a:defRPr/>
              </a:pPr>
              <a:t>13.07.12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98691-F1FA-4ECD-AF00-D29870D98DEE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July 13,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5244B-EF65-4704-A495-22D67DAFBD73}" type="datetimeFigureOut">
              <a:rPr lang="fr-FR" smtClean="0"/>
              <a:pPr>
                <a:defRPr/>
              </a:pPr>
              <a:t>13.07.12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98691-F1FA-4ECD-AF00-D29870D98DEE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5244B-EF65-4704-A495-22D67DAFBD73}" type="datetimeFigureOut">
              <a:rPr lang="fr-FR" smtClean="0"/>
              <a:pPr>
                <a:defRPr/>
              </a:pPr>
              <a:t>13.07.12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98691-F1FA-4ECD-AF00-D29870D98DEE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5244B-EF65-4704-A495-22D67DAFBD73}" type="datetimeFigureOut">
              <a:rPr lang="fr-FR" smtClean="0"/>
              <a:pPr>
                <a:defRPr/>
              </a:pPr>
              <a:t>13.07.12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98691-F1FA-4ECD-AF00-D29870D98DEE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5244B-EF65-4704-A495-22D67DAFBD73}" type="datetimeFigureOut">
              <a:rPr lang="fr-FR" smtClean="0"/>
              <a:pPr>
                <a:defRPr/>
              </a:pPr>
              <a:t>13.07.12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98691-F1FA-4ECD-AF00-D29870D98DEE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5244B-EF65-4704-A495-22D67DAFBD73}" type="datetimeFigureOut">
              <a:rPr lang="fr-FR" smtClean="0"/>
              <a:pPr>
                <a:defRPr/>
              </a:pPr>
              <a:t>13.07.12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98691-F1FA-4ECD-AF00-D29870D98DEE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5244B-EF65-4704-A495-22D67DAFBD73}" type="datetimeFigureOut">
              <a:rPr lang="fr-FR" smtClean="0"/>
              <a:pPr>
                <a:defRPr/>
              </a:pPr>
              <a:t>13.07.12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98691-F1FA-4ECD-AF00-D29870D98DEE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115244B-EF65-4704-A495-22D67DAFBD73}" type="datetimeFigureOut">
              <a:rPr lang="fr-FR" smtClean="0"/>
              <a:pPr>
                <a:defRPr/>
              </a:pPr>
              <a:t>13.07.12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F098691-F1FA-4ECD-AF00-D29870D98DEE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/SDURLCache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eipete/SDURLCach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stKit/RestK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core-plo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anQuatermain/AQGridView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20.info/" TargetMode="External"/><Relationship Id="rId4" Type="http://schemas.openxmlformats.org/officeDocument/2006/relationships/hyperlink" Target="http://nimbuskit.info/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eris/ViewDeck/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t/TTTAttributedLabel/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ell0w/MTStatusBarOverlay/" TargetMode="External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g/MBProgressHUD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vfr/Reade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nto.ch/blog/2011/12/08/json-libraries-for-ios-comparison-updated/" TargetMode="External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uchCode/TouchJSON" TargetMode="External"/><Relationship Id="rId4" Type="http://schemas.openxmlformats.org/officeDocument/2006/relationships/hyperlink" Target="https://github.com/stig/json-framework/" TargetMode="External"/><Relationship Id="rId5" Type="http://schemas.openxmlformats.org/officeDocument/2006/relationships/hyperlink" Target="https://github.com/johnezang/JSONKit" TargetMode="External"/><Relationship Id="rId6" Type="http://schemas.openxmlformats.org/officeDocument/2006/relationships/hyperlink" Target="https://github.com/nextive/NextiveJs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ywenderlich.com/553/how-to-chose-the-best-xml-parser-for-your-iphone-project" TargetMode="External"/><Relationship Id="rId4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bxml.co.uk/" TargetMode="External"/><Relationship Id="rId4" Type="http://schemas.openxmlformats.org/officeDocument/2006/relationships/hyperlink" Target="http://sourceforge.net/projects/tinyxml/" TargetMode="External"/><Relationship Id="rId5" Type="http://schemas.openxmlformats.org/officeDocument/2006/relationships/hyperlink" Target="https://github.com/TouchCode/TouchXML" TargetMode="External"/><Relationship Id="rId6" Type="http://schemas.openxmlformats.org/officeDocument/2006/relationships/hyperlink" Target="https://github.com/robbiehanson/KissXML" TargetMode="External"/><Relationship Id="rId7" Type="http://schemas.openxmlformats.org/officeDocument/2006/relationships/hyperlink" Target="http://code.google.com/p/gdata-objectivec-clien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ccgus/fmd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Cocoanetics/DTFoundati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iosboilerplate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b/Underscore.m" TargetMode="External"/><Relationship Id="rId4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guages/Objective-C/most_watched" TargetMode="External"/><Relationship Id="rId4" Type="http://schemas.openxmlformats.org/officeDocument/2006/relationships/hyperlink" Target="http://iosframeworks.com/frameworks" TargetMode="External"/><Relationship Id="rId5" Type="http://schemas.openxmlformats.org/officeDocument/2006/relationships/hyperlink" Target="http://stackoverflow.com/questions/tagged/objective-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mihail.merkulov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lseeing-i.com/ASIHTTPReques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FNetworking/AFNetworking/" TargetMode="External"/><Relationship Id="rId3" Type="http://schemas.openxmlformats.org/officeDocument/2006/relationships/hyperlink" Target="http://afnetworking.org/Document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6864" cy="1732905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популярных библиотек для </a:t>
            </a:r>
            <a:r>
              <a:rPr lang="en-US" dirty="0" err="1"/>
              <a:t>I</a:t>
            </a:r>
            <a:r>
              <a:rPr lang="ru-RU" dirty="0"/>
              <a:t>OS</a:t>
            </a:r>
            <a:r>
              <a:rPr lang="en-US" dirty="0"/>
              <a:t> - </a:t>
            </a:r>
            <a:r>
              <a:rPr lang="ru-RU" dirty="0"/>
              <a:t>Едем на правильных велосипедах.</a:t>
            </a:r>
            <a:endParaRPr lang="fr-CA" dirty="0"/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400800" cy="614363"/>
          </a:xfrm>
        </p:spPr>
        <p:txBody>
          <a:bodyPr/>
          <a:lstStyle/>
          <a:p>
            <a:r>
              <a:rPr lang="ru-RU" dirty="0"/>
              <a:t>Михаил Меркулов</a:t>
            </a:r>
            <a:endParaRPr lang="fr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AFNetworking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API Client Request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Image Request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4580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70199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09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SDURLCache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github.com/steipete/SDURLCache</a:t>
            </a:r>
            <a:r>
              <a:rPr lang="en-US" sz="2000" dirty="0"/>
              <a:t>, fork of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github.com/rs/SDURLCache</a:t>
            </a:r>
            <a:r>
              <a:rPr lang="en-US" sz="2000" dirty="0" smtClean="0"/>
              <a:t>  </a:t>
            </a:r>
          </a:p>
          <a:p>
            <a:r>
              <a:rPr lang="en-US" sz="2000" dirty="0" err="1" smtClean="0"/>
              <a:t>NSURLCache</a:t>
            </a:r>
            <a:r>
              <a:rPr lang="en-US" sz="2000" dirty="0" smtClean="0"/>
              <a:t> with disk support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67151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92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Restkit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https://github.com/RestKit/</a:t>
            </a:r>
            <a:r>
              <a:rPr lang="en-US" dirty="0" smtClean="0">
                <a:hlinkClick r:id="rId2"/>
              </a:rPr>
              <a:t>RestKit</a:t>
            </a:r>
            <a:endParaRPr lang="en-US" dirty="0" smtClean="0"/>
          </a:p>
          <a:p>
            <a:r>
              <a:rPr lang="en-US" dirty="0" err="1"/>
              <a:t>RestKit</a:t>
            </a:r>
            <a:r>
              <a:rPr lang="en-US" dirty="0"/>
              <a:t> is a framework for consuming and modeling </a:t>
            </a:r>
            <a:r>
              <a:rPr lang="en-US" dirty="0" err="1"/>
              <a:t>RESTful</a:t>
            </a:r>
            <a:r>
              <a:rPr lang="en-US" dirty="0"/>
              <a:t> web resources on </a:t>
            </a:r>
            <a:r>
              <a:rPr lang="en-US" dirty="0" err="1"/>
              <a:t>iOS</a:t>
            </a:r>
            <a:r>
              <a:rPr lang="en-US" dirty="0"/>
              <a:t> and OS X </a:t>
            </a:r>
            <a:endParaRPr lang="en-US" dirty="0" smtClean="0"/>
          </a:p>
          <a:p>
            <a:r>
              <a:rPr lang="en-US" dirty="0" smtClean="0"/>
              <a:t>Three main </a:t>
            </a:r>
            <a:r>
              <a:rPr lang="en-US" dirty="0" err="1" smtClean="0"/>
              <a:t>compoments</a:t>
            </a:r>
            <a:r>
              <a:rPr lang="en-US" dirty="0" smtClean="0"/>
              <a:t>: </a:t>
            </a:r>
          </a:p>
          <a:p>
            <a:pPr marL="468630" lvl="1" indent="0">
              <a:buNone/>
            </a:pPr>
            <a:r>
              <a:rPr lang="en-US" dirty="0" smtClean="0"/>
              <a:t>Network (</a:t>
            </a:r>
            <a:r>
              <a:rPr lang="en-US" dirty="0" err="1" smtClean="0"/>
              <a:t>Async</a:t>
            </a:r>
            <a:r>
              <a:rPr lang="en-US" dirty="0" smtClean="0"/>
              <a:t>, SSL, </a:t>
            </a:r>
            <a:r>
              <a:rPr lang="en-US" dirty="0" err="1" smtClean="0"/>
              <a:t>Auth</a:t>
            </a:r>
            <a:r>
              <a:rPr lang="en-US" dirty="0"/>
              <a:t>)</a:t>
            </a:r>
            <a:endParaRPr lang="en-US" dirty="0" smtClean="0"/>
          </a:p>
          <a:p>
            <a:pPr marL="468630" lvl="1" indent="0">
              <a:buNone/>
            </a:pPr>
            <a:r>
              <a:rPr lang="en-US" dirty="0" smtClean="0"/>
              <a:t>Object Mapping (JSON/XML, KVC)</a:t>
            </a:r>
          </a:p>
          <a:p>
            <a:pPr marL="468630" lvl="1" indent="0">
              <a:buNone/>
            </a:pPr>
            <a:r>
              <a:rPr lang="en-US" dirty="0" smtClean="0"/>
              <a:t>Core Data (Active Record pattern)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3488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UI</a:t>
            </a: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CorePlot</a:t>
            </a:r>
          </a:p>
          <a:p>
            <a:r>
              <a:rPr lang="fr-CA" dirty="0"/>
              <a:t>AQGridView</a:t>
            </a:r>
          </a:p>
          <a:p>
            <a:r>
              <a:rPr lang="fr-CA" dirty="0"/>
              <a:t>three20</a:t>
            </a:r>
          </a:p>
          <a:p>
            <a:r>
              <a:rPr lang="fr-CA" dirty="0"/>
              <a:t>ViewDeck</a:t>
            </a:r>
          </a:p>
          <a:p>
            <a:r>
              <a:rPr lang="fr-CA" dirty="0" err="1" smtClean="0"/>
              <a:t>TTTAttributedLabel</a:t>
            </a:r>
            <a:r>
              <a:rPr lang="fr-CA" dirty="0" smtClean="0"/>
              <a:t> </a:t>
            </a:r>
            <a:endParaRPr lang="fr-CA" dirty="0"/>
          </a:p>
          <a:p>
            <a:r>
              <a:rPr lang="fr-CA" dirty="0"/>
              <a:t>MTStatusBarOverlay </a:t>
            </a:r>
          </a:p>
          <a:p>
            <a:r>
              <a:rPr lang="fr-CA" dirty="0"/>
              <a:t>MBProgressHUD</a:t>
            </a:r>
          </a:p>
          <a:p>
            <a:r>
              <a:rPr lang="fr-CA" dirty="0"/>
              <a:t>Reader</a:t>
            </a:r>
          </a:p>
        </p:txBody>
      </p:sp>
    </p:spTree>
    <p:extLst>
      <p:ext uri="{BB962C8B-B14F-4D97-AF65-F5344CB8AC3E}">
        <p14:creationId xmlns:p14="http://schemas.microsoft.com/office/powerpoint/2010/main" val="340269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CorePlot</a:t>
            </a:r>
            <a:endParaRPr lang="fr-CA" dirty="0"/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hlinkClick r:id="rId2"/>
              </a:rPr>
              <a:t>http://code.google.com/p/core-plot/ </a:t>
            </a:r>
            <a:endParaRPr lang="en-US" sz="2000" dirty="0" smtClean="0"/>
          </a:p>
          <a:p>
            <a:r>
              <a:rPr lang="en-US" sz="2000" dirty="0" smtClean="0"/>
              <a:t>Provides </a:t>
            </a:r>
            <a:r>
              <a:rPr lang="en-US" sz="2000" dirty="0"/>
              <a:t>2D visualization of data, and is tightly integrated with Apple technologies like Core Animation, Core Data, and Cocoa Bindings.</a:t>
            </a:r>
            <a:endParaRPr lang="fr-CA" dirty="0" smtClean="0"/>
          </a:p>
        </p:txBody>
      </p:sp>
      <p:pic>
        <p:nvPicPr>
          <p:cNvPr id="24578" name="Picture 2" descr="E:\Downloads\Promo slide for core plot.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4392488" cy="329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shot_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38948"/>
            <a:ext cx="2615192" cy="39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1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AQGridView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hlinkClick r:id="rId2"/>
              </a:rPr>
              <a:t>https://github.com/AlanQuatermain/AQGridView/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5602" name="Picture 2" descr="E:\Downloads\mza_2623567711700912368.320x480-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2"/>
            <a:ext cx="2767856" cy="415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E:\Downloads\mzl.bpiwkvnz.480x480-7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4684291" cy="351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57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AQGridView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685800" y="1600201"/>
            <a:ext cx="7990656" cy="4061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Similarities with </a:t>
            </a:r>
            <a:r>
              <a:rPr lang="en-US" sz="1400" b="1" dirty="0" err="1" smtClean="0"/>
              <a:t>UITableView</a:t>
            </a:r>
            <a:endParaRPr lang="en-US" sz="1400" dirty="0" smtClean="0"/>
          </a:p>
          <a:p>
            <a:r>
              <a:rPr lang="en-US" sz="1400" dirty="0" smtClean="0"/>
              <a:t>A subclass of </a:t>
            </a:r>
            <a:r>
              <a:rPr lang="en-US" sz="1400" dirty="0" err="1" smtClean="0"/>
              <a:t>UIScrollView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Reusable grid cells, similar to </a:t>
            </a:r>
            <a:r>
              <a:rPr lang="en-US" sz="1400" dirty="0" err="1" smtClean="0"/>
              <a:t>UITableViewCell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Data source and delegate very similar to those used with </a:t>
            </a:r>
            <a:r>
              <a:rPr lang="en-US" sz="1400" dirty="0" err="1" smtClean="0"/>
              <a:t>UITableView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Immediate and batched changes to the content list (insert, remove, reorder, reload).</a:t>
            </a:r>
          </a:p>
          <a:p>
            <a:r>
              <a:rPr lang="en-US" sz="1400" dirty="0" smtClean="0"/>
              <a:t>Similar change animations (top, bottom, left, right, fade).</a:t>
            </a:r>
          </a:p>
          <a:p>
            <a:r>
              <a:rPr lang="en-US" sz="1400" dirty="0" smtClean="0"/>
              <a:t>Support for custom header and footer views.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Differences from </a:t>
            </a:r>
            <a:r>
              <a:rPr lang="en-US" sz="1400" b="1" dirty="0" err="1" smtClean="0"/>
              <a:t>UITableView</a:t>
            </a:r>
            <a:endParaRPr lang="en-US" sz="1400" dirty="0" smtClean="0"/>
          </a:p>
          <a:p>
            <a:r>
              <a:rPr lang="en-US" sz="1400" dirty="0" smtClean="0"/>
              <a:t>No sections— uses </a:t>
            </a:r>
            <a:r>
              <a:rPr lang="en-US" sz="1400" dirty="0" err="1" smtClean="0"/>
              <a:t>NSUInteger</a:t>
            </a:r>
            <a:r>
              <a:rPr lang="en-US" sz="1400" dirty="0" smtClean="0"/>
              <a:t> as its index location rather than </a:t>
            </a:r>
            <a:r>
              <a:rPr lang="en-US" sz="1400" dirty="0" err="1" smtClean="0"/>
              <a:t>NSIndexPath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The delegate gets an opportunity to adjust the layout frame for each cell as it is displayed.</a:t>
            </a:r>
          </a:p>
          <a:p>
            <a:r>
              <a:rPr lang="en-US" sz="1400" dirty="0" smtClean="0"/>
              <a:t>The grid layout is adjusted to fit the </a:t>
            </a:r>
            <a:r>
              <a:rPr lang="en-US" sz="1400" dirty="0" err="1" smtClean="0"/>
              <a:t>contentSize</a:t>
            </a:r>
            <a:r>
              <a:rPr lang="en-US" sz="1400" dirty="0" smtClean="0"/>
              <a:t> width.</a:t>
            </a:r>
          </a:p>
          <a:p>
            <a:r>
              <a:rPr lang="en-US" sz="1400" dirty="0" smtClean="0"/>
              <a:t>A customizable ‘glow’ selection style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68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three20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hlinkClick r:id="rId3"/>
              </a:rPr>
              <a:t>http://three20.info/</a:t>
            </a:r>
            <a:endParaRPr lang="en-US" sz="2000" dirty="0" smtClean="0"/>
          </a:p>
          <a:p>
            <a:r>
              <a:rPr lang="en-US" sz="2000" dirty="0" smtClean="0"/>
              <a:t>Three20 </a:t>
            </a:r>
            <a:r>
              <a:rPr lang="en-US" sz="2000" dirty="0"/>
              <a:t>provides powerful view controllers such as the Launcher, the popular Photo Browser, and internet-aware </a:t>
            </a:r>
            <a:r>
              <a:rPr lang="en-US" sz="2000" dirty="0" smtClean="0"/>
              <a:t>tables.</a:t>
            </a:r>
          </a:p>
          <a:p>
            <a:r>
              <a:rPr lang="en-US" sz="2000" dirty="0" smtClean="0"/>
              <a:t>UI persistence, URL-based navigation</a:t>
            </a:r>
            <a:r>
              <a:rPr lang="en-US" dirty="0" smtClean="0"/>
              <a:t>.</a:t>
            </a:r>
          </a:p>
          <a:p>
            <a:r>
              <a:rPr lang="en-US" dirty="0"/>
              <a:t>Complete </a:t>
            </a:r>
            <a:r>
              <a:rPr lang="en-US" dirty="0" smtClean="0"/>
              <a:t>rewrite of three20: </a:t>
            </a:r>
            <a:r>
              <a:rPr lang="en-US" dirty="0">
                <a:hlinkClick r:id="rId4"/>
              </a:rPr>
              <a:t>http://nimbuskit.info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501008"/>
            <a:ext cx="2078121" cy="308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01008"/>
            <a:ext cx="2070025" cy="311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2104289" cy="311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09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ViewDeck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https://github.com/Inferis/ViewDeck/ </a:t>
            </a:r>
            <a:endParaRPr lang="en-US" sz="2000" dirty="0" smtClean="0"/>
          </a:p>
          <a:p>
            <a:r>
              <a:rPr lang="en-US" sz="2000" dirty="0"/>
              <a:t>An implementation of the sliding functionality found in the Path 2.0 or Facebook </a:t>
            </a:r>
            <a:r>
              <a:rPr lang="en-US" sz="2000" dirty="0" err="1"/>
              <a:t>iOS</a:t>
            </a:r>
            <a:r>
              <a:rPr lang="en-US" sz="2000" dirty="0"/>
              <a:t> apps. </a:t>
            </a:r>
            <a:endParaRPr lang="en-US" sz="2000" dirty="0" smtClean="0"/>
          </a:p>
          <a:p>
            <a:r>
              <a:rPr lang="en-US" sz="2000" dirty="0"/>
              <a:t>Left and right </a:t>
            </a:r>
            <a:r>
              <a:rPr lang="en-US" sz="2000" dirty="0" err="1"/>
              <a:t>sideviews</a:t>
            </a:r>
            <a:r>
              <a:rPr lang="en-US" sz="2000" dirty="0" smtClean="0"/>
              <a:t>, switching </a:t>
            </a:r>
            <a:r>
              <a:rPr lang="en-US" sz="2000" dirty="0"/>
              <a:t>views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marL="457200" lvl="1" indent="0">
              <a:buNone/>
            </a:pPr>
            <a:endParaRPr lang="fr-CA" sz="2000" dirty="0" smtClean="0"/>
          </a:p>
        </p:txBody>
      </p:sp>
      <p:pic>
        <p:nvPicPr>
          <p:cNvPr id="1027" name="Picture 3" descr="E:\Downloads\Untitle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1" t="-855" r="9357" b="6102"/>
          <a:stretch/>
        </p:blipFill>
        <p:spPr bwMode="auto">
          <a:xfrm>
            <a:off x="3419872" y="3140968"/>
            <a:ext cx="226347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shot_0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92896"/>
            <a:ext cx="2817002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3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TTTAttributedLabel</a:t>
            </a:r>
            <a:endParaRPr lang="fr-CA" dirty="0"/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https://github.com/mattt/TTTAttributedLabel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drop-in replacement for </a:t>
            </a:r>
            <a:r>
              <a:rPr lang="en-US" dirty="0" err="1"/>
              <a:t>UILabel</a:t>
            </a:r>
            <a:r>
              <a:rPr lang="en-US" dirty="0"/>
              <a:t> that supports </a:t>
            </a:r>
            <a:r>
              <a:rPr lang="en-US" dirty="0" err="1"/>
              <a:t>NSAttributedStrings</a:t>
            </a:r>
            <a:endParaRPr lang="en-US" dirty="0"/>
          </a:p>
          <a:p>
            <a:endParaRPr lang="en-US" sz="1600" b="1" dirty="0"/>
          </a:p>
          <a:p>
            <a:endParaRPr lang="en-US" sz="1600" dirty="0" smtClean="0"/>
          </a:p>
          <a:p>
            <a:pPr marL="457200" lvl="1" indent="0">
              <a:buNone/>
            </a:pPr>
            <a:endParaRPr lang="fr-CA" sz="2000" dirty="0" smtClean="0"/>
          </a:p>
        </p:txBody>
      </p:sp>
      <p:pic>
        <p:nvPicPr>
          <p:cNvPr id="4" name="Picture 2" descr="G:\Downloads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015851"/>
            <a:ext cx="27051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67806"/>
            <a:ext cx="2607976" cy="3525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17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lnSpc>
                <a:spcPts val="0"/>
              </a:lnSpc>
              <a:spcAft>
                <a:spcPts val="6000"/>
              </a:spcAft>
              <a:buNone/>
            </a:pPr>
            <a:r>
              <a:rPr lang="en-US" sz="2000" dirty="0" smtClean="0"/>
              <a:t>Networking</a:t>
            </a:r>
          </a:p>
          <a:p>
            <a:pPr marL="800100" lvl="2" indent="0">
              <a:lnSpc>
                <a:spcPts val="0"/>
              </a:lnSpc>
              <a:spcAft>
                <a:spcPts val="6000"/>
              </a:spcAft>
              <a:buNone/>
            </a:pPr>
            <a:r>
              <a:rPr lang="en-US" sz="2000" dirty="0" smtClean="0"/>
              <a:t>UI</a:t>
            </a:r>
          </a:p>
          <a:p>
            <a:pPr marL="800100" lvl="2" indent="0">
              <a:lnSpc>
                <a:spcPts val="0"/>
              </a:lnSpc>
              <a:spcAft>
                <a:spcPts val="6000"/>
              </a:spcAft>
              <a:buNone/>
            </a:pPr>
            <a:r>
              <a:rPr lang="en-US" sz="2000" dirty="0" smtClean="0"/>
              <a:t>Data</a:t>
            </a:r>
          </a:p>
          <a:p>
            <a:pPr marL="800100" lvl="2" indent="0">
              <a:lnSpc>
                <a:spcPts val="0"/>
              </a:lnSpc>
              <a:spcAft>
                <a:spcPts val="6000"/>
              </a:spcAft>
              <a:buNone/>
            </a:pPr>
            <a:r>
              <a:rPr lang="en-US" sz="2000" dirty="0" smtClean="0"/>
              <a:t>Various</a:t>
            </a:r>
            <a:endParaRPr lang="fr-CA" sz="2000" dirty="0" smtClean="0"/>
          </a:p>
        </p:txBody>
      </p:sp>
      <p:pic>
        <p:nvPicPr>
          <p:cNvPr id="3" name="Picture 2" descr="16-line-chart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762000" cy="609600"/>
          </a:xfrm>
          <a:prstGeom prst="rect">
            <a:avLst/>
          </a:prstGeom>
        </p:spPr>
      </p:pic>
      <p:pic>
        <p:nvPicPr>
          <p:cNvPr id="4" name="Picture 3" descr="55-network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609600" cy="609600"/>
          </a:xfrm>
          <a:prstGeom prst="rect">
            <a:avLst/>
          </a:prstGeom>
        </p:spPr>
      </p:pic>
      <p:pic>
        <p:nvPicPr>
          <p:cNvPr id="5" name="Picture 4" descr="293-database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96952"/>
            <a:ext cx="457200" cy="609600"/>
          </a:xfrm>
          <a:prstGeom prst="rect">
            <a:avLst/>
          </a:prstGeom>
        </p:spPr>
      </p:pic>
      <p:pic>
        <p:nvPicPr>
          <p:cNvPr id="6" name="Picture 5" descr="92-test-tube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89040"/>
            <a:ext cx="304800" cy="66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MTStatusBarOverlay</a:t>
            </a:r>
            <a:endParaRPr lang="fr-CA" dirty="0"/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118072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https://github.com/myell0w/MTStatusBarOverlay/ </a:t>
            </a:r>
            <a:endParaRPr lang="en-US" dirty="0"/>
          </a:p>
          <a:p>
            <a:r>
              <a:rPr lang="en-US" dirty="0"/>
              <a:t>A custom </a:t>
            </a:r>
            <a:r>
              <a:rPr lang="en-US" dirty="0" err="1"/>
              <a:t>iOS</a:t>
            </a:r>
            <a:r>
              <a:rPr lang="en-US" dirty="0"/>
              <a:t> status bar overlay seen in Apps like Reeder, </a:t>
            </a:r>
            <a:r>
              <a:rPr lang="en-US" dirty="0" err="1"/>
              <a:t>Evernote</a:t>
            </a:r>
            <a:r>
              <a:rPr lang="en-US" dirty="0"/>
              <a:t> and Google Mobile App</a:t>
            </a:r>
            <a:endParaRPr lang="en-US" b="1" dirty="0"/>
          </a:p>
          <a:p>
            <a:endParaRPr lang="en-US" sz="1600" dirty="0" smtClean="0"/>
          </a:p>
          <a:p>
            <a:pPr marL="457200" lvl="1" indent="0">
              <a:buNone/>
            </a:pPr>
            <a:endParaRPr lang="fr-CA" sz="2000" dirty="0" smtClean="0"/>
          </a:p>
        </p:txBody>
      </p:sp>
      <p:pic>
        <p:nvPicPr>
          <p:cNvPr id="7" name="Picture 2" descr="G:\Downloads\68747470733a2f2f696d672e736b697463682e636f6d2f32303130313232332d726a38733332646236316362323977376b3366627061686b74672e6a706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619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G:\Downloads\68747470733a2f2f696d672e736b697463682e636f6d2f32303130313232362d62316b35686a626d6679657064326d68366e62646267773661342e6a706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30384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G:\Downloads\68747470733a2f2f696d672e736b697463682e636f6d2f32303131303232332d726d346d6a6e6e3777327970347165756163746a6669696168352e706e6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82" y="4149080"/>
            <a:ext cx="3048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6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MBProgressHUD</a:t>
            </a:r>
            <a:endParaRPr lang="fr-CA" dirty="0"/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118072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https://github.com/jdg/</a:t>
            </a:r>
            <a:r>
              <a:rPr lang="en-US" dirty="0" smtClean="0">
                <a:hlinkClick r:id="rId3"/>
              </a:rPr>
              <a:t>MBProgressHUD</a:t>
            </a:r>
            <a:endParaRPr lang="en-US" dirty="0" smtClean="0"/>
          </a:p>
          <a:p>
            <a:r>
              <a:rPr lang="en-US" sz="1600" dirty="0" err="1"/>
              <a:t>MBProgressHUD</a:t>
            </a:r>
            <a:r>
              <a:rPr lang="en-US" sz="1600" dirty="0"/>
              <a:t> is an </a:t>
            </a:r>
            <a:r>
              <a:rPr lang="en-US" sz="1600" dirty="0" err="1"/>
              <a:t>iOS</a:t>
            </a:r>
            <a:r>
              <a:rPr lang="en-US" sz="1600" dirty="0"/>
              <a:t> drop-in class that displays a translucent HUD with an indicator and/or labels</a:t>
            </a:r>
            <a:endParaRPr lang="en-US" sz="1600" dirty="0" smtClean="0"/>
          </a:p>
          <a:p>
            <a:pPr marL="457200" lvl="1" indent="0">
              <a:buNone/>
            </a:pPr>
            <a:endParaRPr lang="fr-CA" sz="2000" dirty="0" smtClean="0"/>
          </a:p>
        </p:txBody>
      </p:sp>
      <p:pic>
        <p:nvPicPr>
          <p:cNvPr id="11" name="Picture 10" descr="svprogresshud-107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80928"/>
            <a:ext cx="2563273" cy="3844910"/>
          </a:xfrm>
          <a:prstGeom prst="rect">
            <a:avLst/>
          </a:prstGeom>
        </p:spPr>
      </p:pic>
      <p:pic>
        <p:nvPicPr>
          <p:cNvPr id="17" name="Picture 16" descr="imgr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1828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Reader</a:t>
            </a:r>
            <a:endParaRPr lang="fr-CA" dirty="0"/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https://github.com/vfr/</a:t>
            </a:r>
            <a:r>
              <a:rPr lang="en-US" dirty="0" smtClean="0">
                <a:hlinkClick r:id="rId3"/>
              </a:rPr>
              <a:t>Reader</a:t>
            </a:r>
            <a:endParaRPr lang="en-US" dirty="0" smtClean="0"/>
          </a:p>
          <a:p>
            <a:r>
              <a:rPr lang="en-US" dirty="0"/>
              <a:t>PDF Reader/Viewer for </a:t>
            </a:r>
            <a:r>
              <a:rPr lang="en-US" dirty="0" err="1"/>
              <a:t>iOS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iBooks</a:t>
            </a:r>
            <a:r>
              <a:rPr lang="en-US" dirty="0"/>
              <a:t>-like document navigation.</a:t>
            </a:r>
          </a:p>
          <a:p>
            <a:r>
              <a:rPr lang="en-US" dirty="0"/>
              <a:t>Device rotation and all orientations.</a:t>
            </a:r>
          </a:p>
          <a:p>
            <a:r>
              <a:rPr lang="en-US" dirty="0"/>
              <a:t>Encrypted (password protected) PDFs.</a:t>
            </a:r>
          </a:p>
          <a:p>
            <a:r>
              <a:rPr lang="en-US" dirty="0"/>
              <a:t>PDF links (URI and go to page).</a:t>
            </a:r>
          </a:p>
          <a:p>
            <a:r>
              <a:rPr lang="en-US" dirty="0"/>
              <a:t>PDFs with rotated pages</a:t>
            </a:r>
            <a:r>
              <a:rPr lang="en-US" dirty="0" smtClean="0"/>
              <a:t>.</a:t>
            </a:r>
          </a:p>
          <a:p>
            <a:r>
              <a:rPr lang="fr-CA" dirty="0"/>
              <a:t>Supports large PDF </a:t>
            </a:r>
            <a:r>
              <a:rPr lang="fr-CA" dirty="0" smtClean="0"/>
              <a:t>files.</a:t>
            </a:r>
          </a:p>
        </p:txBody>
      </p:sp>
    </p:spTree>
    <p:extLst>
      <p:ext uri="{BB962C8B-B14F-4D97-AF65-F5344CB8AC3E}">
        <p14:creationId xmlns:p14="http://schemas.microsoft.com/office/powerpoint/2010/main" val="107516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Reader</a:t>
            </a:r>
            <a:endParaRPr lang="fr-CA" dirty="0"/>
          </a:p>
        </p:txBody>
      </p:sp>
      <p:pic>
        <p:nvPicPr>
          <p:cNvPr id="4" name="Picture 3" descr="Reader-iPod-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3438128" cy="5157192"/>
          </a:xfrm>
          <a:prstGeom prst="rect">
            <a:avLst/>
          </a:prstGeom>
        </p:spPr>
      </p:pic>
      <p:pic>
        <p:nvPicPr>
          <p:cNvPr id="8" name="Picture 7" descr="Reader-iPod-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68760"/>
            <a:ext cx="3390123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Data</a:t>
            </a:r>
            <a:endParaRPr lang="fr-CA" dirty="0"/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</a:t>
            </a:r>
            <a:r>
              <a:rPr lang="en-US" dirty="0" err="1" smtClean="0"/>
              <a:t>TouchJSON</a:t>
            </a:r>
            <a:r>
              <a:rPr lang="en-US" dirty="0" smtClean="0"/>
              <a:t>, </a:t>
            </a:r>
            <a:r>
              <a:rPr lang="en-US" dirty="0" err="1" smtClean="0"/>
              <a:t>Json</a:t>
            </a:r>
            <a:r>
              <a:rPr lang="en-US" dirty="0" smtClean="0"/>
              <a:t>-framework, </a:t>
            </a:r>
            <a:r>
              <a:rPr lang="en-US" dirty="0" err="1" smtClean="0"/>
              <a:t>JSONKit</a:t>
            </a:r>
            <a:r>
              <a:rPr lang="en-US" dirty="0"/>
              <a:t>, </a:t>
            </a:r>
            <a:r>
              <a:rPr lang="en-US" dirty="0" err="1" smtClean="0"/>
              <a:t>NextiveJson</a:t>
            </a:r>
            <a:r>
              <a:rPr lang="en-US" dirty="0" smtClean="0"/>
              <a:t>)</a:t>
            </a:r>
          </a:p>
          <a:p>
            <a:r>
              <a:rPr lang="fr-CA" dirty="0" smtClean="0"/>
              <a:t>XML (</a:t>
            </a:r>
            <a:r>
              <a:rPr lang="fr-CA" dirty="0" err="1" smtClean="0"/>
              <a:t>TinyXML</a:t>
            </a:r>
            <a:r>
              <a:rPr lang="fr-CA" dirty="0" smtClean="0"/>
              <a:t>, TBXML, </a:t>
            </a:r>
            <a:r>
              <a:rPr lang="fr-CA" dirty="0" err="1" smtClean="0"/>
              <a:t>TouchXML</a:t>
            </a:r>
            <a:r>
              <a:rPr lang="fr-CA" dirty="0" smtClean="0"/>
              <a:t>, </a:t>
            </a:r>
            <a:r>
              <a:rPr lang="fr-CA" dirty="0" err="1" smtClean="0"/>
              <a:t>KissXML</a:t>
            </a:r>
            <a:r>
              <a:rPr lang="fr-CA" dirty="0" smtClean="0"/>
              <a:t>, </a:t>
            </a:r>
            <a:r>
              <a:rPr lang="fr-CA" dirty="0" err="1" smtClean="0"/>
              <a:t>GDataXML</a:t>
            </a:r>
            <a:r>
              <a:rPr lang="fr-CA" dirty="0" smtClean="0"/>
              <a:t>)</a:t>
            </a:r>
          </a:p>
          <a:p>
            <a:r>
              <a:rPr lang="fr-CA" dirty="0" smtClean="0"/>
              <a:t>FMDB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5219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http://www.bonto.ch/blog/2011/12/08/json-libraries-for-ios-comparison-updated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witter_timeline_2_ch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6335688" cy="42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TouchJSON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://github.com/TouchCode/</a:t>
            </a:r>
            <a:r>
              <a:rPr lang="en-US" dirty="0" smtClean="0">
                <a:hlinkClick r:id="rId3"/>
              </a:rPr>
              <a:t>TouchJSON</a:t>
            </a:r>
            <a:endParaRPr lang="en-US" dirty="0" smtClean="0"/>
          </a:p>
          <a:p>
            <a:r>
              <a:rPr lang="en-US" dirty="0" err="1" smtClean="0"/>
              <a:t>SBJson</a:t>
            </a:r>
            <a:r>
              <a:rPr lang="en-US" dirty="0" smtClean="0"/>
              <a:t> (aka </a:t>
            </a:r>
            <a:r>
              <a:rPr lang="en-US" dirty="0" err="1" smtClean="0"/>
              <a:t>json</a:t>
            </a:r>
            <a:r>
              <a:rPr lang="en-US" dirty="0"/>
              <a:t>-framework) </a:t>
            </a:r>
            <a:r>
              <a:rPr lang="en-US" dirty="0">
                <a:hlinkClick r:id="rId4"/>
              </a:rPr>
              <a:t>https://github.com/stig/json-framework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JSONKit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https://github.com/johnezang/</a:t>
            </a:r>
            <a:r>
              <a:rPr lang="en-US" dirty="0" smtClean="0">
                <a:hlinkClick r:id="rId5"/>
              </a:rPr>
              <a:t>JSONKit</a:t>
            </a:r>
            <a:endParaRPr lang="en-US" dirty="0" smtClean="0"/>
          </a:p>
          <a:p>
            <a:r>
              <a:rPr lang="en-US" dirty="0" err="1" smtClean="0"/>
              <a:t>NextiveJson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https://github.com/nextive/</a:t>
            </a:r>
            <a:r>
              <a:rPr lang="en-US" dirty="0" smtClean="0">
                <a:hlinkClick r:id="rId6"/>
              </a:rPr>
              <a:t>NextiveJson</a:t>
            </a:r>
            <a:endParaRPr lang="en-US" dirty="0" smtClean="0"/>
          </a:p>
          <a:p>
            <a:r>
              <a:rPr lang="en-US" dirty="0" err="1" smtClean="0"/>
              <a:t>NSJSONSerialization</a:t>
            </a:r>
            <a:r>
              <a:rPr lang="en-US" dirty="0" smtClean="0"/>
              <a:t> (</a:t>
            </a:r>
            <a:r>
              <a:rPr lang="en-US" dirty="0" err="1" smtClean="0"/>
              <a:t>iOS</a:t>
            </a:r>
            <a:r>
              <a:rPr lang="en-US" dirty="0" smtClean="0"/>
              <a:t> 5+)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51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http://www.raywenderlich.com/553/how-to-chose-the-best-xml-parser-for-your-iphone-</a:t>
            </a:r>
            <a:r>
              <a:rPr lang="en-US" dirty="0" smtClean="0">
                <a:hlinkClick r:id="rId3"/>
              </a:rPr>
              <a:t>project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 descr="screenshot_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9172"/>
            <a:ext cx="9144000" cy="29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8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TBXML </a:t>
            </a:r>
            <a:r>
              <a:rPr lang="en-US" dirty="0">
                <a:hlinkClick r:id="rId3"/>
              </a:rPr>
              <a:t>http://www.tbxml.co.uk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TinyXML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http://sourceforge.net/projects/tinyxml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TouchXML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https://github.com/TouchCode/</a:t>
            </a:r>
            <a:r>
              <a:rPr lang="en-US" dirty="0" smtClean="0">
                <a:hlinkClick r:id="rId5"/>
              </a:rPr>
              <a:t>TouchXML</a:t>
            </a:r>
            <a:endParaRPr lang="en-US" dirty="0" smtClean="0"/>
          </a:p>
          <a:p>
            <a:r>
              <a:rPr lang="en-US" dirty="0" err="1" smtClean="0"/>
              <a:t>KissXML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https://github.com/robbiehanson/</a:t>
            </a:r>
            <a:r>
              <a:rPr lang="en-US" dirty="0" smtClean="0">
                <a:hlinkClick r:id="rId6"/>
              </a:rPr>
              <a:t>KissXML</a:t>
            </a:r>
            <a:endParaRPr lang="en-US" dirty="0" smtClean="0"/>
          </a:p>
          <a:p>
            <a:r>
              <a:rPr lang="en-US" dirty="0" err="1" smtClean="0"/>
              <a:t>GDataXML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http://code.google.com/p/gdata-objectivec-client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36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FMDB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https://github.com/ccgus/</a:t>
            </a:r>
            <a:r>
              <a:rPr lang="en-US" dirty="0" smtClean="0">
                <a:hlinkClick r:id="rId3"/>
              </a:rPr>
              <a:t>fmdb</a:t>
            </a:r>
            <a:endParaRPr lang="en-US" dirty="0" smtClean="0"/>
          </a:p>
          <a:p>
            <a:r>
              <a:rPr lang="en-US" dirty="0"/>
              <a:t>A Cocoa / Objective-C wrapper around </a:t>
            </a:r>
            <a:r>
              <a:rPr lang="en-US" dirty="0" smtClean="0"/>
              <a:t>SQLite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Sanitization</a:t>
            </a:r>
          </a:p>
          <a:p>
            <a:pPr lvl="1"/>
            <a:r>
              <a:rPr lang="en-US" dirty="0"/>
              <a:t>Making custom </a:t>
            </a:r>
            <a:r>
              <a:rPr lang="en-US" dirty="0" err="1"/>
              <a:t>sqlite</a:t>
            </a:r>
            <a:r>
              <a:rPr lang="en-US" dirty="0"/>
              <a:t> functions, based on blocks.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540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Networking</a:t>
            </a: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ASIHTTPRequest</a:t>
            </a:r>
            <a:r>
              <a:rPr lang="en-US" dirty="0"/>
              <a:t> </a:t>
            </a:r>
          </a:p>
          <a:p>
            <a:r>
              <a:rPr lang="en-US" dirty="0" err="1"/>
              <a:t>AFNetworking</a:t>
            </a:r>
            <a:endParaRPr lang="en-US" dirty="0"/>
          </a:p>
          <a:p>
            <a:r>
              <a:rPr lang="en-US" dirty="0" err="1" smtClean="0"/>
              <a:t>SDURLCache</a:t>
            </a:r>
            <a:endParaRPr lang="en-US" dirty="0" smtClean="0"/>
          </a:p>
          <a:p>
            <a:r>
              <a:rPr lang="en-US" dirty="0" err="1" smtClean="0"/>
              <a:t>RESTKit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Various</a:t>
            </a:r>
            <a:endParaRPr lang="fr-CA" dirty="0"/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DTFoundation</a:t>
            </a:r>
            <a:endParaRPr lang="en-US" dirty="0" smtClean="0"/>
          </a:p>
          <a:p>
            <a:r>
              <a:rPr lang="fr-CA" dirty="0" err="1"/>
              <a:t>iOS</a:t>
            </a:r>
            <a:r>
              <a:rPr lang="fr-CA" dirty="0"/>
              <a:t> </a:t>
            </a:r>
            <a:r>
              <a:rPr lang="fr-CA" dirty="0" err="1" smtClean="0"/>
              <a:t>Boilerplate</a:t>
            </a:r>
            <a:endParaRPr lang="en-US" dirty="0" smtClean="0"/>
          </a:p>
          <a:p>
            <a:r>
              <a:rPr lang="en-US" dirty="0"/>
              <a:t>Underscore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125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DTFoundation</a:t>
            </a:r>
            <a:endParaRPr lang="fr-CA" dirty="0"/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98903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https://github.com/Cocoanetics/</a:t>
            </a:r>
            <a:r>
              <a:rPr lang="en-US" dirty="0" smtClean="0">
                <a:hlinkClick r:id="rId3"/>
              </a:rPr>
              <a:t>DTFoundation</a:t>
            </a:r>
            <a:endParaRPr lang="en-US" dirty="0" smtClean="0"/>
          </a:p>
          <a:p>
            <a:r>
              <a:rPr lang="en-US" dirty="0"/>
              <a:t>Contained are several category methods</a:t>
            </a:r>
          </a:p>
          <a:p>
            <a:endParaRPr lang="en-US" dirty="0"/>
          </a:p>
          <a:p>
            <a:pPr marL="468630" lvl="1" indent="0">
              <a:buNone/>
            </a:pPr>
            <a:r>
              <a:rPr lang="en-US" dirty="0" err="1"/>
              <a:t>NSString+DTFormatNumbers</a:t>
            </a:r>
            <a:r>
              <a:rPr lang="en-US" dirty="0"/>
              <a:t> - formatting Numbers</a:t>
            </a:r>
          </a:p>
          <a:p>
            <a:pPr marL="468630" lvl="1" indent="0">
              <a:buNone/>
            </a:pPr>
            <a:r>
              <a:rPr lang="en-US" dirty="0" err="1"/>
              <a:t>NSString+DTPaths</a:t>
            </a:r>
            <a:r>
              <a:rPr lang="en-US" dirty="0"/>
              <a:t> - working with paths</a:t>
            </a:r>
          </a:p>
          <a:p>
            <a:pPr marL="468630" lvl="1" indent="0">
              <a:buNone/>
            </a:pPr>
            <a:r>
              <a:rPr lang="en-US" dirty="0" err="1"/>
              <a:t>NSURL+DTPrefLinks</a:t>
            </a:r>
            <a:r>
              <a:rPr lang="en-US" dirty="0"/>
              <a:t> - getting direct-access URLs for preferences</a:t>
            </a:r>
          </a:p>
          <a:p>
            <a:pPr marL="468630" lvl="1" indent="0">
              <a:buNone/>
            </a:pPr>
            <a:r>
              <a:rPr lang="en-US" dirty="0" err="1"/>
              <a:t>NSURL+DTAppLinks</a:t>
            </a:r>
            <a:r>
              <a:rPr lang="en-US" dirty="0"/>
              <a:t> - getting direct-access URLs for an app's app store and review page</a:t>
            </a:r>
          </a:p>
          <a:p>
            <a:pPr marL="468630" lvl="1" indent="0">
              <a:buNone/>
            </a:pPr>
            <a:r>
              <a:rPr lang="en-US" dirty="0" err="1"/>
              <a:t>UIImage+DTFoundation</a:t>
            </a:r>
            <a:r>
              <a:rPr lang="en-US" dirty="0"/>
              <a:t> - helpful methods for drawing images</a:t>
            </a:r>
          </a:p>
          <a:p>
            <a:pPr marL="468630" lvl="1" indent="0">
              <a:buNone/>
            </a:pPr>
            <a:r>
              <a:rPr lang="en-US" dirty="0" err="1"/>
              <a:t>UIView+DTFoundation</a:t>
            </a:r>
            <a:r>
              <a:rPr lang="en-US" dirty="0"/>
              <a:t> - helpful methods for working with </a:t>
            </a:r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DTFoundation</a:t>
            </a:r>
            <a:endParaRPr lang="fr-CA" dirty="0"/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21088"/>
          </a:xfrm>
        </p:spPr>
        <p:txBody>
          <a:bodyPr>
            <a:normAutofit/>
          </a:bodyPr>
          <a:lstStyle/>
          <a:p>
            <a:r>
              <a:rPr lang="en-US" dirty="0"/>
              <a:t>Other classes simplify working with specialized data</a:t>
            </a:r>
          </a:p>
          <a:p>
            <a:endParaRPr lang="en-US" dirty="0"/>
          </a:p>
          <a:p>
            <a:pPr marL="468630" lvl="1" indent="0">
              <a:buNone/>
            </a:pPr>
            <a:r>
              <a:rPr lang="en-US" dirty="0"/>
              <a:t>DTASN1Parser - a parser for ASN.1-encoded data (</a:t>
            </a:r>
            <a:r>
              <a:rPr lang="en-US" dirty="0" err="1"/>
              <a:t>eg</a:t>
            </a:r>
            <a:r>
              <a:rPr lang="en-US" dirty="0"/>
              <a:t>. Certificates)</a:t>
            </a:r>
          </a:p>
          <a:p>
            <a:pPr marL="468630" lvl="1" indent="0">
              <a:buNone/>
            </a:pPr>
            <a:r>
              <a:rPr lang="en-US" dirty="0" err="1"/>
              <a:t>DTAsyncFileDeleter</a:t>
            </a:r>
            <a:r>
              <a:rPr lang="en-US" dirty="0"/>
              <a:t> - asynchronous non-blocking file/folder deletion</a:t>
            </a:r>
          </a:p>
          <a:p>
            <a:pPr marL="468630" lvl="1" indent="0">
              <a:buNone/>
            </a:pPr>
            <a:r>
              <a:rPr lang="en-US" dirty="0" err="1"/>
              <a:t>DTDownload</a:t>
            </a:r>
            <a:r>
              <a:rPr lang="en-US" dirty="0"/>
              <a:t> - asynchronous file download with optional resume</a:t>
            </a:r>
          </a:p>
          <a:p>
            <a:pPr marL="468630" lvl="1" indent="0">
              <a:buNone/>
            </a:pPr>
            <a:r>
              <a:rPr lang="en-US" dirty="0" err="1"/>
              <a:t>DTHTMLParser</a:t>
            </a:r>
            <a:r>
              <a:rPr lang="en-US" dirty="0"/>
              <a:t> - a libxml2-based HTML parser</a:t>
            </a:r>
          </a:p>
          <a:p>
            <a:pPr marL="468630" lvl="1" indent="0">
              <a:buNone/>
            </a:pPr>
            <a:r>
              <a:rPr lang="en-US" dirty="0" err="1"/>
              <a:t>DTVersion</a:t>
            </a:r>
            <a:r>
              <a:rPr lang="en-US" dirty="0"/>
              <a:t> - parsing and comparing version numbers</a:t>
            </a:r>
          </a:p>
          <a:p>
            <a:pPr marL="468630" lvl="1" indent="0">
              <a:buNone/>
            </a:pPr>
            <a:r>
              <a:rPr lang="en-US" dirty="0" err="1"/>
              <a:t>DTZipArchive</a:t>
            </a:r>
            <a:r>
              <a:rPr lang="en-US" dirty="0"/>
              <a:t> - uncompressing ZIP and GZ files</a:t>
            </a:r>
          </a:p>
        </p:txBody>
      </p:sp>
    </p:spTree>
    <p:extLst>
      <p:ext uri="{BB962C8B-B14F-4D97-AF65-F5344CB8AC3E}">
        <p14:creationId xmlns:p14="http://schemas.microsoft.com/office/powerpoint/2010/main" val="3564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iOS Boilerplate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http://iosboilerplate.com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/>
          </a:p>
          <a:p>
            <a:r>
              <a:rPr lang="en-US" sz="2000" dirty="0"/>
              <a:t>It includes solid third-party libraries if needed to not reinvent the </a:t>
            </a:r>
            <a:r>
              <a:rPr lang="en-US" sz="2000" dirty="0" smtClean="0"/>
              <a:t>wheel</a:t>
            </a:r>
          </a:p>
          <a:p>
            <a:r>
              <a:rPr lang="en-US" sz="2000" dirty="0"/>
              <a:t>HTTP requests &amp; images (</a:t>
            </a:r>
            <a:r>
              <a:rPr lang="en-US" sz="2000" dirty="0" err="1"/>
              <a:t>AFNetworking</a:t>
            </a:r>
            <a:r>
              <a:rPr lang="en-US" sz="2000" dirty="0"/>
              <a:t>, </a:t>
            </a:r>
            <a:r>
              <a:rPr lang="en-US" sz="2000" dirty="0" smtClean="0"/>
              <a:t> </a:t>
            </a:r>
            <a:r>
              <a:rPr lang="en-US" sz="2000" dirty="0" err="1" smtClean="0"/>
              <a:t>AFURLCache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UITableView</a:t>
            </a:r>
            <a:r>
              <a:rPr lang="en-US" sz="2000" dirty="0"/>
              <a:t> &amp; cells (</a:t>
            </a:r>
            <a:r>
              <a:rPr lang="en-US" sz="2000" dirty="0" err="1"/>
              <a:t>FastCells</a:t>
            </a:r>
            <a:r>
              <a:rPr lang="en-US" sz="2000" dirty="0"/>
              <a:t>, Pull-down-to-refresh, </a:t>
            </a:r>
            <a:r>
              <a:rPr lang="en-US" sz="2000" dirty="0" err="1"/>
              <a:t>Swipeable</a:t>
            </a:r>
            <a:r>
              <a:rPr lang="en-US" sz="2000" dirty="0"/>
              <a:t> cells)</a:t>
            </a:r>
          </a:p>
          <a:p>
            <a:r>
              <a:rPr lang="en-US" sz="2000" dirty="0"/>
              <a:t>Built-in web browser</a:t>
            </a:r>
          </a:p>
          <a:p>
            <a:r>
              <a:rPr lang="en-US" sz="2000" dirty="0"/>
              <a:t>Maps &amp; locations</a:t>
            </a:r>
          </a:p>
          <a:p>
            <a:r>
              <a:rPr lang="en-US" sz="2000" dirty="0"/>
              <a:t>Other things (</a:t>
            </a:r>
            <a:r>
              <a:rPr lang="en-US" sz="2000" dirty="0" err="1"/>
              <a:t>JSONKit</a:t>
            </a:r>
            <a:r>
              <a:rPr lang="en-US" sz="2000" dirty="0"/>
              <a:t>, </a:t>
            </a:r>
            <a:r>
              <a:rPr lang="en-US" sz="2000" dirty="0" err="1"/>
              <a:t>SVProgressHUD</a:t>
            </a:r>
            <a:r>
              <a:rPr lang="en-US" sz="2000" dirty="0"/>
              <a:t>, </a:t>
            </a:r>
            <a:r>
              <a:rPr lang="en-US" sz="2000" dirty="0" err="1"/>
              <a:t>DictionaryHelper</a:t>
            </a:r>
            <a:r>
              <a:rPr lang="en-US" sz="2000" dirty="0"/>
              <a:t>, </a:t>
            </a:r>
            <a:r>
              <a:rPr lang="en-US" sz="2000" dirty="0" err="1"/>
              <a:t>StringHelper</a:t>
            </a:r>
            <a:r>
              <a:rPr lang="en-US" sz="2000" dirty="0"/>
              <a:t>, </a:t>
            </a:r>
            <a:r>
              <a:rPr lang="en-US" sz="2000" dirty="0" err="1"/>
              <a:t>DataHelper</a:t>
            </a:r>
            <a:r>
              <a:rPr lang="en-US" sz="2000" dirty="0"/>
              <a:t>)</a:t>
            </a:r>
            <a:endParaRPr lang="en-US" sz="2000" b="1" dirty="0"/>
          </a:p>
          <a:p>
            <a:endParaRPr lang="en-US" sz="1600" b="1" dirty="0"/>
          </a:p>
          <a:p>
            <a:endParaRPr lang="en-US" sz="1600" dirty="0" smtClean="0"/>
          </a:p>
          <a:p>
            <a:pPr marL="457200" lvl="1" indent="0">
              <a:buNone/>
            </a:pPr>
            <a:endParaRPr lang="fr-CA" sz="2000" dirty="0" smtClean="0"/>
          </a:p>
        </p:txBody>
      </p:sp>
    </p:spTree>
    <p:extLst>
      <p:ext uri="{BB962C8B-B14F-4D97-AF65-F5344CB8AC3E}">
        <p14:creationId xmlns:p14="http://schemas.microsoft.com/office/powerpoint/2010/main" val="215623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Underscore</a:t>
            </a:r>
            <a:endParaRPr lang="fr-CA" dirty="0"/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https://github.com/robb/</a:t>
            </a:r>
            <a:r>
              <a:rPr lang="en-US" dirty="0" smtClean="0">
                <a:hlinkClick r:id="rId3"/>
              </a:rPr>
              <a:t>Underscore.m</a:t>
            </a:r>
            <a:endParaRPr lang="en-US" dirty="0" smtClean="0"/>
          </a:p>
          <a:p>
            <a:r>
              <a:rPr lang="en-US" dirty="0"/>
              <a:t>A port of </a:t>
            </a:r>
            <a:r>
              <a:rPr lang="en-US" dirty="0" err="1"/>
              <a:t>underscore.js</a:t>
            </a:r>
            <a:r>
              <a:rPr lang="en-US" dirty="0"/>
              <a:t> to Objective-</a:t>
            </a:r>
            <a:r>
              <a:rPr lang="en-US" dirty="0" smtClean="0"/>
              <a:t>C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2" name="Picture 1" descr="screenshot_0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464413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8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WHERE TO FIND OUT more</a:t>
            </a:r>
            <a:endParaRPr lang="fr-CA" dirty="0"/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hlinkClick r:id="rId3"/>
              </a:rPr>
              <a:t>https://github.com/languages/Objective-C/</a:t>
            </a:r>
            <a:r>
              <a:rPr lang="en-US" sz="1600" dirty="0" smtClean="0">
                <a:hlinkClick r:id="rId3"/>
              </a:rPr>
              <a:t>most_watched</a:t>
            </a:r>
            <a:endParaRPr lang="en-US" sz="1600" dirty="0" smtClean="0">
              <a:hlinkClick r:id="rId4"/>
            </a:endParaRPr>
          </a:p>
          <a:p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iosframeworks.com/frameworks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http://stackoverflow.com/questions/tagged/objective-</a:t>
            </a:r>
            <a:r>
              <a:rPr lang="en-US" sz="1600" dirty="0" smtClean="0">
                <a:hlinkClick r:id="rId5"/>
              </a:rPr>
              <a:t>c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b="1" dirty="0"/>
          </a:p>
          <a:p>
            <a:endParaRPr lang="en-US" sz="1600" dirty="0" smtClean="0"/>
          </a:p>
          <a:p>
            <a:pPr marL="457200" lvl="1" indent="0">
              <a:buNone/>
            </a:pPr>
            <a:endParaRPr lang="fr-CA" sz="2000" dirty="0" smtClean="0"/>
          </a:p>
        </p:txBody>
      </p:sp>
    </p:spTree>
    <p:extLst>
      <p:ext uri="{BB962C8B-B14F-4D97-AF65-F5344CB8AC3E}">
        <p14:creationId xmlns:p14="http://schemas.microsoft.com/office/powerpoint/2010/main" val="403167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 smtClean="0"/>
              <a:t>Thanks</a:t>
            </a:r>
            <a:r>
              <a:rPr lang="fr-CA" dirty="0" smtClean="0"/>
              <a:t>!</a:t>
            </a:r>
            <a:endParaRPr lang="fr-CA" dirty="0"/>
          </a:p>
        </p:txBody>
      </p:sp>
      <p:sp>
        <p:nvSpPr>
          <p:cNvPr id="6" name="Espace réservé du contenu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b="1" dirty="0" smtClean="0"/>
              <a:t>Mikhail Merkulov</a:t>
            </a:r>
            <a:endParaRPr lang="en-US" sz="1600" b="1" dirty="0"/>
          </a:p>
          <a:p>
            <a:r>
              <a:rPr lang="en-US" sz="1600" dirty="0" smtClean="0"/>
              <a:t>Email: </a:t>
            </a:r>
            <a:r>
              <a:rPr lang="en-US" sz="1600" dirty="0" smtClean="0">
                <a:hlinkClick r:id="rId3"/>
              </a:rPr>
              <a:t>mihail.merkulov@gmail.com</a:t>
            </a:r>
            <a:r>
              <a:rPr lang="en-US" sz="1600" dirty="0" smtClean="0"/>
              <a:t>	</a:t>
            </a:r>
          </a:p>
          <a:p>
            <a:r>
              <a:rPr lang="en-US" sz="1600" dirty="0"/>
              <a:t>Twitter: </a:t>
            </a:r>
            <a:r>
              <a:rPr lang="en-US" sz="1600" dirty="0" smtClean="0"/>
              <a:t>@</a:t>
            </a:r>
            <a:r>
              <a:rPr lang="en-US" sz="1600" dirty="0" err="1" smtClean="0"/>
              <a:t>mikhailmerkulov</a:t>
            </a:r>
            <a:endParaRPr lang="en-US" sz="1600" dirty="0" smtClean="0"/>
          </a:p>
          <a:p>
            <a:pPr marL="457200" lvl="1" indent="0">
              <a:buNone/>
            </a:pPr>
            <a:endParaRPr lang="fr-CA" sz="2000" dirty="0" smtClean="0"/>
          </a:p>
        </p:txBody>
      </p:sp>
    </p:spTree>
    <p:extLst>
      <p:ext uri="{BB962C8B-B14F-4D97-AF65-F5344CB8AC3E}">
        <p14:creationId xmlns:p14="http://schemas.microsoft.com/office/powerpoint/2010/main" val="426099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ASIHTTPRequest</a:t>
            </a:r>
            <a:endParaRPr lang="fr-CA" dirty="0"/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>
                <a:hlinkClick r:id="rId2"/>
              </a:rPr>
              <a:t>http://allseeing-i.com/ASIHTTPRequest/</a:t>
            </a:r>
            <a:endParaRPr lang="en-US" sz="2000" dirty="0" smtClean="0"/>
          </a:p>
          <a:p>
            <a:r>
              <a:rPr lang="en-US" sz="2000" dirty="0" smtClean="0"/>
              <a:t>Popular, but not supported</a:t>
            </a:r>
          </a:p>
          <a:p>
            <a:r>
              <a:rPr lang="en-US" sz="2000" dirty="0" smtClean="0"/>
              <a:t>Features:</a:t>
            </a:r>
          </a:p>
          <a:p>
            <a:pPr lvl="1"/>
            <a:r>
              <a:rPr lang="en-US" sz="2000" dirty="0"/>
              <a:t>Download data to memory or directly to a file on </a:t>
            </a:r>
            <a:r>
              <a:rPr lang="en-US" sz="2000" dirty="0" smtClean="0"/>
              <a:t>disk</a:t>
            </a:r>
          </a:p>
          <a:p>
            <a:pPr lvl="1"/>
            <a:r>
              <a:rPr lang="en-US" sz="2000" dirty="0"/>
              <a:t>Progress </a:t>
            </a:r>
            <a:r>
              <a:rPr lang="en-US" sz="2000" dirty="0" smtClean="0"/>
              <a:t>delegates (+ progress indicators for operation queues)</a:t>
            </a:r>
          </a:p>
          <a:p>
            <a:pPr lvl="1"/>
            <a:r>
              <a:rPr lang="en-US" sz="2000" dirty="0" smtClean="0"/>
              <a:t>Authentication support (Basic, NTML, Digest) + keychain support</a:t>
            </a:r>
          </a:p>
          <a:p>
            <a:pPr lvl="1"/>
            <a:r>
              <a:rPr lang="en-US" sz="2000" dirty="0"/>
              <a:t>Requests can continue to run when your app moves to the </a:t>
            </a:r>
            <a:r>
              <a:rPr lang="en-US" sz="2000" dirty="0" smtClean="0"/>
              <a:t>background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ache support</a:t>
            </a:r>
          </a:p>
          <a:p>
            <a:pPr lvl="1"/>
            <a:r>
              <a:rPr lang="en-US" sz="2000" dirty="0" smtClean="0"/>
              <a:t>Amazon S3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anual and auto-detected proxies, authenticating proxies</a:t>
            </a:r>
          </a:p>
          <a:p>
            <a:pPr lvl="1"/>
            <a:r>
              <a:rPr lang="en-US" sz="2000" dirty="0" smtClean="0"/>
              <a:t>Bandwidth throttling support</a:t>
            </a:r>
          </a:p>
          <a:p>
            <a:pPr lvl="1"/>
            <a:r>
              <a:rPr lang="en-US" sz="2000" dirty="0"/>
              <a:t>Supports synchronous &amp; asynchronous </a:t>
            </a:r>
            <a:r>
              <a:rPr lang="en-US" sz="2000" dirty="0" smtClean="0"/>
              <a:t>requests (delegation &amp; blocks)</a:t>
            </a:r>
          </a:p>
          <a:p>
            <a:pPr lvl="1"/>
            <a:endParaRPr lang="en-US" sz="2000" dirty="0" smtClean="0"/>
          </a:p>
          <a:p>
            <a:pPr lvl="1"/>
            <a:endParaRPr lang="fr-CA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ASIHTTPRequest</a:t>
            </a:r>
            <a:endParaRPr lang="fr-CA" dirty="0"/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Creating an asynchronous </a:t>
            </a:r>
            <a:r>
              <a:rPr lang="en-US" sz="2000" dirty="0" smtClean="0"/>
              <a:t>request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612068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57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ASIHTTPRequest</a:t>
            </a:r>
            <a:endParaRPr lang="fr-CA" dirty="0"/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Using a queue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Sending data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54864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09120"/>
            <a:ext cx="5553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91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ASIHTTPRequest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Downloading </a:t>
            </a:r>
            <a:r>
              <a:rPr lang="en-US" sz="2000" dirty="0" smtClean="0"/>
              <a:t>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Tracking download progress for a single request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Using a download cache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5619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88965"/>
            <a:ext cx="48101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48577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79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AFNetworking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hlinkClick r:id="rId2"/>
              </a:rPr>
              <a:t>https://github.com/AFNetworking/AFNetworking/ 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http://afnetworking.org/Documentation</a:t>
            </a:r>
            <a:endParaRPr lang="en-US" sz="2000" dirty="0" smtClean="0"/>
          </a:p>
          <a:p>
            <a:r>
              <a:rPr lang="en-US" sz="2000" dirty="0" smtClean="0"/>
              <a:t>Requires </a:t>
            </a:r>
            <a:r>
              <a:rPr lang="en-US" sz="2000" dirty="0" err="1" smtClean="0"/>
              <a:t>iOS</a:t>
            </a:r>
            <a:r>
              <a:rPr lang="en-US" sz="2000" dirty="0" smtClean="0"/>
              <a:t> 4.0+</a:t>
            </a:r>
          </a:p>
          <a:p>
            <a:r>
              <a:rPr lang="en-US" sz="2000" dirty="0" smtClean="0"/>
              <a:t>Features:</a:t>
            </a:r>
          </a:p>
          <a:p>
            <a:pPr lvl="1"/>
            <a:r>
              <a:rPr lang="en-US" sz="2000" dirty="0" smtClean="0"/>
              <a:t>JSON (</a:t>
            </a:r>
            <a:r>
              <a:rPr lang="en-US" sz="2000" dirty="0" err="1" smtClean="0"/>
              <a:t>NSJSONSerialization</a:t>
            </a:r>
            <a:r>
              <a:rPr lang="en-US" sz="2000" dirty="0" smtClean="0"/>
              <a:t>, </a:t>
            </a:r>
            <a:r>
              <a:rPr lang="en-US" sz="2000" dirty="0" err="1" smtClean="0"/>
              <a:t>JSONKit</a:t>
            </a:r>
            <a:r>
              <a:rPr lang="en-US" sz="2000" dirty="0" smtClean="0"/>
              <a:t>…), XML, Property List support</a:t>
            </a:r>
          </a:p>
          <a:p>
            <a:pPr lvl="1"/>
            <a:r>
              <a:rPr lang="en-US" sz="2000" dirty="0" err="1" smtClean="0"/>
              <a:t>UIImageView+AFNetworking</a:t>
            </a:r>
            <a:endParaRPr lang="en-US" sz="2000" dirty="0" smtClean="0"/>
          </a:p>
          <a:p>
            <a:pPr lvl="1"/>
            <a:r>
              <a:rPr lang="en-US" sz="2000" dirty="0" smtClean="0"/>
              <a:t>Stream uploads and downloads, handle authentication, monitor upload and download progress</a:t>
            </a:r>
          </a:p>
          <a:p>
            <a:pPr lvl="1"/>
            <a:r>
              <a:rPr lang="en-US" sz="2000" dirty="0" smtClean="0"/>
              <a:t>Extensions (</a:t>
            </a:r>
            <a:r>
              <a:rPr lang="en-US" sz="2000" dirty="0" err="1" smtClean="0"/>
              <a:t>OAuth</a:t>
            </a:r>
            <a:r>
              <a:rPr lang="en-US" sz="2000" dirty="0" smtClean="0"/>
              <a:t>, Amazon S3, </a:t>
            </a:r>
            <a:r>
              <a:rPr lang="en-US" sz="2000" dirty="0" err="1" smtClean="0"/>
              <a:t>KissXML</a:t>
            </a:r>
            <a:r>
              <a:rPr lang="en-US" sz="2000" dirty="0" smtClean="0"/>
              <a:t>, HTTP logger, JSON-RPC, </a:t>
            </a:r>
            <a:r>
              <a:rPr lang="en-US" sz="2000" dirty="0" err="1" smtClean="0"/>
              <a:t>TouchXML</a:t>
            </a:r>
            <a:r>
              <a:rPr lang="en-US" sz="2000" dirty="0" smtClean="0"/>
              <a:t>, </a:t>
            </a:r>
            <a:r>
              <a:rPr lang="en-US" sz="2000" dirty="0" err="1" smtClean="0"/>
              <a:t>GDataXML</a:t>
            </a:r>
            <a:r>
              <a:rPr lang="en-US" sz="2000" dirty="0" smtClean="0"/>
              <a:t>, RSS Parser)</a:t>
            </a:r>
          </a:p>
          <a:p>
            <a:pPr lvl="1"/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8376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AFNetworking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Asynchronous request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Xml request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6771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74295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02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717</TotalTime>
  <Words>1217</Words>
  <Application>Microsoft Macintosh PowerPoint</Application>
  <PresentationFormat>On-screen Show (4:3)</PresentationFormat>
  <Paragraphs>235</Paragraphs>
  <Slides>36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Urban Pop</vt:lpstr>
      <vt:lpstr>Обзор популярных библиотек для IOS - Едем на правильных велосипедах.</vt:lpstr>
      <vt:lpstr>AGENDA</vt:lpstr>
      <vt:lpstr>Networking</vt:lpstr>
      <vt:lpstr>ASIHTTPRequest</vt:lpstr>
      <vt:lpstr>ASIHTTPRequest</vt:lpstr>
      <vt:lpstr>ASIHTTPRequest</vt:lpstr>
      <vt:lpstr>ASIHTTPRequest</vt:lpstr>
      <vt:lpstr>AFNetworking</vt:lpstr>
      <vt:lpstr>AFNetworking</vt:lpstr>
      <vt:lpstr>AFNetworking</vt:lpstr>
      <vt:lpstr>SDURLCache</vt:lpstr>
      <vt:lpstr>Restkit</vt:lpstr>
      <vt:lpstr>UI</vt:lpstr>
      <vt:lpstr>CorePlot</vt:lpstr>
      <vt:lpstr>AQGridView</vt:lpstr>
      <vt:lpstr>AQGridView</vt:lpstr>
      <vt:lpstr>three20</vt:lpstr>
      <vt:lpstr>ViewDeck</vt:lpstr>
      <vt:lpstr>TTTAttributedLabel</vt:lpstr>
      <vt:lpstr>MTStatusBarOverlay</vt:lpstr>
      <vt:lpstr>MBProgressHUD</vt:lpstr>
      <vt:lpstr>Reader</vt:lpstr>
      <vt:lpstr>Reader</vt:lpstr>
      <vt:lpstr>Data</vt:lpstr>
      <vt:lpstr>JSON</vt:lpstr>
      <vt:lpstr>JSON</vt:lpstr>
      <vt:lpstr>XML</vt:lpstr>
      <vt:lpstr>XML</vt:lpstr>
      <vt:lpstr>FMDB</vt:lpstr>
      <vt:lpstr>Various</vt:lpstr>
      <vt:lpstr>DTFoundation</vt:lpstr>
      <vt:lpstr>DTFoundation</vt:lpstr>
      <vt:lpstr>iOS Boilerplate</vt:lpstr>
      <vt:lpstr>Underscore</vt:lpstr>
      <vt:lpstr>WHERE TO FIND OUT more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популярных библиотек для iOS Едем на правильных велосипедах.</dc:title>
  <dc:creator>Mikhail Merkulov</dc:creator>
  <cp:lastModifiedBy>Mykhaylo Merkulov</cp:lastModifiedBy>
  <cp:revision>51</cp:revision>
  <dcterms:created xsi:type="dcterms:W3CDTF">2012-07-11T19:13:21Z</dcterms:created>
  <dcterms:modified xsi:type="dcterms:W3CDTF">2012-07-13T15:52:39Z</dcterms:modified>
</cp:coreProperties>
</file>