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0" r:id="rId14"/>
    <p:sldId id="271" r:id="rId15"/>
    <p:sldId id="265" r:id="rId16"/>
    <p:sldId id="266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  <a:srgbClr val="A5D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88" y="-1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E7F4DF5-E962-41EA-B3E1-9D7EA5829525}" type="datetimeFigureOut">
              <a:rPr lang="ru-RU" smtClean="0"/>
              <a:t>15.11.2012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996E7DD-73AB-4D80-B0F0-57CADC36BEE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ikeash.com/pyblog/friday-qa-2011-09-30-automatic-reference-counting.html" TargetMode="External"/><Relationship Id="rId2" Type="http://schemas.openxmlformats.org/officeDocument/2006/relationships/hyperlink" Target="http://developer.apple.com/library/ios/#releasenotes/ObjectiveC/RN-TransitioningToARC/Introduction/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attn.com/2011/12/07/arc_best_practic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ARC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Automatic Reference Counting in Objective-C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09226" y="5589240"/>
            <a:ext cx="2411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Калюжный 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“MarK” </a:t>
            </a:r>
            <a:r>
              <a:rPr lang="ru-RU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Антон</a:t>
            </a:r>
          </a:p>
          <a:p>
            <a:pPr algn="ctr"/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@M4rkK1d</a:t>
            </a:r>
          </a:p>
          <a:p>
            <a:pPr algn="ctr"/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skype: mark.ua</a:t>
            </a:r>
            <a:endParaRPr lang="ru-RU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92696"/>
            <a:ext cx="7543800" cy="914400"/>
          </a:xfrm>
        </p:spPr>
        <p:txBody>
          <a:bodyPr/>
          <a:lstStyle/>
          <a:p>
            <a:r>
              <a:rPr lang="en-US" dirty="0" smtClean="0">
                <a:effectLst/>
              </a:rPr>
              <a:t>dealloc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827584" y="5589240"/>
            <a:ext cx="72008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fontAlgn="base">
              <a:buFont typeface="Wingdings" pitchFamily="2" charset="2"/>
              <a:buNone/>
            </a:pPr>
            <a:r>
              <a:rPr lang="ru-RU" dirty="0" smtClean="0">
                <a:effectLst/>
              </a:rPr>
              <a:t>Вызывать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[super</a:t>
            </a:r>
            <a:r>
              <a:rPr lang="ru-RU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dealloc] </a:t>
            </a:r>
            <a:r>
              <a:rPr lang="ru-RU" dirty="0" smtClean="0">
                <a:effectLst/>
              </a:rPr>
              <a:t>категорически </a:t>
            </a:r>
            <a:r>
              <a:rPr lang="ru-RU" dirty="0" err="1" smtClean="0">
                <a:effectLst/>
              </a:rPr>
              <a:t>запрещенно</a:t>
            </a:r>
            <a:r>
              <a:rPr lang="ru-RU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1906215"/>
            <a:ext cx="3701580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4817196" y="2050230"/>
            <a:ext cx="3600400" cy="1944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- (</a:t>
            </a:r>
            <a:r>
              <a:rPr lang="en-US" sz="1600" dirty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)dealloc</a:t>
            </a: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free(</a:t>
            </a: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buffer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1916832"/>
            <a:ext cx="3672408" cy="35283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755576" y="2060847"/>
            <a:ext cx="3600400" cy="32403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- (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)dealloc</a:t>
            </a: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ivar1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release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ivar2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release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free(</a:t>
            </a: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buffer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super</a:t>
            </a: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dealloc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4241132" y="2775624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9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2290192"/>
          </a:xfrm>
        </p:spPr>
        <p:txBody>
          <a:bodyPr/>
          <a:lstStyle/>
          <a:p>
            <a:r>
              <a:rPr lang="ru-RU" dirty="0">
                <a:effectLst/>
              </a:rPr>
              <a:t>Вы не можете дать аксессору имя, которое начинается с</a:t>
            </a:r>
            <a:r>
              <a:rPr lang="en-US" dirty="0">
                <a:effectLst/>
              </a:rPr>
              <a:t> </a:t>
            </a:r>
            <a:r>
              <a:rPr lang="en-US" dirty="0">
                <a:solidFill>
                  <a:srgbClr val="FFFF00"/>
                </a:solidFill>
                <a:effectLst/>
              </a:rPr>
              <a:t>new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645024"/>
            <a:ext cx="7447200" cy="1152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856756" y="3789040"/>
            <a:ext cx="72436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en-US" sz="18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// </a:t>
            </a:r>
            <a:r>
              <a:rPr lang="ru-RU" sz="18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Вот это сработает</a:t>
            </a:r>
            <a:endParaRPr lang="ru-RU" sz="1800" dirty="0">
              <a:effectLst/>
              <a:latin typeface="Consolas" pitchFamily="49" charset="0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@property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(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getter=</a:t>
            </a:r>
            <a:r>
              <a:rPr lang="en-US" sz="1600" dirty="0" err="1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theNewTitle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</a:t>
            </a:r>
            <a:r>
              <a:rPr lang="en-US" sz="1600" dirty="0">
                <a:solidFill>
                  <a:srgbClr val="5C2699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NSString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newTitle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2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556792"/>
            <a:ext cx="7402016" cy="468052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dirty="0">
                <a:effectLst/>
              </a:rPr>
              <a:t>Квалификаторы </a:t>
            </a:r>
            <a:r>
              <a:rPr lang="ru-RU" dirty="0" smtClean="0">
                <a:effectLst/>
              </a:rPr>
              <a:t>переменных:</a:t>
            </a:r>
            <a:endParaRPr lang="ru-RU" b="1" dirty="0">
              <a:effectLst/>
            </a:endParaRPr>
          </a:p>
          <a:p>
            <a:pPr lvl="0"/>
            <a:r>
              <a:rPr lang="ru-RU" dirty="0">
                <a:solidFill>
                  <a:srgbClr val="FFFF00"/>
                </a:solidFill>
                <a:effectLst/>
              </a:rPr>
              <a:t>__</a:t>
            </a:r>
            <a:r>
              <a:rPr lang="ru-RU" dirty="0" err="1">
                <a:solidFill>
                  <a:srgbClr val="FFFF00"/>
                </a:solidFill>
                <a:effectLst/>
              </a:rPr>
              <a:t>strong</a:t>
            </a:r>
            <a:r>
              <a:rPr lang="ru-RU" dirty="0">
                <a:effectLst/>
              </a:rPr>
              <a:t> - </a:t>
            </a:r>
            <a:r>
              <a:rPr lang="ru-RU" dirty="0" smtClean="0">
                <a:effectLst/>
              </a:rPr>
              <a:t>(</a:t>
            </a:r>
            <a:r>
              <a:rPr lang="ru-RU" dirty="0" err="1" smtClean="0">
                <a:effectLst/>
              </a:rPr>
              <a:t>по-умолчанию</a:t>
            </a:r>
            <a:r>
              <a:rPr lang="ru-RU" dirty="0" smtClean="0">
                <a:effectLst/>
              </a:rPr>
              <a:t>) объект </a:t>
            </a:r>
            <a:r>
              <a:rPr lang="ru-RU" dirty="0">
                <a:effectLst/>
              </a:rPr>
              <a:t>остается </a:t>
            </a:r>
            <a:r>
              <a:rPr lang="ru-RU" dirty="0" smtClean="0">
                <a:effectLst/>
              </a:rPr>
              <a:t>«живым», </a:t>
            </a:r>
            <a:r>
              <a:rPr lang="ru-RU" dirty="0">
                <a:effectLst/>
              </a:rPr>
              <a:t>если на него есть сильный указатель.</a:t>
            </a:r>
          </a:p>
          <a:p>
            <a:pPr lvl="0"/>
            <a:r>
              <a:rPr lang="ru-RU" dirty="0">
                <a:solidFill>
                  <a:srgbClr val="FFFF00"/>
                </a:solidFill>
                <a:effectLst/>
              </a:rPr>
              <a:t>__</a:t>
            </a:r>
            <a:r>
              <a:rPr lang="ru-RU" dirty="0" err="1">
                <a:solidFill>
                  <a:srgbClr val="FFFF00"/>
                </a:solidFill>
                <a:effectLst/>
              </a:rPr>
              <a:t>weak</a:t>
            </a:r>
            <a:r>
              <a:rPr lang="ru-RU" dirty="0">
                <a:effectLst/>
              </a:rPr>
              <a:t> - указывается (слабая) ссылка, которая не сохраняет указанный объект </a:t>
            </a:r>
            <a:r>
              <a:rPr lang="ru-RU" dirty="0" smtClean="0">
                <a:effectLst/>
              </a:rPr>
              <a:t>«живым». </a:t>
            </a:r>
          </a:p>
          <a:p>
            <a:pPr lvl="0"/>
            <a:r>
              <a:rPr lang="ru-RU" dirty="0" smtClean="0">
                <a:solidFill>
                  <a:srgbClr val="FFFF00"/>
                </a:solidFill>
                <a:effectLst/>
              </a:rPr>
              <a:t>__</a:t>
            </a:r>
            <a:r>
              <a:rPr lang="ru-RU" dirty="0" err="1">
                <a:solidFill>
                  <a:srgbClr val="FFFF00"/>
                </a:solidFill>
                <a:effectLst/>
              </a:rPr>
              <a:t>unsafe_unretained</a:t>
            </a:r>
            <a:r>
              <a:rPr lang="ru-RU" dirty="0">
                <a:effectLst/>
              </a:rPr>
              <a:t> - указывается ссылка, которая не сохраняет указанный объект </a:t>
            </a:r>
            <a:r>
              <a:rPr lang="ru-RU" dirty="0" smtClean="0">
                <a:effectLst/>
              </a:rPr>
              <a:t>«живым» </a:t>
            </a:r>
            <a:r>
              <a:rPr lang="ru-RU" dirty="0">
                <a:effectLst/>
              </a:rPr>
              <a:t>и не устанавливается ​​в </a:t>
            </a:r>
            <a:r>
              <a:rPr lang="ru-RU" i="1" dirty="0" err="1">
                <a:effectLst/>
              </a:rPr>
              <a:t>nil</a:t>
            </a:r>
            <a:r>
              <a:rPr lang="ru-RU" dirty="0">
                <a:effectLst/>
              </a:rPr>
              <a:t>, когда нет сильных ссылок на </a:t>
            </a:r>
            <a:r>
              <a:rPr lang="ru-RU" dirty="0" smtClean="0">
                <a:effectLst/>
              </a:rPr>
              <a:t>него.</a:t>
            </a:r>
          </a:p>
          <a:p>
            <a:pPr lvl="0"/>
            <a:r>
              <a:rPr lang="ru-RU" dirty="0" smtClean="0">
                <a:solidFill>
                  <a:srgbClr val="FFFF00"/>
                </a:solidFill>
                <a:effectLst/>
              </a:rPr>
              <a:t>__</a:t>
            </a:r>
            <a:r>
              <a:rPr lang="ru-RU" dirty="0" err="1">
                <a:solidFill>
                  <a:srgbClr val="FFFF00"/>
                </a:solidFill>
                <a:effectLst/>
              </a:rPr>
              <a:t>autoreleasing</a:t>
            </a:r>
            <a:r>
              <a:rPr lang="ru-RU" dirty="0">
                <a:effectLst/>
              </a:rPr>
              <a:t> - используется для обозначения аргументов, которые передаются по ссылке </a:t>
            </a:r>
            <a:r>
              <a:rPr lang="ru-RU" i="1" dirty="0">
                <a:effectLst/>
              </a:rPr>
              <a:t>(</a:t>
            </a:r>
            <a:r>
              <a:rPr lang="ru-RU" i="1" dirty="0" err="1">
                <a:effectLst/>
              </a:rPr>
              <a:t>id</a:t>
            </a:r>
            <a:r>
              <a:rPr lang="ru-RU" i="1" dirty="0">
                <a:effectLst/>
              </a:rPr>
              <a:t> *)</a:t>
            </a:r>
            <a:r>
              <a:rPr lang="ru-RU" dirty="0">
                <a:effectLst/>
              </a:rPr>
              <a:t> и </a:t>
            </a:r>
            <a:r>
              <a:rPr lang="ru-RU" i="1" dirty="0" err="1">
                <a:effectLst/>
              </a:rPr>
              <a:t>autoreleased</a:t>
            </a:r>
            <a:r>
              <a:rPr lang="ru-RU" dirty="0">
                <a:effectLst/>
              </a:rPr>
              <a:t> по возвращении.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720080"/>
          </a:xfrm>
        </p:spPr>
        <p:txBody>
          <a:bodyPr/>
          <a:lstStyle/>
          <a:p>
            <a:r>
              <a:rPr lang="ru-RU" sz="4600" dirty="0" smtClean="0">
                <a:effectLst/>
              </a:rPr>
              <a:t>Критерии </a:t>
            </a:r>
            <a:r>
              <a:rPr lang="ru-RU" sz="4600" dirty="0">
                <a:effectLst/>
              </a:rPr>
              <a:t>жизни объекта</a:t>
            </a:r>
            <a:endParaRPr lang="ru-RU" sz="4600" dirty="0"/>
          </a:p>
        </p:txBody>
      </p:sp>
    </p:spTree>
    <p:extLst>
      <p:ext uri="{BB962C8B-B14F-4D97-AF65-F5344CB8AC3E}">
        <p14:creationId xmlns:p14="http://schemas.microsoft.com/office/powerpoint/2010/main" val="30656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700808"/>
            <a:ext cx="7402016" cy="4392488"/>
          </a:xfrm>
        </p:spPr>
        <p:txBody>
          <a:bodyPr anchor="t">
            <a:noAutofit/>
          </a:bodyPr>
          <a:lstStyle/>
          <a:p>
            <a:pPr marL="18288" indent="0">
              <a:buNone/>
            </a:pPr>
            <a:r>
              <a:rPr lang="ru-RU" sz="1800" dirty="0" smtClean="0">
                <a:effectLst/>
              </a:rPr>
              <a:t>Создание </a:t>
            </a:r>
            <a:r>
              <a:rPr lang="ru-RU" sz="1800" dirty="0">
                <a:solidFill>
                  <a:srgbClr val="FFFF00"/>
                </a:solidFill>
                <a:effectLst/>
              </a:rPr>
              <a:t>переменной экземпляра </a:t>
            </a:r>
            <a:r>
              <a:rPr lang="en-US" sz="1800" i="1" dirty="0" smtClean="0">
                <a:effectLst/>
              </a:rPr>
              <a:t>__weak </a:t>
            </a:r>
            <a:r>
              <a:rPr lang="ru-RU" sz="1800" dirty="0" smtClean="0">
                <a:effectLst/>
              </a:rPr>
              <a:t>типа:</a:t>
            </a:r>
            <a:endParaRPr lang="en-US" sz="1800" dirty="0" smtClean="0">
              <a:effectLst/>
            </a:endParaRPr>
          </a:p>
          <a:p>
            <a:pPr marL="18288" indent="0">
              <a:buNone/>
            </a:pPr>
            <a:endParaRPr lang="en-US" sz="1800" dirty="0">
              <a:effectLst/>
            </a:endParaRPr>
          </a:p>
          <a:p>
            <a:pPr marL="18288" indent="0">
              <a:buNone/>
            </a:pPr>
            <a:endParaRPr lang="en-US" sz="1800" dirty="0" smtClean="0">
              <a:effectLst/>
            </a:endParaRPr>
          </a:p>
          <a:p>
            <a:pPr marL="18288" indent="0">
              <a:buNone/>
            </a:pPr>
            <a:endParaRPr lang="en-US" sz="1800" dirty="0">
              <a:effectLst/>
            </a:endParaRPr>
          </a:p>
          <a:p>
            <a:pPr marL="18288" indent="0">
              <a:buNone/>
            </a:pPr>
            <a:r>
              <a:rPr lang="ru-RU" sz="1800" dirty="0">
                <a:effectLst/>
              </a:rPr>
              <a:t/>
            </a:r>
            <a:br>
              <a:rPr lang="ru-RU" sz="1800" dirty="0">
                <a:effectLst/>
              </a:rPr>
            </a:br>
            <a:endParaRPr lang="en-US" sz="1800" dirty="0" smtClean="0">
              <a:effectLst/>
            </a:endParaRPr>
          </a:p>
          <a:p>
            <a:pPr marL="18288" indent="0">
              <a:buNone/>
            </a:pPr>
            <a:r>
              <a:rPr lang="ru-RU" sz="1800" dirty="0" smtClean="0">
                <a:effectLst/>
              </a:rPr>
              <a:t>Таким </a:t>
            </a:r>
            <a:r>
              <a:rPr lang="ru-RU" sz="1800" dirty="0">
                <a:effectLst/>
              </a:rPr>
              <a:t>же образом создаются и </a:t>
            </a:r>
            <a:r>
              <a:rPr lang="ru-RU" sz="1800" dirty="0">
                <a:solidFill>
                  <a:srgbClr val="FFFF00"/>
                </a:solidFill>
                <a:effectLst/>
              </a:rPr>
              <a:t>локальные переменные</a:t>
            </a:r>
            <a:r>
              <a:rPr lang="ru-RU" sz="1800" dirty="0" smtClean="0">
                <a:effectLst/>
              </a:rPr>
              <a:t>:</a:t>
            </a:r>
            <a:endParaRPr lang="ru-RU" sz="1800" dirty="0">
              <a:effectLst/>
            </a:endParaRPr>
          </a:p>
          <a:p>
            <a:pPr marL="18288" indent="0">
              <a:buNone/>
            </a:pPr>
            <a:endParaRPr lang="en-US" sz="1800" dirty="0" smtClean="0">
              <a:effectLst/>
            </a:endParaRPr>
          </a:p>
          <a:p>
            <a:pPr marL="18288" indent="0">
              <a:buNone/>
            </a:pPr>
            <a:r>
              <a:rPr lang="ru-RU" sz="1800" dirty="0">
                <a:effectLst/>
              </a:rPr>
              <a:t/>
            </a:r>
            <a:br>
              <a:rPr lang="ru-RU" sz="1800" dirty="0">
                <a:effectLst/>
              </a:rPr>
            </a:br>
            <a:endParaRPr lang="en-US" sz="1800" dirty="0" smtClean="0">
              <a:effectLst/>
            </a:endParaRPr>
          </a:p>
          <a:p>
            <a:pPr marL="18288" indent="0">
              <a:buNone/>
            </a:pPr>
            <a:r>
              <a:rPr lang="ru-RU" sz="1800" dirty="0" smtClean="0">
                <a:effectLst/>
              </a:rPr>
              <a:t>Вы </a:t>
            </a:r>
            <a:r>
              <a:rPr lang="ru-RU" sz="1800" dirty="0">
                <a:effectLst/>
              </a:rPr>
              <a:t>можете в дальнейшем использовать их как </a:t>
            </a:r>
            <a:r>
              <a:rPr lang="ru-RU" sz="1800" dirty="0">
                <a:solidFill>
                  <a:srgbClr val="FFFF00"/>
                </a:solidFill>
                <a:effectLst/>
              </a:rPr>
              <a:t>обычные переменные</a:t>
            </a:r>
            <a:r>
              <a:rPr lang="ru-RU" sz="1800" dirty="0">
                <a:effectLst/>
              </a:rPr>
              <a:t>, но их значение автоматически станет </a:t>
            </a:r>
            <a:r>
              <a:rPr lang="ru-RU" sz="1800" b="1" dirty="0" err="1">
                <a:effectLst/>
              </a:rPr>
              <a:t>nil</a:t>
            </a:r>
            <a:r>
              <a:rPr lang="ru-RU" sz="1800" dirty="0">
                <a:effectLst/>
              </a:rPr>
              <a:t>, когда возникнет надобность</a:t>
            </a:r>
            <a:r>
              <a:rPr lang="ru-RU" sz="1800" dirty="0" smtClean="0">
                <a:effectLst/>
              </a:rPr>
              <a:t>:</a:t>
            </a: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r>
              <a:rPr lang="ru-RU" dirty="0" smtClean="0">
                <a:effectLst/>
              </a:rPr>
              <a:t>Квалификатор </a:t>
            </a:r>
            <a:r>
              <a:rPr lang="ru-RU" dirty="0" smtClean="0">
                <a:solidFill>
                  <a:srgbClr val="FFFF00"/>
                </a:solidFill>
                <a:effectLst/>
              </a:rPr>
              <a:t>__</a:t>
            </a:r>
            <a:r>
              <a:rPr lang="ru-RU" dirty="0" err="1">
                <a:solidFill>
                  <a:srgbClr val="FFFF00"/>
                </a:solidFill>
                <a:effectLst/>
              </a:rPr>
              <a:t>weak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1398" y="2060848"/>
            <a:ext cx="7893049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783406" y="2132856"/>
            <a:ext cx="7677025" cy="108012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@interface </a:t>
            </a:r>
            <a:r>
              <a:rPr lang="en-US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 smtClean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NSObject</a:t>
            </a:r>
            <a:endParaRPr lang="en-US" sz="1600" dirty="0" smtClean="0">
              <a:solidFill>
                <a:srgbClr val="3F6E74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Bar</a:t>
            </a:r>
            <a:r>
              <a:rPr lang="en-US" sz="1600" dirty="0" smtClean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__weak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_</a:t>
            </a:r>
            <a:r>
              <a:rPr lang="en-US" sz="1600" dirty="0" err="1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weakBar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1398" y="4005064"/>
            <a:ext cx="7893049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83406" y="4077072"/>
            <a:ext cx="7677025" cy="4121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 smtClean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__weak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_</a:t>
            </a:r>
            <a:r>
              <a:rPr lang="en-US" sz="1600" dirty="0" err="1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weakFoo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= [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object </a:t>
            </a: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1398" y="5877272"/>
            <a:ext cx="7893049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/>
          <p:cNvSpPr txBox="1">
            <a:spLocks/>
          </p:cNvSpPr>
          <p:nvPr/>
        </p:nvSpPr>
        <p:spPr>
          <a:xfrm>
            <a:off x="783406" y="5949280"/>
            <a:ext cx="7677025" cy="4121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</a:t>
            </a:r>
            <a:r>
              <a:rPr lang="en-US" sz="1600" dirty="0" err="1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weakFoo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doSomethingIfStillAlive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2204864"/>
            <a:ext cx="7402016" cy="3657599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ru-RU" sz="1600" dirty="0">
                <a:effectLst/>
              </a:rPr>
              <a:t>Управление памятью, по сути, многопоточный процесс и слабо связанный объект </a:t>
            </a:r>
            <a:r>
              <a:rPr lang="ru-RU" sz="1600" i="1" dirty="0">
                <a:effectLst/>
              </a:rPr>
              <a:t>может быть уничтожен </a:t>
            </a:r>
            <a:r>
              <a:rPr lang="ru-RU" sz="1600" dirty="0">
                <a:effectLst/>
              </a:rPr>
              <a:t>в одном потоке, в то время, как другой поток к нему </a:t>
            </a:r>
            <a:r>
              <a:rPr lang="ru-RU" sz="1600" dirty="0" smtClean="0">
                <a:effectLst/>
              </a:rPr>
              <a:t>обращается.</a:t>
            </a:r>
            <a:r>
              <a:rPr lang="en-US" sz="1600" dirty="0" smtClean="0">
                <a:effectLst/>
              </a:rPr>
              <a:t> </a:t>
            </a:r>
            <a:r>
              <a:rPr lang="ru-RU" sz="1600" dirty="0" smtClean="0">
                <a:effectLst/>
              </a:rPr>
              <a:t>Следующий </a:t>
            </a:r>
            <a:r>
              <a:rPr lang="ru-RU" sz="1600" dirty="0">
                <a:effectLst/>
              </a:rPr>
              <a:t>код </a:t>
            </a:r>
            <a:r>
              <a:rPr lang="ru-RU" sz="1600" dirty="0" smtClean="0">
                <a:effectLst/>
              </a:rPr>
              <a:t>плох:</a:t>
            </a:r>
            <a:endParaRPr lang="en-US" sz="1600" dirty="0" smtClean="0">
              <a:effectLst/>
            </a:endParaRPr>
          </a:p>
          <a:p>
            <a:pPr marL="18288" indent="0">
              <a:buNone/>
            </a:pPr>
            <a:endParaRPr lang="en-US" sz="1600" dirty="0" smtClean="0">
              <a:effectLst/>
            </a:endParaRPr>
          </a:p>
          <a:p>
            <a:pPr marL="18288" indent="0" fontAlgn="base">
              <a:buNone/>
            </a:pPr>
            <a:endParaRPr lang="en-US" sz="1600" dirty="0" smtClean="0">
              <a:effectLst/>
            </a:endParaRPr>
          </a:p>
          <a:p>
            <a:pPr marL="18288" indent="0">
              <a:buNone/>
            </a:pPr>
            <a:endParaRPr lang="en-US" sz="1600" dirty="0">
              <a:effectLst/>
            </a:endParaRPr>
          </a:p>
          <a:p>
            <a:pPr marL="18288" indent="0">
              <a:buNone/>
            </a:pPr>
            <a:endParaRPr lang="en-US" sz="1600" dirty="0" smtClean="0">
              <a:effectLst/>
            </a:endParaRPr>
          </a:p>
          <a:p>
            <a:pPr marL="18288" indent="0">
              <a:buNone/>
            </a:pPr>
            <a:r>
              <a:rPr lang="ru-RU" sz="1600" dirty="0" smtClean="0">
                <a:effectLst/>
              </a:rPr>
              <a:t>Вместо </a:t>
            </a:r>
            <a:r>
              <a:rPr lang="ru-RU" sz="1600" dirty="0">
                <a:effectLst/>
              </a:rPr>
              <a:t>этого, используйте </a:t>
            </a:r>
            <a:r>
              <a:rPr lang="ru-RU" sz="1600" i="1" dirty="0">
                <a:effectLst/>
              </a:rPr>
              <a:t>локальную строгую </a:t>
            </a:r>
            <a:r>
              <a:rPr lang="en-US" sz="1600" i="1" dirty="0" smtClean="0">
                <a:effectLst/>
              </a:rPr>
              <a:t>(</a:t>
            </a:r>
            <a:r>
              <a:rPr lang="en-US" sz="1600" i="1" dirty="0" smtClean="0">
                <a:solidFill>
                  <a:srgbClr val="FFFF00"/>
                </a:solidFill>
                <a:effectLst/>
              </a:rPr>
              <a:t>strong</a:t>
            </a:r>
            <a:r>
              <a:rPr lang="en-US" sz="1600" i="1" dirty="0" smtClean="0">
                <a:effectLst/>
              </a:rPr>
              <a:t>) </a:t>
            </a:r>
            <a:r>
              <a:rPr lang="ru-RU" sz="1600" i="1" dirty="0" smtClean="0">
                <a:effectLst/>
              </a:rPr>
              <a:t>ссылку </a:t>
            </a:r>
            <a:r>
              <a:rPr lang="ru-RU" sz="1600" dirty="0">
                <a:effectLst/>
              </a:rPr>
              <a:t>и затем </a:t>
            </a:r>
            <a:r>
              <a:rPr lang="ru-RU" sz="1600" dirty="0" smtClean="0">
                <a:effectLst/>
              </a:rPr>
              <a:t>проверьте:</a:t>
            </a:r>
            <a:endParaRPr lang="en-US" sz="1600" dirty="0" smtClean="0">
              <a:effectLst/>
            </a:endParaRPr>
          </a:p>
          <a:p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1354088"/>
          </a:xfrm>
        </p:spPr>
        <p:txBody>
          <a:bodyPr/>
          <a:lstStyle/>
          <a:p>
            <a:r>
              <a:rPr lang="ru-RU" sz="4400" dirty="0">
                <a:solidFill>
                  <a:srgbClr val="FFFF00"/>
                </a:solidFill>
                <a:effectLst/>
              </a:rPr>
              <a:t>__</a:t>
            </a:r>
            <a:r>
              <a:rPr lang="ru-RU" sz="4400" dirty="0" err="1">
                <a:solidFill>
                  <a:srgbClr val="FFFF00"/>
                </a:solidFill>
                <a:effectLst/>
              </a:rPr>
              <a:t>weak</a:t>
            </a:r>
            <a:r>
              <a:rPr lang="ru-RU" sz="4400" dirty="0">
                <a:effectLst/>
              </a:rPr>
              <a:t> переменная может стать </a:t>
            </a:r>
            <a:r>
              <a:rPr lang="ru-RU" sz="4400" dirty="0" err="1">
                <a:solidFill>
                  <a:srgbClr val="FFFF00"/>
                </a:solidFill>
                <a:effectLst/>
              </a:rPr>
              <a:t>nil</a:t>
            </a:r>
            <a:r>
              <a:rPr lang="ru-RU" sz="4400" dirty="0">
                <a:effectLst/>
              </a:rPr>
              <a:t> </a:t>
            </a:r>
            <a:r>
              <a:rPr lang="ru-RU" sz="4400" dirty="0" smtClean="0">
                <a:effectLst/>
              </a:rPr>
              <a:t>в </a:t>
            </a:r>
            <a:r>
              <a:rPr lang="ru-RU" sz="4400" dirty="0">
                <a:effectLst/>
              </a:rPr>
              <a:t>любой момент</a:t>
            </a:r>
            <a:endParaRPr lang="ru-RU" sz="4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1398" y="3068960"/>
            <a:ext cx="7893049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783406" y="3140968"/>
            <a:ext cx="767702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(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</a:t>
            </a:r>
            <a:r>
              <a:rPr lang="en-US" sz="1600" dirty="0" err="1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weakBar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self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mustNotBeNil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: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</a:t>
            </a:r>
            <a:r>
              <a:rPr lang="en-US" sz="1600" dirty="0" err="1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weakBar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1398" y="4797152"/>
            <a:ext cx="7893049" cy="1236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83406" y="4869160"/>
            <a:ext cx="7677025" cy="10477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Bar</a:t>
            </a:r>
            <a:r>
              <a:rPr lang="en-US" sz="1600" dirty="0" smtClean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</a:t>
            </a:r>
            <a:r>
              <a:rPr lang="en-US" sz="1600" dirty="0" err="1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strongBar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</a:t>
            </a:r>
            <a:r>
              <a:rPr lang="en-US" sz="1600" dirty="0" err="1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weakBar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600" dirty="0" smtClean="0">
              <a:solidFill>
                <a:srgbClr val="AA0D9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strongBar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self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mustNotBeNil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:</a:t>
            </a:r>
            <a:r>
              <a:rPr lang="en-US" sz="1600" dirty="0" err="1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strongBar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1772816"/>
            <a:ext cx="7920880" cy="4464496"/>
          </a:xfrm>
        </p:spPr>
        <p:txBody>
          <a:bodyPr anchor="t"/>
          <a:lstStyle/>
          <a:p>
            <a:pPr marL="18288" indent="0">
              <a:buNone/>
            </a:pPr>
            <a:r>
              <a:rPr lang="en-US" dirty="0">
                <a:effectLst/>
              </a:rPr>
              <a:t>ARC </a:t>
            </a:r>
            <a:r>
              <a:rPr lang="ru-RU" dirty="0">
                <a:effectLst/>
              </a:rPr>
              <a:t>вводит пару новых модификаторов </a:t>
            </a:r>
            <a:r>
              <a:rPr lang="ru-RU" dirty="0" smtClean="0">
                <a:effectLst/>
              </a:rPr>
              <a:t>владения.</a:t>
            </a:r>
          </a:p>
          <a:p>
            <a:pPr marL="18288" indent="0">
              <a:buNone/>
            </a:pPr>
            <a:endParaRPr lang="ru-RU" dirty="0" smtClean="0">
              <a:effectLst/>
            </a:endParaRPr>
          </a:p>
          <a:p>
            <a:pPr marL="18288" indent="0">
              <a:buNone/>
            </a:pPr>
            <a:r>
              <a:rPr lang="en-US" dirty="0">
                <a:solidFill>
                  <a:srgbClr val="FFFF00"/>
                </a:solidFill>
                <a:effectLst/>
              </a:rPr>
              <a:t>s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trong</a:t>
            </a:r>
            <a:r>
              <a:rPr lang="en-US" dirty="0" smtClean="0">
                <a:effectLst/>
              </a:rPr>
              <a:t> - </a:t>
            </a:r>
            <a:r>
              <a:rPr lang="ru-RU" dirty="0" smtClean="0">
                <a:effectLst/>
              </a:rPr>
              <a:t>альтернатива </a:t>
            </a:r>
            <a:r>
              <a:rPr lang="en-US" i="1" dirty="0" smtClean="0">
                <a:effectLst/>
              </a:rPr>
              <a:t>retain</a:t>
            </a:r>
            <a:r>
              <a:rPr lang="en-US" dirty="0" smtClean="0">
                <a:effectLst/>
              </a:rPr>
              <a:t>. </a:t>
            </a:r>
            <a:r>
              <a:rPr lang="ru-RU" dirty="0" smtClean="0">
                <a:effectLst/>
              </a:rPr>
              <a:t>Модификатор </a:t>
            </a:r>
            <a:r>
              <a:rPr lang="ru-RU" dirty="0" err="1" smtClean="0">
                <a:effectLst/>
              </a:rPr>
              <a:t>по-умолчанию</a:t>
            </a:r>
            <a:r>
              <a:rPr lang="ru-RU" dirty="0" smtClean="0">
                <a:effectLst/>
              </a:rPr>
              <a:t>. В не-</a:t>
            </a:r>
            <a:r>
              <a:rPr lang="en-US" dirty="0" smtClean="0">
                <a:effectLst/>
              </a:rPr>
              <a:t>ARC</a:t>
            </a:r>
            <a:r>
              <a:rPr lang="ru-RU" dirty="0" smtClean="0">
                <a:effectLst/>
              </a:rPr>
              <a:t> коде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assign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используется </a:t>
            </a:r>
            <a:r>
              <a:rPr lang="ru-RU" dirty="0" err="1" smtClean="0">
                <a:effectLst/>
              </a:rPr>
              <a:t>по-умолчанию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en-US" dirty="0" smtClean="0">
                <a:solidFill>
                  <a:srgbClr val="FFFF00"/>
                </a:solidFill>
                <a:effectLst/>
              </a:rPr>
              <a:t>weak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- альтернатива </a:t>
            </a:r>
            <a:r>
              <a:rPr lang="en-US" i="1" dirty="0" smtClean="0">
                <a:effectLst/>
              </a:rPr>
              <a:t>assign</a:t>
            </a:r>
            <a:r>
              <a:rPr lang="ru-RU" dirty="0" smtClean="0">
                <a:effectLst/>
              </a:rPr>
              <a:t>. Но, в отличие от </a:t>
            </a:r>
            <a:r>
              <a:rPr lang="en-US" i="1" dirty="0" smtClean="0">
                <a:effectLst/>
              </a:rPr>
              <a:t>assign</a:t>
            </a:r>
            <a:r>
              <a:rPr lang="ru-RU" dirty="0" smtClean="0">
                <a:effectLst/>
              </a:rPr>
              <a:t>,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становится </a:t>
            </a:r>
            <a:r>
              <a:rPr lang="en-US" i="1" dirty="0" smtClean="0">
                <a:effectLst/>
              </a:rPr>
              <a:t>nil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после уничтожения объекта.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pPr lvl="0"/>
            <a:r>
              <a:rPr lang="ru-RU" dirty="0" smtClean="0">
                <a:effectLst/>
              </a:rPr>
              <a:t>Свойства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356992"/>
            <a:ext cx="7447200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856756" y="3501008"/>
            <a:ext cx="7243636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@property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(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strong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</a:t>
            </a:r>
            <a:r>
              <a:rPr lang="en-US" sz="1600" dirty="0" err="1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MyClass</a:t>
            </a:r>
            <a:r>
              <a:rPr lang="ru-RU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myObject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5229200"/>
            <a:ext cx="7447200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856756" y="5373216"/>
            <a:ext cx="7243636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@property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(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weak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</a:t>
            </a:r>
            <a:r>
              <a:rPr lang="en-US" sz="1600" dirty="0" err="1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MyClass</a:t>
            </a:r>
            <a:r>
              <a:rPr lang="ru-RU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myObject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420888"/>
            <a:ext cx="7632848" cy="3888432"/>
          </a:xfrm>
        </p:spPr>
        <p:txBody>
          <a:bodyPr anchor="t"/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Эти модификаторы</a:t>
            </a:r>
            <a:r>
              <a:rPr lang="en-US" dirty="0">
                <a:effectLst/>
              </a:rPr>
              <a:t> </a:t>
            </a:r>
            <a:r>
              <a:rPr lang="ru-RU" dirty="0">
                <a:effectLst/>
              </a:rPr>
              <a:t>все-еще </a:t>
            </a:r>
            <a:r>
              <a:rPr lang="ru-RU" dirty="0" smtClean="0">
                <a:effectLst/>
              </a:rPr>
              <a:t>существуют и они могут быть использованы:</a:t>
            </a:r>
          </a:p>
          <a:p>
            <a:r>
              <a:rPr lang="en-US" dirty="0">
                <a:solidFill>
                  <a:srgbClr val="FFFF00"/>
                </a:solidFill>
                <a:effectLst/>
              </a:rPr>
              <a:t>a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ssign</a:t>
            </a:r>
            <a:endParaRPr lang="ru-RU" dirty="0" smtClean="0">
              <a:solidFill>
                <a:srgbClr val="FFFF00"/>
              </a:solidFill>
              <a:effectLst/>
            </a:endParaRPr>
          </a:p>
          <a:p>
            <a:r>
              <a:rPr lang="en-US" dirty="0" smtClean="0">
                <a:solidFill>
                  <a:srgbClr val="FFFF00"/>
                </a:solidFill>
                <a:effectLst/>
              </a:rPr>
              <a:t>copy</a:t>
            </a:r>
            <a:endParaRPr lang="ru-RU" dirty="0" smtClean="0">
              <a:solidFill>
                <a:srgbClr val="FFFF00"/>
              </a:solidFill>
              <a:effectLst/>
            </a:endParaRPr>
          </a:p>
          <a:p>
            <a:r>
              <a:rPr lang="en-US" dirty="0" smtClean="0">
                <a:solidFill>
                  <a:srgbClr val="FFFF00"/>
                </a:solidFill>
                <a:effectLst/>
              </a:rPr>
              <a:t>retain</a:t>
            </a:r>
            <a:endParaRPr lang="en-US" dirty="0">
              <a:solidFill>
                <a:srgbClr val="FFFF00"/>
              </a:solidFill>
              <a:effectLst/>
            </a:endParaRPr>
          </a:p>
          <a:p>
            <a:pPr marL="18288" indent="0">
              <a:buNone/>
            </a:pPr>
            <a:r>
              <a:rPr lang="en-US" i="1" dirty="0" smtClean="0">
                <a:effectLst/>
              </a:rPr>
              <a:t>assign</a:t>
            </a:r>
            <a:r>
              <a:rPr lang="en-US" dirty="0">
                <a:effectLst/>
              </a:rPr>
              <a:t> </a:t>
            </a:r>
            <a:r>
              <a:rPr lang="ru-RU" dirty="0">
                <a:effectLst/>
              </a:rPr>
              <a:t>создает не обнуляемую слабую </a:t>
            </a:r>
            <a:r>
              <a:rPr lang="ru-RU" dirty="0" smtClean="0">
                <a:effectLst/>
              </a:rPr>
              <a:t>ссылку. Важно </a:t>
            </a:r>
            <a:r>
              <a:rPr lang="ru-RU" dirty="0">
                <a:effectLst/>
              </a:rPr>
              <a:t>избегать её использование для </a:t>
            </a:r>
            <a:r>
              <a:rPr lang="ru-RU" dirty="0" smtClean="0">
                <a:effectLst/>
              </a:rPr>
              <a:t>объектов.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ru-RU" dirty="0" smtClean="0">
                <a:effectLst/>
              </a:rPr>
              <a:t>Но для </a:t>
            </a:r>
            <a:r>
              <a:rPr lang="ru-RU" dirty="0">
                <a:effectLst/>
              </a:rPr>
              <a:t>простых типов данных (</a:t>
            </a:r>
            <a:r>
              <a:rPr lang="en-US" b="1" i="1" dirty="0" err="1">
                <a:effectLst/>
              </a:rPr>
              <a:t>NSInteger</a:t>
            </a:r>
            <a:r>
              <a:rPr lang="ru-RU" b="1" dirty="0">
                <a:effectLst/>
              </a:rPr>
              <a:t>, </a:t>
            </a:r>
            <a:r>
              <a:rPr lang="en-US" b="1" i="1" dirty="0" smtClean="0">
                <a:effectLst/>
              </a:rPr>
              <a:t>BOOL</a:t>
            </a:r>
            <a:r>
              <a:rPr lang="ru-RU" b="1" dirty="0" smtClean="0">
                <a:effectLst/>
              </a:rPr>
              <a:t> </a:t>
            </a:r>
            <a:r>
              <a:rPr lang="ru-RU" dirty="0" smtClean="0">
                <a:effectLst/>
              </a:rPr>
              <a:t>и т.п.) </a:t>
            </a:r>
            <a:r>
              <a:rPr lang="en-US" i="1" dirty="0">
                <a:effectLst/>
              </a:rPr>
              <a:t>assign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– то что надо</a:t>
            </a:r>
            <a:r>
              <a:rPr lang="ru-RU" dirty="0" smtClean="0">
                <a:effectLst/>
              </a:rPr>
              <a:t>.</a:t>
            </a:r>
          </a:p>
          <a:p>
            <a:pPr marL="18288" indent="0">
              <a:buNone/>
            </a:pPr>
            <a:r>
              <a:rPr lang="ru-RU" dirty="0" smtClean="0">
                <a:effectLst/>
              </a:rPr>
              <a:t>Для </a:t>
            </a:r>
            <a:r>
              <a:rPr lang="en-US" i="1" dirty="0" smtClean="0">
                <a:effectLst/>
              </a:rPr>
              <a:t>delegate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лучше использовать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weak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свойства.</a:t>
            </a:r>
            <a:endParaRPr lang="en-US" dirty="0">
              <a:effectLst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1570112"/>
          </a:xfrm>
        </p:spPr>
        <p:txBody>
          <a:bodyPr/>
          <a:lstStyle/>
          <a:p>
            <a:r>
              <a:rPr lang="ru-RU" dirty="0">
                <a:effectLst/>
              </a:rPr>
              <a:t>В общем свойства работают как и раньше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5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844825"/>
            <a:ext cx="7416824" cy="792088"/>
          </a:xfrm>
        </p:spPr>
        <p:txBody>
          <a:bodyPr anchor="t"/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ARC </a:t>
            </a:r>
            <a:r>
              <a:rPr lang="ru-RU" dirty="0">
                <a:effectLst/>
              </a:rPr>
              <a:t>обязывает </a:t>
            </a:r>
            <a:r>
              <a:rPr lang="ru-RU" dirty="0" smtClean="0">
                <a:effectLst/>
              </a:rPr>
              <a:t>разработчика не допускать циклические сильные ссылки.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pPr lvl="0"/>
            <a:r>
              <a:rPr lang="ru-RU" sz="4000" dirty="0" smtClean="0">
                <a:effectLst/>
              </a:rPr>
              <a:t>Циклические сильные ссылки</a:t>
            </a:r>
            <a:endParaRPr lang="ru-RU" sz="4000" dirty="0"/>
          </a:p>
        </p:txBody>
      </p:sp>
      <p:sp>
        <p:nvSpPr>
          <p:cNvPr id="4" name="Овал 3"/>
          <p:cNvSpPr/>
          <p:nvPr/>
        </p:nvSpPr>
        <p:spPr>
          <a:xfrm>
            <a:off x="1331640" y="2800673"/>
            <a:ext cx="223224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objectOne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788024" y="2800673"/>
            <a:ext cx="2160240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objectTwo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3347864" y="2822402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0800000">
            <a:off x="3347864" y="3448745"/>
            <a:ext cx="172819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05443" y="3448746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D25F"/>
                </a:solidFill>
              </a:rPr>
              <a:t>strong</a:t>
            </a:r>
            <a:endParaRPr lang="ru-RU" sz="1600" dirty="0">
              <a:solidFill>
                <a:srgbClr val="00D25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05443" y="244237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strong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20" name="Объект 1"/>
          <p:cNvSpPr txBox="1">
            <a:spLocks/>
          </p:cNvSpPr>
          <p:nvPr/>
        </p:nvSpPr>
        <p:spPr>
          <a:xfrm>
            <a:off x="827584" y="4005064"/>
            <a:ext cx="7416824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ru-RU" dirty="0" smtClean="0">
                <a:effectLst/>
              </a:rPr>
              <a:t>Правильный подход использовать </a:t>
            </a:r>
            <a:r>
              <a:rPr lang="en-US" i="1" dirty="0" smtClean="0">
                <a:effectLst/>
              </a:rPr>
              <a:t>weak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ссылку на «родительский» объект.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1331640" y="5089820"/>
            <a:ext cx="223224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parentObject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4788024" y="5089820"/>
            <a:ext cx="2160240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childObject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347864" y="5111549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10800000">
            <a:off x="3347864" y="5737892"/>
            <a:ext cx="172819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05443" y="5737893"/>
            <a:ext cx="666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weak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5443" y="474663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strong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27" name="Знак запрета 26"/>
          <p:cNvSpPr/>
          <p:nvPr/>
        </p:nvSpPr>
        <p:spPr>
          <a:xfrm>
            <a:off x="4015083" y="2951071"/>
            <a:ext cx="347275" cy="347275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Улыбающееся лицо 27"/>
          <p:cNvSpPr/>
          <p:nvPr/>
        </p:nvSpPr>
        <p:spPr>
          <a:xfrm>
            <a:off x="3972879" y="5247868"/>
            <a:ext cx="331976" cy="331976"/>
          </a:xfrm>
          <a:prstGeom prst="smileyFace">
            <a:avLst/>
          </a:prstGeom>
          <a:solidFill>
            <a:srgbClr val="00D25F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77240" y="1700808"/>
            <a:ext cx="7452360" cy="4392488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ru-RU" dirty="0">
                <a:effectLst/>
              </a:rPr>
              <a:t>С </a:t>
            </a:r>
            <a:r>
              <a:rPr lang="en-US" dirty="0" smtClean="0">
                <a:effectLst/>
              </a:rPr>
              <a:t>ARC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вы не можете управлять </a:t>
            </a:r>
            <a:r>
              <a:rPr lang="en-US" dirty="0">
                <a:effectLst/>
              </a:rPr>
              <a:t>autorelease pool </a:t>
            </a:r>
            <a:r>
              <a:rPr lang="ru-RU" dirty="0">
                <a:effectLst/>
              </a:rPr>
              <a:t>напрямую используя</a:t>
            </a:r>
            <a:r>
              <a:rPr lang="en-US" dirty="0">
                <a:effectLst/>
              </a:rPr>
              <a:t> </a:t>
            </a:r>
            <a:r>
              <a:rPr lang="en-US" i="1" dirty="0" err="1" smtClean="0">
                <a:effectLst/>
              </a:rPr>
              <a:t>NSAutoreleasePool</a:t>
            </a:r>
            <a:r>
              <a:rPr lang="en-US" dirty="0" smtClean="0">
                <a:effectLst/>
              </a:rPr>
              <a:t>.</a:t>
            </a:r>
          </a:p>
          <a:p>
            <a:pPr marL="18288" indent="0">
              <a:buNone/>
            </a:pPr>
            <a:endParaRPr lang="ru-RU" dirty="0" smtClean="0"/>
          </a:p>
          <a:p>
            <a:pPr marL="18288" indent="0">
              <a:buNone/>
            </a:pPr>
            <a:endParaRPr lang="ru-RU" dirty="0" smtClean="0"/>
          </a:p>
          <a:p>
            <a:pPr marL="18288" indent="0">
              <a:buNone/>
            </a:pPr>
            <a:endParaRPr lang="ru-RU" dirty="0"/>
          </a:p>
          <a:p>
            <a:pPr marL="18288" indent="0">
              <a:buNone/>
            </a:pPr>
            <a:endParaRPr lang="ru-RU" dirty="0" smtClean="0"/>
          </a:p>
          <a:p>
            <a:pPr marL="18288" indent="0">
              <a:buNone/>
            </a:pPr>
            <a:endParaRPr lang="ru-RU" dirty="0"/>
          </a:p>
          <a:p>
            <a:pPr marL="18288" indent="0">
              <a:buNone/>
            </a:pPr>
            <a:endParaRPr lang="ru-RU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ru-RU" dirty="0">
                <a:effectLst/>
              </a:rPr>
              <a:t>Этот синтаксис доступен во всех </a:t>
            </a:r>
            <a:r>
              <a:rPr lang="en-US" dirty="0">
                <a:effectLst/>
              </a:rPr>
              <a:t>Objective</a:t>
            </a:r>
            <a:r>
              <a:rPr lang="ru-RU" dirty="0">
                <a:effectLst/>
              </a:rPr>
              <a:t>-</a:t>
            </a:r>
            <a:r>
              <a:rPr lang="en-US" dirty="0">
                <a:effectLst/>
              </a:rPr>
              <a:t>C </a:t>
            </a:r>
            <a:r>
              <a:rPr lang="ru-RU" dirty="0">
                <a:effectLst/>
              </a:rPr>
              <a:t>режимах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ru-RU" dirty="0" smtClean="0">
                <a:effectLst/>
              </a:rPr>
              <a:t>Он </a:t>
            </a:r>
            <a:r>
              <a:rPr lang="ru-RU" dirty="0">
                <a:effectLst/>
              </a:rPr>
              <a:t>более </a:t>
            </a:r>
            <a:r>
              <a:rPr lang="ru-RU" dirty="0" smtClean="0">
                <a:effectLst/>
              </a:rPr>
              <a:t>эффективен.</a:t>
            </a:r>
            <a:endParaRPr lang="ru-RU" dirty="0">
              <a:effectLst/>
            </a:endParaRPr>
          </a:p>
          <a:p>
            <a:pPr marL="18288" indent="0">
              <a:buNone/>
            </a:pPr>
            <a:endParaRPr lang="ru-RU" dirty="0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777240" y="62068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effectLst/>
              </a:rPr>
              <a:t>Autorelease Pools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2564904"/>
            <a:ext cx="7447200" cy="223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856756" y="2708920"/>
            <a:ext cx="7243636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// </a:t>
            </a:r>
            <a:r>
              <a:rPr lang="ru-RU" sz="18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Если </a:t>
            </a:r>
            <a:r>
              <a:rPr lang="en-US" sz="1800" dirty="0" err="1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someArray</a:t>
            </a:r>
            <a:r>
              <a:rPr lang="en-US" sz="18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ru-RU" sz="18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очень огромен</a:t>
            </a:r>
            <a:endParaRPr lang="ru-RU" sz="1800" dirty="0" smtClean="0">
              <a:effectLst/>
              <a:latin typeface="Consolas" pitchFamily="49" charset="0"/>
              <a:cs typeface="Consolas" pitchFamily="49" charset="0"/>
            </a:endParaRP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(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id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someArray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{</a:t>
            </a: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@</a:t>
            </a:r>
            <a:r>
              <a:rPr lang="en-US" sz="1600" dirty="0" err="1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autoreleasepool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{</a:t>
            </a: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600" dirty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// </a:t>
            </a:r>
            <a:r>
              <a:rPr lang="ru-RU" sz="16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или вы создаете множество</a:t>
            </a:r>
            <a:endParaRPr lang="en-US" sz="1600" dirty="0" smtClean="0">
              <a:solidFill>
                <a:srgbClr val="00740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    // </a:t>
            </a:r>
            <a:r>
              <a:rPr lang="ru-RU" sz="16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временных объектов здесь</a:t>
            </a:r>
            <a:endParaRPr lang="en-US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}</a:t>
            </a: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700809"/>
            <a:ext cx="7402016" cy="864096"/>
          </a:xfrm>
        </p:spPr>
        <p:txBody>
          <a:bodyPr anchor="t"/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Ссылки </a:t>
            </a:r>
            <a:r>
              <a:rPr lang="ru-RU" dirty="0">
                <a:effectLst/>
              </a:rPr>
              <a:t>на </a:t>
            </a:r>
            <a:r>
              <a:rPr lang="en-US" dirty="0">
                <a:effectLst/>
              </a:rPr>
              <a:t>outlet</a:t>
            </a:r>
            <a:r>
              <a:rPr lang="ru-RU" dirty="0">
                <a:effectLst/>
              </a:rPr>
              <a:t>’ы должны быть</a:t>
            </a:r>
            <a:r>
              <a:rPr lang="en-US" dirty="0">
                <a:effectLst/>
              </a:rPr>
              <a:t> </a:t>
            </a:r>
            <a:r>
              <a:rPr lang="en-US" dirty="0">
                <a:solidFill>
                  <a:srgbClr val="FFFF00"/>
                </a:solidFill>
                <a:effectLst/>
              </a:rPr>
              <a:t>weak</a:t>
            </a:r>
            <a:r>
              <a:rPr lang="ru-RU" dirty="0">
                <a:effectLst/>
              </a:rPr>
              <a:t>, за исключением </a:t>
            </a:r>
            <a:r>
              <a:rPr lang="en-US" i="1" dirty="0">
                <a:effectLst/>
              </a:rPr>
              <a:t>top</a:t>
            </a:r>
            <a:r>
              <a:rPr lang="ru-RU" i="1" dirty="0">
                <a:effectLst/>
              </a:rPr>
              <a:t>-</a:t>
            </a:r>
            <a:r>
              <a:rPr lang="en-US" i="1" dirty="0">
                <a:effectLst/>
              </a:rPr>
              <a:t>level </a:t>
            </a:r>
            <a:r>
              <a:rPr lang="ru-RU" dirty="0" smtClean="0">
                <a:effectLst/>
              </a:rPr>
              <a:t>объектов</a:t>
            </a:r>
            <a:r>
              <a:rPr lang="ru-RU" dirty="0">
                <a:effectLst/>
              </a:rPr>
              <a:t>,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эти </a:t>
            </a:r>
            <a:r>
              <a:rPr lang="ru-RU" dirty="0" smtClean="0">
                <a:effectLst/>
              </a:rPr>
              <a:t>ссылки </a:t>
            </a:r>
            <a:r>
              <a:rPr lang="ru-RU" dirty="0">
                <a:effectLst/>
              </a:rPr>
              <a:t>должны быть</a:t>
            </a:r>
            <a:r>
              <a:rPr lang="en-US" dirty="0">
                <a:effectLst/>
              </a:rPr>
              <a:t> </a:t>
            </a:r>
            <a:r>
              <a:rPr lang="en-US" dirty="0">
                <a:solidFill>
                  <a:srgbClr val="FFFF00"/>
                </a:solidFill>
                <a:effectLst/>
              </a:rPr>
              <a:t>strong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IBOutlet</a:t>
            </a:r>
            <a:r>
              <a:rPr lang="ru-RU" dirty="0" smtClean="0">
                <a:effectLst/>
              </a:rPr>
              <a:t> ссылки</a:t>
            </a:r>
            <a:endParaRPr lang="ru-RU" dirty="0"/>
          </a:p>
        </p:txBody>
      </p:sp>
      <p:pic>
        <p:nvPicPr>
          <p:cNvPr id="4098" name="Picture 2" descr="D:\Dropbox\Documents\ARC\top-level-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0928"/>
            <a:ext cx="375961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3419872" y="4365104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419872" y="5612879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5616" y="4157355"/>
            <a:ext cx="22112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2"/>
                </a:solidFill>
              </a:rPr>
              <a:t>Top-level </a:t>
            </a:r>
            <a:r>
              <a:rPr lang="ru-RU" sz="2100" dirty="0" smtClean="0">
                <a:solidFill>
                  <a:schemeClr val="tx2"/>
                </a:solidFill>
              </a:rPr>
              <a:t>объект</a:t>
            </a:r>
            <a:endParaRPr lang="ru-RU" sz="21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5395605"/>
            <a:ext cx="22112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2"/>
                </a:solidFill>
              </a:rPr>
              <a:t>Top-level </a:t>
            </a:r>
            <a:r>
              <a:rPr lang="ru-RU" sz="2100" dirty="0" smtClean="0">
                <a:solidFill>
                  <a:schemeClr val="tx2"/>
                </a:solidFill>
              </a:rPr>
              <a:t>объект</a:t>
            </a:r>
            <a:endParaRPr lang="ru-RU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508104" y="1987414"/>
            <a:ext cx="2721496" cy="4019066"/>
          </a:xfrm>
        </p:spPr>
        <p:txBody>
          <a:bodyPr/>
          <a:lstStyle/>
          <a:p>
            <a:pPr marL="18288" indent="0">
              <a:buNone/>
            </a:pPr>
            <a:r>
              <a:rPr lang="en-US" b="1" dirty="0">
                <a:solidFill>
                  <a:srgbClr val="FFFF00"/>
                </a:solidFill>
                <a:effectLst/>
              </a:rPr>
              <a:t>ARC</a:t>
            </a:r>
            <a:r>
              <a:rPr lang="ru-RU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ru-RU" dirty="0" smtClean="0">
                <a:effectLst/>
              </a:rPr>
              <a:t>это </a:t>
            </a:r>
            <a:r>
              <a:rPr lang="ru-RU" dirty="0">
                <a:effectLst/>
              </a:rPr>
              <a:t>особенность компилятора, которая избавляет разработчика от необходимости </a:t>
            </a:r>
            <a:r>
              <a:rPr lang="ru-RU" dirty="0" smtClean="0">
                <a:effectLst/>
              </a:rPr>
              <a:t>написания вызовов</a:t>
            </a:r>
            <a:r>
              <a:rPr lang="en-US" dirty="0" smtClean="0">
                <a:effectLst/>
              </a:rPr>
              <a:t>:</a:t>
            </a:r>
            <a:r>
              <a:rPr lang="ru-RU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ru-RU" b="1" dirty="0" err="1" smtClean="0">
                <a:solidFill>
                  <a:srgbClr val="FFFF00"/>
                </a:solidFill>
                <a:effectLst/>
              </a:rPr>
              <a:t>retain</a:t>
            </a:r>
            <a:endParaRPr lang="en-US" b="1" dirty="0" smtClean="0">
              <a:solidFill>
                <a:srgbClr val="FFFF00"/>
              </a:solidFill>
              <a:effectLst/>
            </a:endParaRPr>
          </a:p>
          <a:p>
            <a:r>
              <a:rPr lang="en-US" b="1" dirty="0" smtClean="0">
                <a:solidFill>
                  <a:srgbClr val="FFFF00"/>
                </a:solidFill>
                <a:effectLst/>
              </a:rPr>
              <a:t>r</a:t>
            </a:r>
            <a:r>
              <a:rPr lang="ru-RU" b="1" dirty="0" err="1" smtClean="0">
                <a:solidFill>
                  <a:srgbClr val="FFFF00"/>
                </a:solidFill>
                <a:effectLst/>
              </a:rPr>
              <a:t>elease</a:t>
            </a:r>
            <a:endParaRPr lang="en-US" b="1" dirty="0" smtClean="0">
              <a:solidFill>
                <a:srgbClr val="FFFF00"/>
              </a:solidFill>
              <a:effectLst/>
            </a:endParaRPr>
          </a:p>
          <a:p>
            <a:r>
              <a:rPr lang="ru-RU" b="1" dirty="0" err="1" smtClean="0">
                <a:solidFill>
                  <a:srgbClr val="FFFF00"/>
                </a:solidFill>
                <a:effectLst/>
              </a:rPr>
              <a:t>autorelease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77240" y="692696"/>
            <a:ext cx="7543800" cy="914400"/>
          </a:xfrm>
        </p:spPr>
        <p:txBody>
          <a:bodyPr/>
          <a:lstStyle/>
          <a:p>
            <a:r>
              <a:rPr lang="ru-RU" dirty="0">
                <a:effectLst/>
              </a:rPr>
              <a:t>Что такое </a:t>
            </a:r>
            <a:r>
              <a:rPr lang="en-US" dirty="0">
                <a:solidFill>
                  <a:srgbClr val="FFFF00"/>
                </a:solidFill>
                <a:effectLst/>
              </a:rPr>
              <a:t>ARC</a:t>
            </a:r>
            <a:r>
              <a:rPr lang="ru-RU" dirty="0">
                <a:effectLst/>
              </a:rPr>
              <a:t>?</a:t>
            </a:r>
            <a:endParaRPr lang="ru-RU" dirty="0"/>
          </a:p>
        </p:txBody>
      </p:sp>
      <p:pic>
        <p:nvPicPr>
          <p:cNvPr id="1026" name="Picture 2" descr="D:\Dropbox\Documents\ARC_Illust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16325"/>
            <a:ext cx="4254907" cy="26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9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2564904"/>
            <a:ext cx="7402016" cy="2664296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ru-RU" dirty="0">
                <a:effectLst/>
              </a:rPr>
              <a:t>Стековые переменные теперь в обязательном порядке инициализируются с</a:t>
            </a:r>
            <a:r>
              <a:rPr lang="en-US" dirty="0">
                <a:effectLst/>
              </a:rPr>
              <a:t> </a:t>
            </a:r>
            <a:r>
              <a:rPr lang="en-US" dirty="0">
                <a:solidFill>
                  <a:srgbClr val="FFFF00"/>
                </a:solidFill>
                <a:effectLst/>
              </a:rPr>
              <a:t>nil</a:t>
            </a:r>
            <a:r>
              <a:rPr lang="en-US" dirty="0">
                <a:effectLst/>
              </a:rPr>
              <a:t> </a:t>
            </a:r>
            <a:r>
              <a:rPr lang="ru-RU" dirty="0" smtClean="0">
                <a:effectLst/>
              </a:rPr>
              <a:t>значением: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r>
              <a:rPr lang="ru-RU" dirty="0">
                <a:effectLst/>
              </a:rPr>
              <a:t>Стековые переменные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1399" y="3429000"/>
            <a:ext cx="7893049" cy="969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783406" y="3501008"/>
            <a:ext cx="7677025" cy="8976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5C2699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NSString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*</a:t>
            </a:r>
            <a:r>
              <a:rPr lang="en-US" sz="18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name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NSLog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@"name: %@"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name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ru-RU" sz="18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268760"/>
            <a:ext cx="7920880" cy="3657599"/>
          </a:xfrm>
        </p:spPr>
        <p:txBody>
          <a:bodyPr/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Блоки это </a:t>
            </a:r>
            <a:r>
              <a:rPr lang="ru-RU" i="1" dirty="0" smtClean="0">
                <a:effectLst/>
              </a:rPr>
              <a:t>объекты</a:t>
            </a:r>
            <a:r>
              <a:rPr lang="ru-RU" dirty="0" smtClean="0">
                <a:effectLst/>
              </a:rPr>
              <a:t> и на </a:t>
            </a:r>
            <a:r>
              <a:rPr lang="ru-RU" dirty="0">
                <a:effectLst/>
              </a:rPr>
              <a:t>них распространяется влияние </a:t>
            </a:r>
            <a:r>
              <a:rPr lang="en-US" dirty="0" smtClean="0">
                <a:effectLst/>
              </a:rPr>
              <a:t>ARC.</a:t>
            </a:r>
            <a:endParaRPr lang="ru-RU" dirty="0" smtClean="0">
              <a:effectLst/>
            </a:endParaRPr>
          </a:p>
          <a:p>
            <a:pPr marL="18288" indent="0">
              <a:buNone/>
            </a:pPr>
            <a:r>
              <a:rPr lang="ru-RU" dirty="0" smtClean="0">
                <a:effectLst/>
              </a:rPr>
              <a:t>Блоковый </a:t>
            </a:r>
            <a:r>
              <a:rPr lang="ru-RU" dirty="0">
                <a:effectLst/>
              </a:rPr>
              <a:t>литерал должен </a:t>
            </a:r>
            <a:r>
              <a:rPr lang="ru-RU" i="1" dirty="0" smtClean="0">
                <a:effectLst/>
              </a:rPr>
              <a:t>копироваться</a:t>
            </a:r>
            <a:r>
              <a:rPr lang="ru-RU" dirty="0" smtClean="0">
                <a:effectLst/>
              </a:rPr>
              <a:t>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pPr lvl="0"/>
            <a:r>
              <a:rPr lang="ru-RU" dirty="0" smtClean="0">
                <a:effectLst/>
              </a:rPr>
              <a:t>Блоки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645024"/>
            <a:ext cx="7447200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856756" y="3789040"/>
            <a:ext cx="7243636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@property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(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copy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</a:t>
            </a:r>
            <a:r>
              <a:rPr lang="en-US" sz="1600" dirty="0" err="1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MyCustomBlock</a:t>
            </a:r>
            <a:r>
              <a:rPr lang="ru-RU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customBlock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4751411"/>
          </a:xfrm>
        </p:spPr>
        <p:txBody>
          <a:bodyPr anchor="t">
            <a:normAutofit fontScale="77500" lnSpcReduction="20000"/>
          </a:bodyPr>
          <a:lstStyle/>
          <a:p>
            <a:pPr marL="18288" indent="0">
              <a:buNone/>
            </a:pPr>
            <a:r>
              <a:rPr lang="ru-RU" dirty="0" smtClean="0">
                <a:effectLst/>
              </a:rPr>
              <a:t>Старый метод: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ru-RU" dirty="0" smtClean="0">
                <a:effectLst/>
              </a:rPr>
              <a:t>В </a:t>
            </a:r>
            <a:r>
              <a:rPr lang="en-US" dirty="0">
                <a:effectLst/>
              </a:rPr>
              <a:t>ARC</a:t>
            </a:r>
            <a:r>
              <a:rPr lang="ru-RU" dirty="0">
                <a:effectLst/>
              </a:rPr>
              <a:t> это превращается просто </a:t>
            </a:r>
            <a:r>
              <a:rPr lang="ru-RU" dirty="0" smtClean="0">
                <a:effectLst/>
              </a:rPr>
              <a:t>в: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ru-RU" dirty="0" smtClean="0">
                <a:effectLst/>
              </a:rPr>
              <a:t>Если </a:t>
            </a:r>
            <a:r>
              <a:rPr lang="ru-RU" dirty="0">
                <a:effectLst/>
              </a:rPr>
              <a:t>возвращаемый </a:t>
            </a:r>
            <a:r>
              <a:rPr lang="ru-RU" dirty="0" smtClean="0">
                <a:effectLst/>
              </a:rPr>
              <a:t>блок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конвертируется </a:t>
            </a:r>
            <a:r>
              <a:rPr lang="ru-RU" dirty="0">
                <a:effectLst/>
              </a:rPr>
              <a:t>в </a:t>
            </a:r>
            <a:r>
              <a:rPr lang="en-US" b="1" i="1" dirty="0">
                <a:effectLst/>
              </a:rPr>
              <a:t>id</a:t>
            </a:r>
            <a:r>
              <a:rPr lang="ru-RU" dirty="0">
                <a:effectLst/>
              </a:rPr>
              <a:t>, то надо в ручную добавить </a:t>
            </a:r>
            <a:r>
              <a:rPr lang="en-US" b="1" i="1" dirty="0">
                <a:effectLst/>
              </a:rPr>
              <a:t>copy</a:t>
            </a:r>
            <a:r>
              <a:rPr lang="ru-RU" dirty="0" smtClean="0">
                <a:effectLst/>
              </a:rPr>
              <a:t>: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ru-RU" dirty="0">
              <a:effectLst/>
            </a:endParaRPr>
          </a:p>
          <a:p>
            <a:pPr marL="18288" indent="0">
              <a:buNone/>
            </a:pPr>
            <a:r>
              <a:rPr lang="ru-RU" dirty="0">
                <a:solidFill>
                  <a:srgbClr val="FFFF00"/>
                </a:solidFill>
                <a:effectLst/>
              </a:rPr>
              <a:t>Важно! </a:t>
            </a:r>
            <a:r>
              <a:rPr lang="ru-RU" dirty="0">
                <a:effectLst/>
              </a:rPr>
              <a:t>Вам так же надо явно копировать блоки, которые вы передаете в качестве параметров </a:t>
            </a:r>
            <a:r>
              <a:rPr lang="en-US" dirty="0">
                <a:effectLst/>
              </a:rPr>
              <a:t>id</a:t>
            </a:r>
            <a:r>
              <a:rPr lang="ru-RU" dirty="0">
                <a:effectLst/>
              </a:rPr>
              <a:t>. </a:t>
            </a:r>
            <a:r>
              <a:rPr lang="ru-RU" dirty="0" smtClean="0">
                <a:effectLst/>
              </a:rPr>
              <a:t>Например, </a:t>
            </a:r>
            <a:r>
              <a:rPr lang="ru-RU" dirty="0">
                <a:effectLst/>
              </a:rPr>
              <a:t>в </a:t>
            </a:r>
            <a:r>
              <a:rPr lang="en-US" b="1" i="1" dirty="0" err="1">
                <a:effectLst/>
              </a:rPr>
              <a:t>NSArray</a:t>
            </a:r>
            <a:r>
              <a:rPr lang="ru-RU" dirty="0" smtClean="0">
                <a:effectLst/>
              </a:rPr>
              <a:t>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r>
              <a:rPr lang="ru-RU" dirty="0" smtClean="0"/>
              <a:t>Копирование блоков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844825"/>
            <a:ext cx="7776864" cy="53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755576" y="1916833"/>
            <a:ext cx="7488832" cy="4594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return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[[^{ </a:t>
            </a:r>
            <a:r>
              <a:rPr lang="en-US" sz="14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doSomethingMagical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(); } </a:t>
            </a:r>
            <a:r>
              <a:rPr lang="en-US" sz="14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copy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autorelease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780929"/>
            <a:ext cx="7776864" cy="9383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55576" y="2852937"/>
            <a:ext cx="7488832" cy="86632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dispatch_block_t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function(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{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return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^{ </a:t>
            </a:r>
            <a:r>
              <a:rPr lang="en-US" sz="14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doSomethingMagical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(); };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4077073"/>
            <a:ext cx="7776864" cy="9383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/>
          <p:cNvSpPr txBox="1">
            <a:spLocks/>
          </p:cNvSpPr>
          <p:nvPr/>
        </p:nvSpPr>
        <p:spPr>
          <a:xfrm>
            <a:off x="755576" y="4149081"/>
            <a:ext cx="7488832" cy="86632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id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function(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{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return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[^{ </a:t>
            </a:r>
            <a:r>
              <a:rPr lang="en-US" sz="14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doSomethingMagical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(); } </a:t>
            </a:r>
            <a:r>
              <a:rPr lang="en-US" sz="14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copy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5696136"/>
            <a:ext cx="7776864" cy="469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4"/>
          <p:cNvSpPr txBox="1">
            <a:spLocks/>
          </p:cNvSpPr>
          <p:nvPr/>
        </p:nvSpPr>
        <p:spPr>
          <a:xfrm>
            <a:off x="755576" y="5768145"/>
            <a:ext cx="7488832" cy="3971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myArray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addObject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:[^{ </a:t>
            </a:r>
            <a:r>
              <a:rPr lang="en-US" sz="14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doSomethingMagical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(); } </a:t>
            </a:r>
            <a:r>
              <a:rPr lang="en-US" sz="14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copy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]];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132856"/>
            <a:ext cx="7474024" cy="3657599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ru-RU" dirty="0">
                <a:solidFill>
                  <a:srgbClr val="FFFF00"/>
                </a:solidFill>
                <a:effectLst/>
              </a:rPr>
              <a:t>__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block</a:t>
            </a:r>
            <a:r>
              <a:rPr lang="en-US" dirty="0" smtClean="0">
                <a:effectLst/>
              </a:rPr>
              <a:t> -</a:t>
            </a:r>
            <a:r>
              <a:rPr lang="ru-RU" dirty="0" smtClean="0">
                <a:effectLst/>
              </a:rPr>
              <a:t> это </a:t>
            </a:r>
            <a:r>
              <a:rPr lang="ru-RU" dirty="0">
                <a:effectLst/>
              </a:rPr>
              <a:t>ключевое слово позволяет блоку модифицировать захваченную </a:t>
            </a:r>
            <a:r>
              <a:rPr lang="ru-RU" dirty="0" smtClean="0">
                <a:effectLst/>
              </a:rPr>
              <a:t>переменную.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ru-RU" dirty="0" smtClean="0">
                <a:effectLst/>
              </a:rPr>
              <a:t>С </a:t>
            </a:r>
            <a:r>
              <a:rPr lang="en-US" dirty="0" smtClean="0">
                <a:effectLst/>
              </a:rPr>
              <a:t>ARC</a:t>
            </a:r>
            <a:r>
              <a:rPr lang="ru-RU" dirty="0" smtClean="0">
                <a:effectLst/>
              </a:rPr>
              <a:t> </a:t>
            </a:r>
            <a:r>
              <a:rPr lang="en-US" dirty="0" smtClean="0">
                <a:effectLst/>
              </a:rPr>
              <a:t>__block </a:t>
            </a:r>
            <a:r>
              <a:rPr lang="ru-RU" dirty="0" smtClean="0">
                <a:effectLst/>
              </a:rPr>
              <a:t>ведет себя как сильная ссылка.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r>
              <a:rPr lang="ru-RU" dirty="0" smtClean="0"/>
              <a:t>__</a:t>
            </a:r>
            <a:r>
              <a:rPr lang="en-US" dirty="0" smtClean="0"/>
              <a:t>block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7776864" cy="1728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755576" y="3501007"/>
            <a:ext cx="7488832" cy="15710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id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x;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__block id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y;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(^block)(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= ^{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x = [</a:t>
            </a:r>
            <a:r>
              <a:rPr lang="en-US" sz="1400" dirty="0">
                <a:solidFill>
                  <a:srgbClr val="5C2699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NSString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 </a:t>
            </a:r>
            <a:r>
              <a:rPr lang="en-US" sz="1400" dirty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// </a:t>
            </a:r>
            <a:r>
              <a:rPr lang="ru-RU" sz="14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ошибка</a:t>
            </a:r>
            <a:endParaRPr lang="ru-RU" sz="14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y 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= [</a:t>
            </a:r>
            <a:r>
              <a:rPr lang="en-US" sz="1400" dirty="0">
                <a:solidFill>
                  <a:srgbClr val="5C2699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NSString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 </a:t>
            </a:r>
            <a:r>
              <a:rPr lang="en-US" sz="1400" dirty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// </a:t>
            </a:r>
            <a:r>
              <a:rPr lang="ru-RU" sz="1400" dirty="0" smtClean="0">
                <a:solidFill>
                  <a:srgbClr val="00740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работает</a:t>
            </a:r>
            <a:endParaRPr lang="en-US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844824"/>
            <a:ext cx="7402016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dirty="0">
                <a:effectLst/>
              </a:rPr>
              <a:t>ARC </a:t>
            </a:r>
            <a:r>
              <a:rPr lang="ru-RU" dirty="0">
                <a:effectLst/>
              </a:rPr>
              <a:t>работает только с </a:t>
            </a:r>
            <a:r>
              <a:rPr lang="en-US" i="1" dirty="0">
                <a:effectLst/>
              </a:rPr>
              <a:t>Objective</a:t>
            </a:r>
            <a:r>
              <a:rPr lang="ru-RU" i="1" dirty="0">
                <a:effectLst/>
              </a:rPr>
              <a:t>-</a:t>
            </a:r>
            <a:r>
              <a:rPr lang="en-US" i="1" dirty="0">
                <a:effectLst/>
              </a:rPr>
              <a:t>C </a:t>
            </a:r>
            <a:r>
              <a:rPr lang="ru-RU" dirty="0">
                <a:effectLst/>
              </a:rPr>
              <a:t>типами. </a:t>
            </a:r>
            <a:r>
              <a:rPr lang="en-US" i="1" dirty="0" err="1">
                <a:effectLst/>
              </a:rPr>
              <a:t>CoreFoundation</a:t>
            </a:r>
            <a:r>
              <a:rPr lang="en-US" dirty="0">
                <a:effectLst/>
              </a:rPr>
              <a:t> </a:t>
            </a:r>
            <a:r>
              <a:rPr lang="ru-RU" dirty="0" smtClean="0">
                <a:effectLst/>
              </a:rPr>
              <a:t>типами </a:t>
            </a:r>
            <a:r>
              <a:rPr lang="ru-RU" dirty="0">
                <a:effectLst/>
              </a:rPr>
              <a:t>всё еще надо управлять вручную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ru-RU" dirty="0" smtClean="0">
                <a:effectLst/>
              </a:rPr>
              <a:t>Вы должны сообщать </a:t>
            </a:r>
            <a:r>
              <a:rPr lang="en-US" dirty="0" smtClean="0">
                <a:effectLst/>
              </a:rPr>
              <a:t>ARC </a:t>
            </a:r>
            <a:r>
              <a:rPr lang="ru-RU" dirty="0" smtClean="0">
                <a:effectLst/>
              </a:rPr>
              <a:t>о семантике </a:t>
            </a:r>
            <a:r>
              <a:rPr lang="ru-RU" dirty="0">
                <a:effectLst/>
              </a:rPr>
              <a:t>владения </a:t>
            </a:r>
            <a:r>
              <a:rPr lang="ru-RU" dirty="0" smtClean="0">
                <a:effectLst/>
              </a:rPr>
              <a:t>указывая специальные аннотации:</a:t>
            </a:r>
            <a:endParaRPr lang="ru-RU" dirty="0">
              <a:effectLst/>
            </a:endParaRPr>
          </a:p>
          <a:p>
            <a:pPr lvl="0"/>
            <a:r>
              <a:rPr lang="en-US" dirty="0">
                <a:solidFill>
                  <a:srgbClr val="FFFF00"/>
                </a:solidFill>
                <a:effectLst/>
              </a:rPr>
              <a:t>__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bridge</a:t>
            </a:r>
            <a:endParaRPr lang="ru-RU" dirty="0">
              <a:solidFill>
                <a:srgbClr val="FFFF00"/>
              </a:solidFill>
              <a:effectLst/>
            </a:endParaRPr>
          </a:p>
          <a:p>
            <a:pPr lvl="0"/>
            <a:r>
              <a:rPr lang="en-US" dirty="0">
                <a:solidFill>
                  <a:srgbClr val="FFFF00"/>
                </a:solidFill>
                <a:effectLst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effectLst/>
              </a:rPr>
              <a:t>bridge_retained</a:t>
            </a:r>
            <a:endParaRPr lang="ru-RU" dirty="0">
              <a:solidFill>
                <a:srgbClr val="FFFF00"/>
              </a:solidFill>
              <a:effectLst/>
            </a:endParaRPr>
          </a:p>
          <a:p>
            <a:r>
              <a:rPr lang="en-US" dirty="0">
                <a:solidFill>
                  <a:srgbClr val="FFFF00"/>
                </a:solidFill>
                <a:effectLst/>
              </a:rPr>
              <a:t>__</a:t>
            </a:r>
            <a:r>
              <a:rPr lang="en-US" dirty="0" err="1">
                <a:solidFill>
                  <a:srgbClr val="FFFF00"/>
                </a:solidFill>
                <a:effectLst/>
              </a:rPr>
              <a:t>bridge_transfer</a:t>
            </a:r>
            <a:endParaRPr lang="ru-RU" dirty="0" smtClean="0">
              <a:solidFill>
                <a:srgbClr val="FFFF00"/>
              </a:solidFill>
              <a:effectLst/>
            </a:endParaRPr>
          </a:p>
          <a:p>
            <a:pPr marL="18288" indent="0">
              <a:buNone/>
            </a:pP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1138064"/>
          </a:xfrm>
        </p:spPr>
        <p:txBody>
          <a:bodyPr/>
          <a:lstStyle/>
          <a:p>
            <a:r>
              <a:rPr lang="ru-RU" sz="3600" dirty="0">
                <a:effectLst/>
              </a:rPr>
              <a:t>Наведение мостов без потерь (</a:t>
            </a:r>
            <a:r>
              <a:rPr lang="en-US" sz="3600" dirty="0">
                <a:effectLst/>
              </a:rPr>
              <a:t>Toll</a:t>
            </a:r>
            <a:r>
              <a:rPr lang="ru-RU" sz="3600" dirty="0">
                <a:effectLst/>
              </a:rPr>
              <a:t>-</a:t>
            </a:r>
            <a:r>
              <a:rPr lang="en-US" sz="3600" dirty="0">
                <a:effectLst/>
              </a:rPr>
              <a:t>Free Bridging</a:t>
            </a:r>
            <a:r>
              <a:rPr lang="ru-RU" sz="3600" dirty="0">
                <a:effectLst/>
              </a:rPr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87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1916832"/>
            <a:ext cx="7474024" cy="3657599"/>
          </a:xfrm>
        </p:spPr>
        <p:txBody>
          <a:bodyPr anchor="t"/>
          <a:lstStyle/>
          <a:p>
            <a:pPr marL="18288" indent="0">
              <a:buNone/>
            </a:pPr>
            <a:r>
              <a:rPr lang="ru-RU" dirty="0">
                <a:effectLst/>
              </a:rPr>
              <a:t>Следующий код не компилируется с </a:t>
            </a:r>
            <a:r>
              <a:rPr lang="en-US" dirty="0">
                <a:effectLst/>
              </a:rPr>
              <a:t>ARC</a:t>
            </a:r>
            <a:r>
              <a:rPr lang="ru-RU" dirty="0" smtClean="0">
                <a:effectLst/>
              </a:rPr>
              <a:t>: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ru-RU" dirty="0">
              <a:effectLst/>
            </a:endParaRPr>
          </a:p>
          <a:p>
            <a:pPr marL="18288" indent="0">
              <a:buNone/>
            </a:pPr>
            <a:r>
              <a:rPr lang="ru-RU" dirty="0">
                <a:effectLst/>
              </a:rPr>
              <a:t>Нам поможет </a:t>
            </a:r>
            <a:r>
              <a:rPr lang="en-US" dirty="0">
                <a:solidFill>
                  <a:srgbClr val="FFFF00"/>
                </a:solidFill>
                <a:effectLst/>
              </a:rPr>
              <a:t>__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bridge</a:t>
            </a:r>
            <a:r>
              <a:rPr lang="en-US" dirty="0" smtClean="0">
                <a:effectLst/>
              </a:rPr>
              <a:t>. </a:t>
            </a:r>
            <a:r>
              <a:rPr lang="ru-RU" dirty="0">
                <a:effectLst/>
              </a:rPr>
              <a:t>Это прямое конвертирование без какого-либо влияния на </a:t>
            </a:r>
            <a:r>
              <a:rPr lang="ru-RU" dirty="0" smtClean="0">
                <a:effectLst/>
              </a:rPr>
              <a:t>владение: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43800" cy="914400"/>
          </a:xfrm>
        </p:spPr>
        <p:txBody>
          <a:bodyPr/>
          <a:lstStyle/>
          <a:p>
            <a:r>
              <a:rPr lang="en-US" dirty="0" smtClean="0"/>
              <a:t>__bridge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420888"/>
            <a:ext cx="7776864" cy="53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755576" y="2492896"/>
            <a:ext cx="7488832" cy="4594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id </a:t>
            </a:r>
            <a:r>
              <a:rPr lang="en-US" sz="14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= (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id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</a:t>
            </a: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CFDictionaryGetValue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cfDict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, key);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4337719"/>
            <a:ext cx="7776864" cy="53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55576" y="4409727"/>
            <a:ext cx="7488832" cy="4594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id </a:t>
            </a:r>
            <a:r>
              <a:rPr lang="en-US" sz="14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= (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__bridge id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CFDictionaryGetValue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cfDict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, key);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556792"/>
            <a:ext cx="7402016" cy="4680520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ru-RU" dirty="0">
                <a:effectLst/>
              </a:rPr>
              <a:t>Вот пример использования наведения мостов в ситуации где возвращаемый объект должен быть освобожден вручную:</a:t>
            </a: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ru-RU" dirty="0">
                <a:solidFill>
                  <a:srgbClr val="FFFF00"/>
                </a:solidFill>
                <a:effectLst/>
              </a:rPr>
              <a:t>__</a:t>
            </a:r>
            <a:r>
              <a:rPr lang="en-US" dirty="0">
                <a:solidFill>
                  <a:srgbClr val="FFFF00"/>
                </a:solidFill>
                <a:effectLst/>
              </a:rPr>
              <a:t>bridge</a:t>
            </a:r>
            <a:r>
              <a:rPr lang="ru-RU" dirty="0">
                <a:solidFill>
                  <a:srgbClr val="FFFF00"/>
                </a:solidFill>
                <a:effectLst/>
              </a:rPr>
              <a:t>_</a:t>
            </a:r>
            <a:r>
              <a:rPr lang="en-US" dirty="0">
                <a:solidFill>
                  <a:srgbClr val="FFFF00"/>
                </a:solidFill>
                <a:effectLst/>
              </a:rPr>
              <a:t>transfer</a:t>
            </a:r>
            <a:r>
              <a:rPr lang="en-US" dirty="0">
                <a:effectLst/>
              </a:rPr>
              <a:t> </a:t>
            </a:r>
            <a:r>
              <a:rPr lang="ru-RU" dirty="0">
                <a:effectLst/>
              </a:rPr>
              <a:t>передает </a:t>
            </a:r>
            <a:r>
              <a:rPr lang="ru-RU" b="1" i="1" dirty="0">
                <a:effectLst/>
              </a:rPr>
              <a:t>не-</a:t>
            </a:r>
            <a:r>
              <a:rPr lang="en-US" b="1" i="1" dirty="0">
                <a:effectLst/>
              </a:rPr>
              <a:t>Objective</a:t>
            </a:r>
            <a:r>
              <a:rPr lang="ru-RU" b="1" i="1" dirty="0">
                <a:effectLst/>
              </a:rPr>
              <a:t>-</a:t>
            </a:r>
            <a:r>
              <a:rPr lang="en-US" b="1" i="1" dirty="0">
                <a:effectLst/>
              </a:rPr>
              <a:t>C </a:t>
            </a:r>
            <a:r>
              <a:rPr lang="ru-RU" dirty="0">
                <a:effectLst/>
              </a:rPr>
              <a:t>ссылку </a:t>
            </a:r>
            <a:r>
              <a:rPr lang="ru-RU" dirty="0" smtClean="0">
                <a:effectLst/>
              </a:rPr>
              <a:t>в </a:t>
            </a:r>
            <a:r>
              <a:rPr lang="en-US" b="1" i="1" dirty="0">
                <a:effectLst/>
              </a:rPr>
              <a:t>Objective</a:t>
            </a:r>
            <a:r>
              <a:rPr lang="ru-RU" b="1" i="1" dirty="0">
                <a:effectLst/>
              </a:rPr>
              <a:t>-</a:t>
            </a:r>
            <a:r>
              <a:rPr lang="en-US" b="1" i="1" dirty="0">
                <a:effectLst/>
              </a:rPr>
              <a:t>C</a:t>
            </a:r>
            <a:r>
              <a:rPr lang="en-US" dirty="0">
                <a:effectLst/>
              </a:rPr>
              <a:t> </a:t>
            </a:r>
            <a:r>
              <a:rPr lang="ru-RU" dirty="0" smtClean="0">
                <a:effectLst/>
              </a:rPr>
              <a:t>и </a:t>
            </a:r>
            <a:r>
              <a:rPr lang="ru-RU" dirty="0">
                <a:effectLst/>
              </a:rPr>
              <a:t>передает владение, таким образом </a:t>
            </a:r>
            <a:r>
              <a:rPr lang="en-US" dirty="0">
                <a:effectLst/>
              </a:rPr>
              <a:t>ARC </a:t>
            </a:r>
            <a:r>
              <a:rPr lang="ru-RU" dirty="0">
                <a:effectLst/>
              </a:rPr>
              <a:t>отпустит (</a:t>
            </a:r>
            <a:r>
              <a:rPr lang="en-US" i="1" dirty="0">
                <a:effectLst/>
              </a:rPr>
              <a:t>release</a:t>
            </a:r>
            <a:r>
              <a:rPr lang="ru-RU" dirty="0">
                <a:effectLst/>
              </a:rPr>
              <a:t>) значение за вас</a:t>
            </a:r>
            <a:r>
              <a:rPr lang="ru-RU" dirty="0" smtClean="0">
                <a:effectLst/>
              </a:rPr>
              <a:t>:</a:t>
            </a:r>
            <a:endParaRPr lang="en-US" dirty="0" smtClean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639931"/>
          </a:xfrm>
        </p:spPr>
        <p:txBody>
          <a:bodyPr/>
          <a:lstStyle/>
          <a:p>
            <a:r>
              <a:rPr lang="ru-RU" dirty="0">
                <a:effectLst/>
              </a:rPr>
              <a:t>__</a:t>
            </a:r>
            <a:r>
              <a:rPr lang="en-US" dirty="0">
                <a:effectLst/>
              </a:rPr>
              <a:t>bridge</a:t>
            </a:r>
            <a:r>
              <a:rPr lang="ru-RU" dirty="0">
                <a:effectLst/>
              </a:rPr>
              <a:t>_</a:t>
            </a:r>
            <a:r>
              <a:rPr lang="en-US" dirty="0" smtClean="0">
                <a:effectLst/>
              </a:rPr>
              <a:t>transfer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636912"/>
            <a:ext cx="7776864" cy="1224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755576" y="2708920"/>
            <a:ext cx="7704856" cy="1058271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5C2699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NSString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*value = (</a:t>
            </a:r>
            <a:r>
              <a:rPr lang="en-US" sz="1400" dirty="0">
                <a:solidFill>
                  <a:srgbClr val="5C2699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NSString</a:t>
            </a:r>
            <a:r>
              <a:rPr lang="en-US" sz="14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*)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CFPreferencesCopyAppValue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CFSTR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someKey</a:t>
            </a:r>
            <a:r>
              <a:rPr lang="en-US" sz="1400" dirty="0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),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CFSTR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com.company.someapp</a:t>
            </a:r>
            <a:r>
              <a:rPr lang="en-US" sz="1400" dirty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));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self</a:t>
            </a:r>
            <a:r>
              <a:rPr lang="en-US" sz="14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useValue</a:t>
            </a:r>
            <a:r>
              <a:rPr lang="en-US" sz="14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:value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[value </a:t>
            </a:r>
            <a:r>
              <a:rPr lang="en-US" sz="14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release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4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5293880"/>
            <a:ext cx="7776864" cy="1008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55576" y="5365889"/>
            <a:ext cx="7704856" cy="8714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5C2699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NSString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*value = (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__</a:t>
            </a:r>
            <a:r>
              <a:rPr lang="en-US" sz="1400" dirty="0" err="1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bridge_transfer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5C2699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NSString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*)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CFPreferencesCopyAppValue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CFSTR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someKey</a:t>
            </a:r>
            <a:r>
              <a:rPr lang="en-US" sz="1400" dirty="0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),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CFSTR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com.company.someapp</a:t>
            </a:r>
            <a:r>
              <a:rPr lang="en-US" sz="1400" dirty="0">
                <a:solidFill>
                  <a:srgbClr val="C41A16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));</a:t>
            </a:r>
            <a:endParaRPr lang="ru-RU" sz="14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self</a:t>
            </a:r>
            <a:r>
              <a:rPr lang="en-US" sz="14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useValue</a:t>
            </a:r>
            <a:r>
              <a:rPr lang="en-US" sz="1400" dirty="0" err="1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:value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642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700808"/>
            <a:ext cx="7402016" cy="4536504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en-US" dirty="0">
                <a:effectLst/>
              </a:rPr>
              <a:t>ARC </a:t>
            </a:r>
            <a:r>
              <a:rPr lang="ru-RU" dirty="0">
                <a:effectLst/>
              </a:rPr>
              <a:t>не разрешает стандартное конвертирование от </a:t>
            </a:r>
            <a:r>
              <a:rPr lang="en-US" i="1" dirty="0">
                <a:effectLst/>
              </a:rPr>
              <a:t>Objective</a:t>
            </a:r>
            <a:r>
              <a:rPr lang="ru-RU" i="1" dirty="0">
                <a:effectLst/>
              </a:rPr>
              <a:t>-</a:t>
            </a:r>
            <a:r>
              <a:rPr lang="en-US" i="1" dirty="0">
                <a:effectLst/>
              </a:rPr>
              <a:t>C</a:t>
            </a:r>
            <a:r>
              <a:rPr lang="ru-RU" i="1" dirty="0">
                <a:effectLst/>
              </a:rPr>
              <a:t> </a:t>
            </a:r>
            <a:r>
              <a:rPr lang="ru-RU" dirty="0">
                <a:effectLst/>
              </a:rPr>
              <a:t>ссылки на объект к </a:t>
            </a:r>
            <a:r>
              <a:rPr lang="en-US" i="1" dirty="0" err="1">
                <a:effectLst/>
              </a:rPr>
              <a:t>CoreFoundation</a:t>
            </a:r>
            <a:r>
              <a:rPr lang="en-US" i="1" dirty="0">
                <a:effectLst/>
              </a:rPr>
              <a:t> </a:t>
            </a:r>
            <a:r>
              <a:rPr lang="ru-RU" dirty="0">
                <a:effectLst/>
              </a:rPr>
              <a:t>ссылке. Этот код не скомпилируется в</a:t>
            </a:r>
            <a:r>
              <a:rPr lang="en-US" dirty="0">
                <a:effectLst/>
              </a:rPr>
              <a:t> ARC</a:t>
            </a:r>
            <a:r>
              <a:rPr lang="en-US" dirty="0" smtClean="0">
                <a:effectLst/>
              </a:rPr>
              <a:t>:</a:t>
            </a:r>
          </a:p>
          <a:p>
            <a:pPr marL="18288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18288" indent="0">
              <a:buNone/>
            </a:pPr>
            <a:endParaRPr lang="en-US" dirty="0" smtClean="0">
              <a:solidFill>
                <a:srgbClr val="FFFF00"/>
              </a:solidFill>
              <a:effectLst/>
            </a:endParaRPr>
          </a:p>
          <a:p>
            <a:pPr marL="18288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18288" indent="0">
              <a:buNone/>
            </a:pPr>
            <a:r>
              <a:rPr lang="ru-RU" dirty="0" smtClean="0">
                <a:solidFill>
                  <a:srgbClr val="FFFF00"/>
                </a:solidFill>
                <a:effectLst/>
              </a:rPr>
              <a:t>__</a:t>
            </a:r>
            <a:r>
              <a:rPr lang="en-US" dirty="0">
                <a:solidFill>
                  <a:srgbClr val="FFFF00"/>
                </a:solidFill>
                <a:effectLst/>
              </a:rPr>
              <a:t>bridge</a:t>
            </a:r>
            <a:r>
              <a:rPr lang="ru-RU" dirty="0">
                <a:solidFill>
                  <a:srgbClr val="FFFF00"/>
                </a:solidFill>
                <a:effectLst/>
              </a:rPr>
              <a:t>_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retained </a:t>
            </a:r>
            <a:r>
              <a:rPr lang="ru-RU" dirty="0" smtClean="0">
                <a:effectLst/>
              </a:rPr>
              <a:t>переводит </a:t>
            </a:r>
            <a:r>
              <a:rPr lang="ru-RU" dirty="0">
                <a:effectLst/>
              </a:rPr>
              <a:t>владение из системы в наши руки. </a:t>
            </a:r>
            <a:r>
              <a:rPr lang="ru-RU" dirty="0" smtClean="0">
                <a:effectLst/>
              </a:rPr>
              <a:t>Теперь </a:t>
            </a:r>
            <a:r>
              <a:rPr lang="ru-RU" dirty="0">
                <a:effectLst/>
              </a:rPr>
              <a:t>мы ответственны за отпускание </a:t>
            </a:r>
            <a:r>
              <a:rPr lang="ru-RU" dirty="0" smtClean="0">
                <a:effectLst/>
              </a:rPr>
              <a:t>объекта (вызов </a:t>
            </a:r>
            <a:r>
              <a:rPr lang="en-US" i="1" dirty="0" err="1" smtClean="0">
                <a:effectLst/>
              </a:rPr>
              <a:t>CFRelease</a:t>
            </a:r>
            <a:r>
              <a:rPr lang="ru-RU" dirty="0" smtClean="0">
                <a:effectLst/>
              </a:rPr>
              <a:t>):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r>
              <a:rPr lang="ru-RU" dirty="0">
                <a:effectLst/>
              </a:rPr>
              <a:t>__</a:t>
            </a:r>
            <a:r>
              <a:rPr lang="en-US" dirty="0">
                <a:effectLst/>
              </a:rPr>
              <a:t>bridge</a:t>
            </a:r>
            <a:r>
              <a:rPr lang="ru-RU" dirty="0">
                <a:effectLst/>
              </a:rPr>
              <a:t>_</a:t>
            </a:r>
            <a:r>
              <a:rPr lang="en-US" dirty="0" smtClean="0">
                <a:effectLst/>
              </a:rPr>
              <a:t>retained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708920"/>
            <a:ext cx="7776864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755576" y="2780928"/>
            <a:ext cx="7704856" cy="6225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CFStringRef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value = (</a:t>
            </a: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CFStringRef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</a:t>
            </a:r>
            <a:r>
              <a:rPr lang="en-US" sz="14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self</a:t>
            </a:r>
            <a:r>
              <a:rPr lang="en-US" sz="14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someString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UseCFStringValue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(value);</a:t>
            </a:r>
            <a:endParaRPr lang="ru-RU" sz="14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5013176"/>
            <a:ext cx="7776864" cy="977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55576" y="5085184"/>
            <a:ext cx="7704856" cy="8447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CFStringRef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value = (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__</a:t>
            </a:r>
            <a:r>
              <a:rPr lang="en-US" sz="1400" dirty="0" err="1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bridge_retained</a:t>
            </a:r>
            <a:r>
              <a:rPr lang="en-US" sz="14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CFStringRef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</a:t>
            </a:r>
            <a:r>
              <a:rPr lang="en-US" sz="14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self</a:t>
            </a:r>
            <a:r>
              <a:rPr lang="en-US" sz="14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someString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UseCFStringValue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(value);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CFRelease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(value);</a:t>
            </a:r>
            <a:endParaRPr lang="ru-RU" sz="14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628800"/>
            <a:ext cx="7402016" cy="4464496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dirty="0">
                <a:effectLst/>
              </a:rPr>
              <a:t>Под управлением </a:t>
            </a:r>
            <a:r>
              <a:rPr lang="en-US" dirty="0">
                <a:effectLst/>
              </a:rPr>
              <a:t>ARC </a:t>
            </a:r>
            <a:r>
              <a:rPr lang="ru-RU" dirty="0">
                <a:effectLst/>
              </a:rPr>
              <a:t>структуры и </a:t>
            </a:r>
            <a:r>
              <a:rPr lang="en-US" dirty="0">
                <a:effectLst/>
              </a:rPr>
              <a:t>Objective</a:t>
            </a:r>
            <a:r>
              <a:rPr lang="ru-RU" dirty="0">
                <a:effectLst/>
              </a:rPr>
              <a:t>-</a:t>
            </a:r>
            <a:r>
              <a:rPr lang="en-US" dirty="0">
                <a:effectLst/>
              </a:rPr>
              <a:t>C </a:t>
            </a:r>
            <a:r>
              <a:rPr lang="ru-RU" dirty="0">
                <a:effectLst/>
              </a:rPr>
              <a:t>ссылки </a:t>
            </a:r>
            <a:r>
              <a:rPr lang="ru-RU" dirty="0" smtClean="0">
                <a:effectLst/>
              </a:rPr>
              <a:t>по </a:t>
            </a:r>
            <a:r>
              <a:rPr lang="ru-RU" dirty="0">
                <a:effectLst/>
              </a:rPr>
              <a:t>большей степени не смешиваются. </a:t>
            </a:r>
            <a:r>
              <a:rPr lang="en-US" dirty="0" smtClean="0">
                <a:effectLst/>
              </a:rPr>
              <a:t>ARC </a:t>
            </a:r>
            <a:r>
              <a:rPr lang="ru-RU" dirty="0">
                <a:effectLst/>
              </a:rPr>
              <a:t>просто пропускает </a:t>
            </a:r>
            <a:r>
              <a:rPr lang="ru-RU" dirty="0" smtClean="0">
                <a:effectLst/>
              </a:rPr>
              <a:t>всю эту </a:t>
            </a:r>
            <a:r>
              <a:rPr lang="ru-RU" dirty="0">
                <a:effectLst/>
              </a:rPr>
              <a:t>проблему. Если вы хотите поместить </a:t>
            </a:r>
            <a:r>
              <a:rPr lang="en-US" dirty="0">
                <a:effectLst/>
              </a:rPr>
              <a:t>Objective</a:t>
            </a:r>
            <a:r>
              <a:rPr lang="ru-RU" dirty="0">
                <a:effectLst/>
              </a:rPr>
              <a:t>-</a:t>
            </a:r>
            <a:r>
              <a:rPr lang="en-US" dirty="0">
                <a:effectLst/>
              </a:rPr>
              <a:t>C </a:t>
            </a:r>
            <a:r>
              <a:rPr lang="ru-RU" dirty="0">
                <a:effectLst/>
              </a:rPr>
              <a:t>ссылку </a:t>
            </a:r>
            <a:r>
              <a:rPr lang="ru-RU" dirty="0" smtClean="0">
                <a:effectLst/>
              </a:rPr>
              <a:t>в </a:t>
            </a:r>
            <a:r>
              <a:rPr lang="ru-RU" dirty="0">
                <a:effectLst/>
              </a:rPr>
              <a:t>структуру, вы должны</a:t>
            </a:r>
            <a:r>
              <a:rPr lang="en-US" dirty="0">
                <a:effectLst/>
              </a:rPr>
              <a:t> </a:t>
            </a:r>
            <a:r>
              <a:rPr lang="ru-RU" dirty="0">
                <a:effectLst/>
              </a:rPr>
              <a:t>указать ей</a:t>
            </a:r>
            <a:r>
              <a:rPr lang="en-US" dirty="0">
                <a:effectLst/>
              </a:rPr>
              <a:t> </a:t>
            </a:r>
            <a:r>
              <a:rPr lang="ru-RU" dirty="0">
                <a:solidFill>
                  <a:srgbClr val="FFFF00"/>
                </a:solidFill>
                <a:effectLst/>
              </a:rPr>
              <a:t>__</a:t>
            </a:r>
            <a:r>
              <a:rPr lang="en-US" dirty="0">
                <a:solidFill>
                  <a:srgbClr val="FFFF00"/>
                </a:solidFill>
                <a:effectLst/>
              </a:rPr>
              <a:t>unsafe</a:t>
            </a:r>
            <a:r>
              <a:rPr lang="ru-RU" dirty="0">
                <a:solidFill>
                  <a:srgbClr val="FFFF00"/>
                </a:solidFill>
                <a:effectLst/>
              </a:rPr>
              <a:t>_</a:t>
            </a:r>
            <a:r>
              <a:rPr lang="en-US" dirty="0" err="1">
                <a:solidFill>
                  <a:srgbClr val="FFFF00"/>
                </a:solidFill>
                <a:effectLst/>
              </a:rPr>
              <a:t>unretained</a:t>
            </a:r>
            <a:r>
              <a:rPr lang="ru-RU" dirty="0">
                <a:effectLst/>
              </a:rPr>
              <a:t>, и иметь дело со всеми </a:t>
            </a:r>
            <a:r>
              <a:rPr lang="ru-RU" dirty="0" smtClean="0">
                <a:effectLst/>
              </a:rPr>
              <a:t>проблемами, </a:t>
            </a:r>
            <a:r>
              <a:rPr lang="ru-RU" dirty="0">
                <a:effectLst/>
              </a:rPr>
              <a:t>которые это за собой </a:t>
            </a:r>
            <a:r>
              <a:rPr lang="ru-RU" dirty="0" smtClean="0">
                <a:effectLst/>
              </a:rPr>
              <a:t>потянет.</a:t>
            </a:r>
            <a:endParaRPr lang="en-US" dirty="0" smtClean="0">
              <a:effectLst/>
            </a:endParaRPr>
          </a:p>
          <a:p>
            <a:pPr marL="18288" indent="0">
              <a:buNone/>
            </a:pPr>
            <a:endParaRPr lang="ru-RU" dirty="0">
              <a:effectLst/>
            </a:endParaRPr>
          </a:p>
          <a:p>
            <a:pPr marL="18288" indent="0">
              <a:buNone/>
            </a:pPr>
            <a:r>
              <a:rPr lang="ru-RU" dirty="0" smtClean="0">
                <a:effectLst/>
              </a:rPr>
              <a:t>Лучший </a:t>
            </a:r>
            <a:r>
              <a:rPr lang="ru-RU" dirty="0">
                <a:effectLst/>
              </a:rPr>
              <a:t>вариант – это перевести структуру в легковесный </a:t>
            </a:r>
            <a:r>
              <a:rPr lang="en-US" dirty="0">
                <a:effectLst/>
              </a:rPr>
              <a:t>Objective</a:t>
            </a:r>
            <a:r>
              <a:rPr lang="ru-RU" dirty="0">
                <a:effectLst/>
              </a:rPr>
              <a:t>-</a:t>
            </a:r>
            <a:r>
              <a:rPr lang="en-US" dirty="0">
                <a:effectLst/>
              </a:rPr>
              <a:t>C </a:t>
            </a:r>
            <a:r>
              <a:rPr lang="ru-RU" dirty="0">
                <a:effectLst/>
              </a:rPr>
              <a:t>класс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634008"/>
          </a:xfrm>
        </p:spPr>
        <p:txBody>
          <a:bodyPr/>
          <a:lstStyle/>
          <a:p>
            <a:r>
              <a:rPr lang="ru-RU" sz="3600" dirty="0" smtClean="0"/>
              <a:t>Структуры </a:t>
            </a:r>
            <a:r>
              <a:rPr lang="ru-RU" sz="3600" dirty="0"/>
              <a:t>и </a:t>
            </a:r>
            <a:r>
              <a:rPr lang="ru-RU" sz="3600" dirty="0" err="1"/>
              <a:t>Objective</a:t>
            </a:r>
            <a:r>
              <a:rPr lang="ru-RU" sz="3600" dirty="0"/>
              <a:t>-C </a:t>
            </a:r>
            <a:r>
              <a:rPr lang="ru-RU" sz="3600" dirty="0" smtClean="0"/>
              <a:t>объекты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32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755576" y="1556792"/>
            <a:ext cx="3528392" cy="360041"/>
          </a:xfrm>
        </p:spPr>
        <p:txBody>
          <a:bodyPr anchor="t">
            <a:normAutofit fontScale="92500" lnSpcReduction="10000"/>
          </a:bodyPr>
          <a:lstStyle/>
          <a:p>
            <a:pPr marL="18288" indent="0">
              <a:buNone/>
            </a:pPr>
            <a:r>
              <a:rPr lang="en-US" dirty="0" smtClean="0">
                <a:solidFill>
                  <a:srgbClr val="FFFF00"/>
                </a:solidFill>
                <a:effectLst/>
              </a:rPr>
              <a:t>Project-Prefix.pch</a:t>
            </a:r>
            <a:r>
              <a:rPr lang="ru-RU" dirty="0" smtClean="0">
                <a:effectLst/>
              </a:rPr>
              <a:t>:</a:t>
            </a:r>
            <a:endParaRPr lang="en-US" dirty="0" smtClean="0">
              <a:effectLst/>
            </a:endParaRPr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r>
              <a:rPr lang="ru-RU" sz="4000" dirty="0" smtClean="0"/>
              <a:t>Универсальный </a:t>
            </a:r>
            <a:r>
              <a:rPr lang="en-US" sz="4000" dirty="0" smtClean="0"/>
              <a:t>ARC</a:t>
            </a:r>
            <a:r>
              <a:rPr lang="ru-RU" sz="4000" dirty="0" smtClean="0"/>
              <a:t> проект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961455"/>
            <a:ext cx="4104456" cy="4419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55576" y="2033463"/>
            <a:ext cx="4032448" cy="4419873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ifndef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ARC_STRONG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#if __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has_feature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objc_arc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ARC_STRONG strong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else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ARC_STRONG retain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endif</a:t>
            </a:r>
            <a:endParaRPr lang="en-US" sz="1400" dirty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endif</a:t>
            </a:r>
            <a:endParaRPr lang="en-US" sz="1400" dirty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 smtClean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ifndef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ARC_WEAK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#if __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has_feature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objc_arc_weak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ARC_WEAK weak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elif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__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has_feature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objc_arc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ARC_WEAK 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unsafe_unretained</a:t>
            </a:r>
            <a:endParaRPr lang="en-US" sz="1400" dirty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#else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ARC_WEAK assign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endif</a:t>
            </a:r>
            <a:endParaRPr lang="en-US" sz="1400" dirty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endif</a:t>
            </a:r>
            <a:endParaRPr lang="ru-RU" sz="1400" dirty="0" smtClean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if __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has_feature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objc_arc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ARC_AUTORELEASE(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endParaRPr lang="en-US" sz="1400" dirty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ARC_RELEASE(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(void)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endParaRPr lang="en-US" sz="1400" dirty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ARC_RETAIN(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(void)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endParaRPr lang="en-US" sz="1400" dirty="0">
              <a:solidFill>
                <a:srgbClr val="643820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else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ARC_AUTORELEASE(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[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autorelease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ARC_RELEASE(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(void)[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release]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#define ARC_RETAIN(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 (void)[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exp</a:t>
            </a:r>
            <a:r>
              <a:rPr lang="en-US" sz="1400" dirty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retain]</a:t>
            </a:r>
          </a:p>
          <a:p>
            <a:pPr marL="182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endif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Объект 1"/>
          <p:cNvSpPr txBox="1">
            <a:spLocks/>
          </p:cNvSpPr>
          <p:nvPr/>
        </p:nvSpPr>
        <p:spPr>
          <a:xfrm>
            <a:off x="5004048" y="1556791"/>
            <a:ext cx="3600400" cy="3600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dirty="0" err="1" smtClean="0">
                <a:solidFill>
                  <a:srgbClr val="FFFF00"/>
                </a:solidFill>
                <a:effectLst/>
              </a:rPr>
              <a:t>myViewController.h</a:t>
            </a:r>
            <a:r>
              <a:rPr lang="ru-RU" dirty="0" smtClean="0">
                <a:effectLst/>
              </a:rPr>
              <a:t>:</a:t>
            </a:r>
            <a:endParaRPr lang="en-US" dirty="0" smtClean="0">
              <a:effectLst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35910" y="1961456"/>
            <a:ext cx="3734048" cy="39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/>
          </a:p>
        </p:txBody>
      </p:sp>
      <p:sp>
        <p:nvSpPr>
          <p:cNvPr id="16" name="Объект 4"/>
          <p:cNvSpPr txBox="1">
            <a:spLocks/>
          </p:cNvSpPr>
          <p:nvPr/>
        </p:nvSpPr>
        <p:spPr>
          <a:xfrm>
            <a:off x="5007918" y="2033464"/>
            <a:ext cx="3668538" cy="3874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dirty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@property</a:t>
            </a:r>
            <a:r>
              <a:rPr lang="en-US" sz="11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ARC_WEAK</a:t>
            </a:r>
            <a:r>
              <a:rPr lang="en-US" sz="11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r>
              <a:rPr lang="en-US" sz="1100" dirty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id</a:t>
            </a:r>
            <a:r>
              <a:rPr lang="en-US" sz="11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err="1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MyDelegate</a:t>
            </a:r>
            <a:r>
              <a:rPr lang="en-US" sz="11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ru-RU" sz="11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delegate;</a:t>
            </a:r>
            <a:endParaRPr lang="ru-RU" sz="11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20" name="Объект 1"/>
          <p:cNvSpPr txBox="1">
            <a:spLocks/>
          </p:cNvSpPr>
          <p:nvPr/>
        </p:nvSpPr>
        <p:spPr>
          <a:xfrm>
            <a:off x="5004048" y="2909341"/>
            <a:ext cx="3600400" cy="3600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dirty="0" err="1" smtClean="0">
                <a:solidFill>
                  <a:srgbClr val="FFFF00"/>
                </a:solidFill>
                <a:effectLst/>
              </a:rPr>
              <a:t>myViewController.m</a:t>
            </a:r>
            <a:r>
              <a:rPr lang="ru-RU" dirty="0" smtClean="0">
                <a:effectLst/>
              </a:rPr>
              <a:t>:</a:t>
            </a:r>
            <a:endParaRPr lang="en-US" dirty="0" smtClean="0">
              <a:effectLst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935910" y="3314005"/>
            <a:ext cx="3734048" cy="403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/>
          </a:p>
        </p:txBody>
      </p:sp>
      <p:sp>
        <p:nvSpPr>
          <p:cNvPr id="22" name="Объект 4"/>
          <p:cNvSpPr txBox="1">
            <a:spLocks/>
          </p:cNvSpPr>
          <p:nvPr/>
        </p:nvSpPr>
        <p:spPr>
          <a:xfrm>
            <a:off x="5007918" y="3386014"/>
            <a:ext cx="3668538" cy="3310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fontAlgn="base">
              <a:buNone/>
            </a:pPr>
            <a:r>
              <a:rPr lang="en-US" sz="11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643820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ARC_AUTORELEASE</a:t>
            </a:r>
            <a:r>
              <a:rPr lang="en-US" sz="1100" dirty="0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(foo);</a:t>
            </a:r>
            <a:endParaRPr lang="ru-RU" sz="11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1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23728" y="3140968"/>
            <a:ext cx="6096000" cy="2160241"/>
          </a:xfrm>
        </p:spPr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ru-RU" dirty="0">
                <a:effectLst/>
              </a:rPr>
              <a:t>Совершенно недопустимо, используя ARC, </a:t>
            </a:r>
            <a:r>
              <a:rPr lang="ru-RU" dirty="0" smtClean="0">
                <a:effectLst/>
              </a:rPr>
              <a:t>посылать объектам сообщения: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r</a:t>
            </a:r>
            <a:r>
              <a:rPr lang="ru-RU" b="1" dirty="0" err="1" smtClean="0">
                <a:solidFill>
                  <a:srgbClr val="FFFF00"/>
                </a:solidFill>
                <a:effectLst/>
              </a:rPr>
              <a:t>etai</a:t>
            </a:r>
            <a:r>
              <a:rPr lang="en-US" b="1" dirty="0" smtClean="0">
                <a:solidFill>
                  <a:srgbClr val="FFFF00"/>
                </a:solidFill>
                <a:effectLst/>
              </a:rPr>
              <a:t>n</a:t>
            </a:r>
            <a:endParaRPr lang="ru-RU" b="1" dirty="0">
              <a:solidFill>
                <a:srgbClr val="FFFF00"/>
              </a:solidFill>
              <a:effectLst/>
            </a:endParaRPr>
          </a:p>
          <a:p>
            <a:r>
              <a:rPr lang="en-US" b="1" dirty="0" smtClean="0">
                <a:solidFill>
                  <a:srgbClr val="FFFF00"/>
                </a:solidFill>
                <a:effectLst/>
              </a:rPr>
              <a:t>r</a:t>
            </a:r>
            <a:r>
              <a:rPr lang="ru-RU" b="1" dirty="0" err="1" smtClean="0">
                <a:solidFill>
                  <a:srgbClr val="FFFF00"/>
                </a:solidFill>
                <a:effectLst/>
              </a:rPr>
              <a:t>elease</a:t>
            </a:r>
            <a:endParaRPr lang="ru-RU" b="1" dirty="0" smtClean="0">
              <a:solidFill>
                <a:srgbClr val="FFFF00"/>
              </a:solidFill>
              <a:effectLst/>
            </a:endParaRPr>
          </a:p>
          <a:p>
            <a:r>
              <a:rPr lang="ru-RU" b="1" dirty="0" err="1" smtClean="0">
                <a:solidFill>
                  <a:srgbClr val="FFFF00"/>
                </a:solidFill>
                <a:effectLst/>
              </a:rPr>
              <a:t>retainCoun</a:t>
            </a:r>
            <a:r>
              <a:rPr lang="en-US" b="1" dirty="0" smtClean="0">
                <a:solidFill>
                  <a:srgbClr val="FFFF00"/>
                </a:solidFill>
                <a:effectLst/>
              </a:rPr>
              <a:t>t</a:t>
            </a:r>
            <a:endParaRPr lang="ru-RU" b="1" dirty="0" smtClean="0">
              <a:solidFill>
                <a:srgbClr val="FFFF00"/>
              </a:solidFill>
              <a:effectLst/>
            </a:endParaRPr>
          </a:p>
          <a:p>
            <a:r>
              <a:rPr lang="ru-RU" b="1" dirty="0" err="1" smtClean="0">
                <a:solidFill>
                  <a:srgbClr val="FFFF00"/>
                </a:solidFill>
                <a:effectLst/>
              </a:rPr>
              <a:t>autorelease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1052736"/>
            <a:ext cx="7543800" cy="1512168"/>
          </a:xfrm>
        </p:spPr>
        <p:txBody>
          <a:bodyPr/>
          <a:lstStyle/>
          <a:p>
            <a:r>
              <a:rPr lang="ru-RU" dirty="0">
                <a:effectLst/>
              </a:rPr>
              <a:t>ARC </a:t>
            </a:r>
            <a:r>
              <a:rPr lang="ru-RU" dirty="0" smtClean="0">
                <a:effectLst/>
              </a:rPr>
              <a:t>запрещает вам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управлять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1340768"/>
            <a:ext cx="7402016" cy="4464496"/>
          </a:xfrm>
        </p:spPr>
        <p:txBody>
          <a:bodyPr/>
          <a:lstStyle/>
          <a:p>
            <a:r>
              <a:rPr lang="en-US" u="sng" dirty="0">
                <a:effectLst/>
                <a:hlinkClick r:id="rId2"/>
              </a:rPr>
              <a:t>http://developer.apple.com/library/ios/#</a:t>
            </a:r>
            <a:r>
              <a:rPr lang="en-US" u="sng" dirty="0" smtClean="0">
                <a:effectLst/>
                <a:hlinkClick r:id="rId2"/>
              </a:rPr>
              <a:t>releasenotes/ObjectiveC/RN-TransitioningToARC/Introduction/Introduction.html</a:t>
            </a:r>
            <a:endParaRPr lang="ru-RU" u="sng" dirty="0" smtClean="0">
              <a:effectLst/>
            </a:endParaRPr>
          </a:p>
          <a:p>
            <a:r>
              <a:rPr lang="ru-RU" u="sng" dirty="0" smtClean="0">
                <a:effectLst/>
                <a:hlinkClick r:id="rId3"/>
              </a:rPr>
              <a:t>http</a:t>
            </a:r>
            <a:r>
              <a:rPr lang="ru-RU" u="sng" dirty="0">
                <a:effectLst/>
                <a:hlinkClick r:id="rId3"/>
              </a:rPr>
              <a:t>://mikeash.com/pyblog/friday-qa-2011-09-30-automatic-reference-counting.html</a:t>
            </a:r>
            <a:endParaRPr lang="ru-RU" dirty="0">
              <a:effectLst/>
            </a:endParaRPr>
          </a:p>
          <a:p>
            <a:r>
              <a:rPr lang="en-US" u="sng" dirty="0">
                <a:effectLst/>
                <a:hlinkClick r:id="rId4"/>
              </a:rPr>
              <a:t>http</a:t>
            </a:r>
            <a:r>
              <a:rPr lang="ru-RU" u="sng" dirty="0">
                <a:effectLst/>
                <a:hlinkClick r:id="rId4"/>
              </a:rPr>
              <a:t>://</a:t>
            </a:r>
            <a:r>
              <a:rPr lang="en-US" u="sng" dirty="0" err="1">
                <a:effectLst/>
                <a:hlinkClick r:id="rId4"/>
              </a:rPr>
              <a:t>amattn</a:t>
            </a:r>
            <a:r>
              <a:rPr lang="ru-RU" u="sng" dirty="0">
                <a:effectLst/>
                <a:hlinkClick r:id="rId4"/>
              </a:rPr>
              <a:t>.</a:t>
            </a:r>
            <a:r>
              <a:rPr lang="en-US" u="sng" dirty="0">
                <a:effectLst/>
                <a:hlinkClick r:id="rId4"/>
              </a:rPr>
              <a:t>com</a:t>
            </a:r>
            <a:r>
              <a:rPr lang="ru-RU" u="sng" dirty="0">
                <a:effectLst/>
                <a:hlinkClick r:id="rId4"/>
              </a:rPr>
              <a:t>/2011/12/07/</a:t>
            </a:r>
            <a:r>
              <a:rPr lang="en-US" u="sng" dirty="0">
                <a:effectLst/>
                <a:hlinkClick r:id="rId4"/>
              </a:rPr>
              <a:t>arc</a:t>
            </a:r>
            <a:r>
              <a:rPr lang="ru-RU" u="sng" dirty="0">
                <a:effectLst/>
                <a:hlinkClick r:id="rId4"/>
              </a:rPr>
              <a:t>_</a:t>
            </a:r>
            <a:r>
              <a:rPr lang="en-US" u="sng" dirty="0">
                <a:effectLst/>
                <a:hlinkClick r:id="rId4"/>
              </a:rPr>
              <a:t>best</a:t>
            </a:r>
            <a:r>
              <a:rPr lang="ru-RU" u="sng" dirty="0">
                <a:effectLst/>
                <a:hlinkClick r:id="rId4"/>
              </a:rPr>
              <a:t>_</a:t>
            </a:r>
            <a:r>
              <a:rPr lang="en-US" u="sng" dirty="0">
                <a:effectLst/>
                <a:hlinkClick r:id="rId4"/>
              </a:rPr>
              <a:t>practices</a:t>
            </a:r>
            <a:r>
              <a:rPr lang="ru-RU" u="sng" dirty="0">
                <a:effectLst/>
                <a:hlinkClick r:id="rId4"/>
              </a:rPr>
              <a:t>.</a:t>
            </a:r>
            <a:r>
              <a:rPr lang="en-US" u="sng" dirty="0">
                <a:effectLst/>
                <a:hlinkClick r:id="rId4"/>
              </a:rPr>
              <a:t>html</a:t>
            </a:r>
            <a:endParaRPr lang="ru-RU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698376"/>
          </a:xfrm>
        </p:spPr>
        <p:txBody>
          <a:bodyPr/>
          <a:lstStyle/>
          <a:p>
            <a:r>
              <a:rPr lang="ru-RU" sz="4000" dirty="0" smtClean="0"/>
              <a:t>Использованные материалы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892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33600" y="1772816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ru-RU" dirty="0">
                <a:effectLst/>
              </a:rPr>
              <a:t>ARC доступен, начиная с OS X v10.6 и </a:t>
            </a:r>
            <a:r>
              <a:rPr lang="ru-RU" dirty="0" err="1">
                <a:effectLst/>
              </a:rPr>
              <a:t>iOS</a:t>
            </a:r>
            <a:r>
              <a:rPr lang="ru-RU" dirty="0">
                <a:effectLst/>
              </a:rPr>
              <a:t> 4, доступен в </a:t>
            </a:r>
            <a:r>
              <a:rPr lang="ru-RU" dirty="0" err="1">
                <a:solidFill>
                  <a:srgbClr val="FFFF00"/>
                </a:solidFill>
                <a:effectLst/>
              </a:rPr>
              <a:t>Xcode</a:t>
            </a:r>
            <a:r>
              <a:rPr lang="ru-RU" dirty="0">
                <a:solidFill>
                  <a:srgbClr val="FFFF00"/>
                </a:solidFill>
                <a:effectLst/>
              </a:rPr>
              <a:t> 4.2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for</a:t>
            </a:r>
            <a:r>
              <a:rPr lang="ru-RU" dirty="0">
                <a:effectLst/>
              </a:rPr>
              <a:t> OS X v10.6 </a:t>
            </a:r>
            <a:r>
              <a:rPr lang="ru-RU" dirty="0" err="1">
                <a:effectLst/>
              </a:rPr>
              <a:t>and</a:t>
            </a:r>
            <a:r>
              <a:rPr lang="ru-RU" dirty="0">
                <a:effectLst/>
              </a:rPr>
              <a:t> v10.7 (64-bit </a:t>
            </a:r>
            <a:r>
              <a:rPr lang="ru-RU" dirty="0" err="1">
                <a:effectLst/>
              </a:rPr>
              <a:t>applications</a:t>
            </a:r>
            <a:r>
              <a:rPr lang="ru-RU" dirty="0">
                <a:effectLst/>
              </a:rPr>
              <a:t>), и только при выборе компиляции с использованием </a:t>
            </a:r>
            <a:r>
              <a:rPr lang="ru-RU" dirty="0" err="1">
                <a:effectLst/>
              </a:rPr>
              <a:t>Clang</a:t>
            </a:r>
            <a:r>
              <a:rPr lang="ru-RU" dirty="0">
                <a:effectLst/>
              </a:rPr>
              <a:t> (</a:t>
            </a:r>
            <a:r>
              <a:rPr lang="ru-RU" dirty="0" err="1">
                <a:effectLst/>
              </a:rPr>
              <a:t>a.k.a</a:t>
            </a:r>
            <a:r>
              <a:rPr lang="ru-RU" dirty="0">
                <a:effectLst/>
              </a:rPr>
              <a:t>. «</a:t>
            </a:r>
            <a:r>
              <a:rPr lang="ru-RU" dirty="0" err="1">
                <a:solidFill>
                  <a:srgbClr val="FFFF00"/>
                </a:solidFill>
                <a:effectLst/>
              </a:rPr>
              <a:t>Apple</a:t>
            </a:r>
            <a:r>
              <a:rPr lang="ru-RU" dirty="0">
                <a:solidFill>
                  <a:srgbClr val="FFFF00"/>
                </a:solidFill>
                <a:effectLst/>
              </a:rPr>
              <a:t> LLVM </a:t>
            </a:r>
            <a:r>
              <a:rPr lang="ru-RU" dirty="0" err="1">
                <a:solidFill>
                  <a:srgbClr val="FFFF00"/>
                </a:solidFill>
                <a:effectLst/>
              </a:rPr>
              <a:t>compiler</a:t>
            </a:r>
            <a:r>
              <a:rPr lang="ru-RU" dirty="0">
                <a:effectLst/>
              </a:rPr>
              <a:t>»).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92696"/>
            <a:ext cx="7543800" cy="914400"/>
          </a:xfrm>
        </p:spPr>
        <p:txBody>
          <a:bodyPr/>
          <a:lstStyle/>
          <a:p>
            <a:r>
              <a:rPr lang="ru-RU" dirty="0" smtClean="0"/>
              <a:t>Доступен с </a:t>
            </a:r>
            <a:r>
              <a:rPr lang="en-US" dirty="0" err="1" smtClean="0">
                <a:solidFill>
                  <a:srgbClr val="FFFF00"/>
                </a:solidFill>
              </a:rPr>
              <a:t>Xcode</a:t>
            </a:r>
            <a:r>
              <a:rPr lang="en-US" dirty="0" smtClean="0">
                <a:solidFill>
                  <a:srgbClr val="FFFF00"/>
                </a:solidFill>
              </a:rPr>
              <a:t> 4.2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 txBox="1">
            <a:spLocks/>
          </p:cNvSpPr>
          <p:nvPr/>
        </p:nvSpPr>
        <p:spPr>
          <a:xfrm>
            <a:off x="777240" y="692696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effectLst/>
              </a:rPr>
              <a:t>Как включить</a:t>
            </a:r>
            <a:r>
              <a:rPr lang="en-US" smtClean="0">
                <a:effectLst/>
              </a:rPr>
              <a:t>?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63200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Достаточно </a:t>
            </a:r>
            <a:r>
              <a:rPr lang="ru-RU" sz="2000" dirty="0"/>
              <a:t>отметить настройку с очевидным названием </a:t>
            </a:r>
            <a:r>
              <a:rPr lang="ru-RU" sz="2000" dirty="0" err="1" smtClean="0">
                <a:solidFill>
                  <a:srgbClr val="FFFF00"/>
                </a:solidFill>
              </a:rPr>
              <a:t>Objective</a:t>
            </a:r>
            <a:r>
              <a:rPr lang="ru-RU" sz="2000" dirty="0" smtClean="0">
                <a:solidFill>
                  <a:srgbClr val="FFFF00"/>
                </a:solidFill>
              </a:rPr>
              <a:t>-C </a:t>
            </a:r>
            <a:r>
              <a:rPr lang="ru-RU" sz="2000" dirty="0" err="1">
                <a:solidFill>
                  <a:srgbClr val="FFFF00"/>
                </a:solidFill>
              </a:rPr>
              <a:t>Automatic</a:t>
            </a:r>
            <a:r>
              <a:rPr lang="ru-RU" sz="2000" dirty="0">
                <a:solidFill>
                  <a:srgbClr val="FFFF00"/>
                </a:solidFill>
              </a:rPr>
              <a:t> </a:t>
            </a:r>
            <a:r>
              <a:rPr lang="ru-RU" sz="2000" dirty="0" err="1">
                <a:solidFill>
                  <a:srgbClr val="FFFF00"/>
                </a:solidFill>
              </a:rPr>
              <a:t>Reference</a:t>
            </a:r>
            <a:r>
              <a:rPr lang="ru-RU" sz="2000" dirty="0">
                <a:solidFill>
                  <a:srgbClr val="FFFF00"/>
                </a:solidFill>
              </a:rPr>
              <a:t> </a:t>
            </a:r>
            <a:r>
              <a:rPr lang="ru-RU" sz="2000" dirty="0" err="1" smtClean="0">
                <a:solidFill>
                  <a:srgbClr val="FFFF00"/>
                </a:solidFill>
              </a:rPr>
              <a:t>Counting</a:t>
            </a:r>
            <a:r>
              <a:rPr lang="ru-RU" sz="2000" dirty="0" smtClean="0"/>
              <a:t>.</a:t>
            </a:r>
            <a:endParaRPr lang="ru-RU" sz="21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Dropbox\Documents\ARC\turn-on-arc-ll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76" y="2492897"/>
            <a:ext cx="721012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09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00808"/>
            <a:ext cx="2594259" cy="1731685"/>
          </a:xfrm>
          <a:effectLst>
            <a:outerShdw blurRad="63500" sx="103000" sy="103000" algn="ctr" rotWithShape="0">
              <a:prstClr val="black">
                <a:alpha val="15000"/>
              </a:prstClr>
            </a:outerShdw>
          </a:effec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92696"/>
            <a:ext cx="7543800" cy="914400"/>
          </a:xfrm>
        </p:spPr>
        <p:txBody>
          <a:bodyPr/>
          <a:lstStyle/>
          <a:p>
            <a:pPr lvl="0"/>
            <a:r>
              <a:rPr lang="ru-RU" dirty="0">
                <a:effectLst/>
              </a:rPr>
              <a:t>К</a:t>
            </a:r>
            <a:r>
              <a:rPr lang="ru-RU" dirty="0" smtClean="0">
                <a:effectLst/>
              </a:rPr>
              <a:t>онвертировать в </a:t>
            </a:r>
            <a:r>
              <a:rPr lang="en-US" dirty="0" smtClean="0">
                <a:effectLst/>
              </a:rPr>
              <a:t>ARC</a:t>
            </a:r>
            <a:endParaRPr lang="ru-RU" dirty="0"/>
          </a:p>
        </p:txBody>
      </p:sp>
      <p:pic>
        <p:nvPicPr>
          <p:cNvPr id="1026" name="Picture 2" descr="D:\Dropbox\Documents\ARC\turn-on-arc-comp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53830"/>
            <a:ext cx="6696744" cy="2736543"/>
          </a:xfrm>
          <a:prstGeom prst="rect">
            <a:avLst/>
          </a:prstGeom>
          <a:noFill/>
          <a:effectLst>
            <a:outerShdw blurRad="63500" sx="103000" sy="103000" algn="ctr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1632000"/>
            <a:ext cx="50405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этого достаточно </a:t>
            </a:r>
            <a:r>
              <a:rPr lang="ru-RU" sz="2000" dirty="0" smtClean="0"/>
              <a:t>выбрать</a:t>
            </a:r>
            <a:r>
              <a:rPr lang="en-US" sz="2000" dirty="0" smtClean="0"/>
              <a:t> </a:t>
            </a:r>
            <a:r>
              <a:rPr lang="ru-RU" sz="2000" dirty="0" smtClean="0"/>
              <a:t>в меню:</a:t>
            </a:r>
          </a:p>
          <a:p>
            <a:endParaRPr lang="en-US" sz="1200" b="1" i="1" dirty="0" smtClean="0">
              <a:solidFill>
                <a:srgbClr val="FFFF00"/>
              </a:solidFill>
            </a:endParaRPr>
          </a:p>
          <a:p>
            <a:r>
              <a:rPr lang="ru-RU" sz="2100" b="1" i="1" dirty="0" err="1" smtClean="0">
                <a:solidFill>
                  <a:srgbClr val="FFFF00"/>
                </a:solidFill>
              </a:rPr>
              <a:t>Edit</a:t>
            </a:r>
            <a:r>
              <a:rPr lang="ru-RU" sz="2100" b="1" i="1" dirty="0" smtClean="0">
                <a:solidFill>
                  <a:srgbClr val="FFFF00"/>
                </a:solidFill>
              </a:rPr>
              <a:t> </a:t>
            </a:r>
            <a:r>
              <a:rPr lang="ru-RU" sz="2400" dirty="0" smtClean="0"/>
              <a:t>→</a:t>
            </a:r>
            <a:endParaRPr lang="en-US" sz="2400" dirty="0" smtClean="0"/>
          </a:p>
          <a:p>
            <a:r>
              <a:rPr lang="ru-RU" sz="2100" b="1" i="1" dirty="0" err="1" smtClean="0">
                <a:solidFill>
                  <a:srgbClr val="FFFF00"/>
                </a:solidFill>
              </a:rPr>
              <a:t>Refacto</a:t>
            </a:r>
            <a:r>
              <a:rPr lang="en-US" sz="2100" b="1" i="1" dirty="0" smtClean="0">
                <a:solidFill>
                  <a:srgbClr val="FFFF00"/>
                </a:solidFill>
              </a:rPr>
              <a:t>r</a:t>
            </a:r>
            <a:r>
              <a:rPr lang="ru-RU" sz="2100" b="1" i="1" dirty="0" smtClean="0">
                <a:solidFill>
                  <a:srgbClr val="FFFF00"/>
                </a:solidFill>
              </a:rPr>
              <a:t> </a:t>
            </a:r>
            <a:r>
              <a:rPr lang="ru-RU" sz="2400" dirty="0" smtClean="0"/>
              <a:t>→</a:t>
            </a:r>
            <a:endParaRPr lang="en-US" sz="2400" dirty="0" smtClean="0"/>
          </a:p>
          <a:p>
            <a:r>
              <a:rPr lang="ru-RU" sz="2100" b="1" i="1" dirty="0" err="1" smtClean="0">
                <a:solidFill>
                  <a:srgbClr val="FFFF00"/>
                </a:solidFill>
              </a:rPr>
              <a:t>Convert</a:t>
            </a:r>
            <a:r>
              <a:rPr lang="ru-RU" sz="2100" b="1" i="1" dirty="0" smtClean="0">
                <a:solidFill>
                  <a:srgbClr val="FFFF00"/>
                </a:solidFill>
              </a:rPr>
              <a:t> </a:t>
            </a:r>
            <a:r>
              <a:rPr lang="ru-RU" sz="2100" b="1" i="1" dirty="0" err="1">
                <a:solidFill>
                  <a:srgbClr val="FFFF00"/>
                </a:solidFill>
              </a:rPr>
              <a:t>to</a:t>
            </a:r>
            <a:r>
              <a:rPr lang="ru-RU" sz="2100" b="1" i="1" dirty="0">
                <a:solidFill>
                  <a:srgbClr val="FFFF00"/>
                </a:solidFill>
              </a:rPr>
              <a:t> </a:t>
            </a:r>
            <a:r>
              <a:rPr lang="ru-RU" sz="2100" b="1" i="1" dirty="0" err="1">
                <a:solidFill>
                  <a:srgbClr val="FFFF00"/>
                </a:solidFill>
              </a:rPr>
              <a:t>Objective</a:t>
            </a:r>
            <a:r>
              <a:rPr lang="ru-RU" sz="2100" b="1" i="1" dirty="0">
                <a:solidFill>
                  <a:srgbClr val="FFFF00"/>
                </a:solidFill>
              </a:rPr>
              <a:t>-C ARC...</a:t>
            </a:r>
            <a:endParaRPr lang="ru-RU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348881"/>
            <a:ext cx="7632848" cy="1368152"/>
          </a:xfrm>
        </p:spPr>
        <p:txBody>
          <a:bodyPr anchor="t">
            <a:normAutofit/>
          </a:bodyPr>
          <a:lstStyle/>
          <a:p>
            <a:r>
              <a:rPr lang="ru-RU" sz="1800" dirty="0">
                <a:effectLst/>
              </a:rPr>
              <a:t>Вы можете включить </a:t>
            </a:r>
            <a:r>
              <a:rPr lang="en-US" sz="1800" dirty="0" smtClean="0">
                <a:effectLst/>
              </a:rPr>
              <a:t>ARC </a:t>
            </a:r>
            <a:r>
              <a:rPr lang="ru-RU" sz="1800" dirty="0" smtClean="0">
                <a:effectLst/>
              </a:rPr>
              <a:t>для отдельных файло</a:t>
            </a:r>
            <a:r>
              <a:rPr lang="ru-RU" sz="1800" dirty="0">
                <a:effectLst/>
              </a:rPr>
              <a:t>в</a:t>
            </a:r>
            <a:r>
              <a:rPr lang="en-US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используя новый флаг </a:t>
            </a:r>
            <a:r>
              <a:rPr lang="ru-RU" sz="1800" dirty="0" smtClean="0">
                <a:effectLst/>
              </a:rPr>
              <a:t>компилятора </a:t>
            </a:r>
            <a:r>
              <a:rPr lang="ru-RU" sz="1800" dirty="0" smtClean="0">
                <a:solidFill>
                  <a:srgbClr val="FFFF00"/>
                </a:solidFill>
                <a:effectLst/>
              </a:rPr>
              <a:t>-</a:t>
            </a:r>
            <a:r>
              <a:rPr lang="en-US" sz="1800" dirty="0" err="1">
                <a:solidFill>
                  <a:srgbClr val="FFFF00"/>
                </a:solidFill>
                <a:effectLst/>
              </a:rPr>
              <a:t>fobjc</a:t>
            </a:r>
            <a:r>
              <a:rPr lang="ru-RU" sz="1800" dirty="0">
                <a:solidFill>
                  <a:srgbClr val="FFFF00"/>
                </a:solidFill>
                <a:effectLst/>
              </a:rPr>
              <a:t>-</a:t>
            </a:r>
            <a:r>
              <a:rPr lang="en-US" sz="1800" dirty="0" smtClean="0">
                <a:solidFill>
                  <a:srgbClr val="FFFF00"/>
                </a:solidFill>
                <a:effectLst/>
              </a:rPr>
              <a:t>arc</a:t>
            </a:r>
            <a:endParaRPr lang="ru-RU" sz="1800" dirty="0" smtClean="0">
              <a:solidFill>
                <a:srgbClr val="FFFF00"/>
              </a:solidFill>
              <a:effectLst/>
            </a:endParaRPr>
          </a:p>
          <a:p>
            <a:r>
              <a:rPr lang="ru-RU" sz="1800" dirty="0">
                <a:effectLst/>
              </a:rPr>
              <a:t>Для </a:t>
            </a:r>
            <a:r>
              <a:rPr lang="ru-RU" sz="1800" dirty="0" smtClean="0">
                <a:effectLst/>
              </a:rPr>
              <a:t>проектов с </a:t>
            </a:r>
            <a:r>
              <a:rPr lang="en-US" sz="1800" dirty="0" smtClean="0">
                <a:effectLst/>
              </a:rPr>
              <a:t>ARC</a:t>
            </a:r>
            <a:r>
              <a:rPr lang="ru-RU" sz="1800" dirty="0" smtClean="0">
                <a:effectLst/>
              </a:rPr>
              <a:t>, </a:t>
            </a:r>
            <a:r>
              <a:rPr lang="ru-RU" sz="1800" dirty="0">
                <a:effectLst/>
              </a:rPr>
              <a:t>вы можете выключить </a:t>
            </a:r>
            <a:r>
              <a:rPr lang="ru-RU" sz="1800" dirty="0" smtClean="0">
                <a:effectLst/>
              </a:rPr>
              <a:t>его</a:t>
            </a:r>
            <a:r>
              <a:rPr lang="en-US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для отдельных файлов указав для </a:t>
            </a:r>
            <a:r>
              <a:rPr lang="ru-RU" sz="1800" dirty="0" smtClean="0">
                <a:effectLst/>
              </a:rPr>
              <a:t>них флаг компилятора </a:t>
            </a:r>
            <a:r>
              <a:rPr lang="ru-RU" sz="1800" dirty="0" smtClean="0">
                <a:solidFill>
                  <a:srgbClr val="FFFF00"/>
                </a:solidFill>
                <a:effectLst/>
              </a:rPr>
              <a:t>-</a:t>
            </a:r>
            <a:r>
              <a:rPr lang="en-US" sz="1800" dirty="0" err="1">
                <a:solidFill>
                  <a:srgbClr val="FFFF00"/>
                </a:solidFill>
                <a:effectLst/>
              </a:rPr>
              <a:t>fno</a:t>
            </a:r>
            <a:r>
              <a:rPr lang="ru-RU" sz="1800" dirty="0">
                <a:solidFill>
                  <a:srgbClr val="FFFF00"/>
                </a:solidFill>
                <a:effectLst/>
              </a:rPr>
              <a:t>-</a:t>
            </a:r>
            <a:r>
              <a:rPr lang="en-US" sz="1800" dirty="0" err="1">
                <a:solidFill>
                  <a:srgbClr val="FFFF00"/>
                </a:solidFill>
                <a:effectLst/>
              </a:rPr>
              <a:t>objc</a:t>
            </a:r>
            <a:r>
              <a:rPr lang="ru-RU" sz="1800" dirty="0">
                <a:solidFill>
                  <a:srgbClr val="FFFF00"/>
                </a:solidFill>
                <a:effectLst/>
              </a:rPr>
              <a:t>-</a:t>
            </a:r>
            <a:r>
              <a:rPr lang="en-US" sz="1800" dirty="0">
                <a:solidFill>
                  <a:srgbClr val="FFFF00"/>
                </a:solidFill>
                <a:effectLst/>
              </a:rPr>
              <a:t>arc</a:t>
            </a:r>
            <a:endParaRPr lang="ru-RU" sz="1800" dirty="0">
              <a:solidFill>
                <a:srgbClr val="FFFF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1570112"/>
          </a:xfrm>
        </p:spPr>
        <p:txBody>
          <a:bodyPr/>
          <a:lstStyle/>
          <a:p>
            <a:r>
              <a:rPr lang="ru-RU" dirty="0">
                <a:effectLst/>
              </a:rPr>
              <a:t>Что делать с несовместимым кодом</a:t>
            </a:r>
            <a:endParaRPr lang="ru-RU" dirty="0"/>
          </a:p>
        </p:txBody>
      </p:sp>
      <p:pic>
        <p:nvPicPr>
          <p:cNvPr id="2050" name="Picture 2" descr="D:\Dropbox\Documents\ARC\turn-arc-on-no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44" y="3789040"/>
            <a:ext cx="494027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лако 13"/>
          <p:cNvSpPr/>
          <p:nvPr/>
        </p:nvSpPr>
        <p:spPr>
          <a:xfrm rot="362336">
            <a:off x="1994497" y="4073311"/>
            <a:ext cx="4897048" cy="262852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716016" y="1916832"/>
            <a:ext cx="3701580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4817196" y="2060847"/>
            <a:ext cx="3600400" cy="1944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r>
              <a:rPr lang="en-US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 smtClean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*foo = [[</a:t>
            </a:r>
            <a:r>
              <a:rPr lang="en-US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 smtClean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alloc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init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[foo </a:t>
            </a: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something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16832"/>
            <a:ext cx="3672408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r>
              <a:rPr lang="ru-RU" dirty="0" smtClean="0"/>
              <a:t>Как ведет себя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755576" y="2060847"/>
            <a:ext cx="3600400" cy="1944217"/>
          </a:xfrm>
        </p:spPr>
        <p:txBody>
          <a:bodyPr anchor="t">
            <a:normAutofit/>
          </a:bodyPr>
          <a:lstStyle/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*foo = [[</a:t>
            </a:r>
            <a:r>
              <a:rPr lang="en-US" sz="1600" dirty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alloc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 </a:t>
            </a:r>
            <a:r>
              <a:rPr lang="en-US" sz="16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init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 </a:t>
            </a:r>
            <a:r>
              <a:rPr lang="en-US" sz="1600" dirty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something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 </a:t>
            </a:r>
            <a:r>
              <a:rPr lang="en-US" sz="1600" dirty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release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241132" y="2775624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4"/>
          <p:cNvSpPr txBox="1">
            <a:spLocks/>
          </p:cNvSpPr>
          <p:nvPr/>
        </p:nvSpPr>
        <p:spPr>
          <a:xfrm>
            <a:off x="2728964" y="4373487"/>
            <a:ext cx="3600400" cy="1944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r>
              <a:rPr lang="en-US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 smtClean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*foo = [[</a:t>
            </a:r>
            <a:r>
              <a:rPr lang="en-US" sz="1600" dirty="0" smtClean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 smtClean="0">
                <a:effectLst/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alloc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rgbClr val="2E0D6E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init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[foo </a:t>
            </a: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something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</a:p>
          <a:p>
            <a:pPr marL="182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objc_release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(foo);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лако 9"/>
          <p:cNvSpPr/>
          <p:nvPr/>
        </p:nvSpPr>
        <p:spPr>
          <a:xfrm rot="186176">
            <a:off x="-341951" y="1702221"/>
            <a:ext cx="8324249" cy="2294295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/>
          <p:cNvSpPr txBox="1">
            <a:spLocks/>
          </p:cNvSpPr>
          <p:nvPr/>
        </p:nvSpPr>
        <p:spPr>
          <a:xfrm>
            <a:off x="755576" y="2060847"/>
            <a:ext cx="7488832" cy="12961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fontAlgn="base"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- (</a:t>
            </a:r>
            <a:r>
              <a:rPr lang="en-US" sz="1600" dirty="0">
                <a:solidFill>
                  <a:srgbClr val="3F6E74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Foo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*)foo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18288" indent="0" fontAlgn="base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18288" indent="0" fontAlgn="base">
              <a:buNone/>
            </a:pP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AA0D91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26474B"/>
                </a:solidFill>
                <a:effectLst/>
                <a:latin typeface="Consolas" pitchFamily="49" charset="0"/>
                <a:ea typeface="Times New Roman"/>
                <a:cs typeface="Consolas" pitchFamily="49" charset="0"/>
              </a:rPr>
              <a:t>objc_retainAutoreleaseReturnValue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(_</a:t>
            </a: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foo);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18288" indent="0" fontAlgn="base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18288" indent="0">
              <a:lnSpc>
                <a:spcPct val="115000"/>
              </a:lnSpc>
              <a:spcAft>
                <a:spcPts val="1000"/>
              </a:spcAft>
              <a:buFont typeface="Wingdings" pitchFamily="2" charset="2"/>
              <a:buNone/>
            </a:pPr>
            <a:endParaRPr lang="ru-RU" sz="1600" dirty="0" smtClean="0">
              <a:solidFill>
                <a:schemeClr val="bg1"/>
              </a:solidFill>
              <a:effectLst/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18288" indent="0">
              <a:buFont typeface="Wingdings" pitchFamily="2" charset="2"/>
              <a:buNone/>
            </a:pPr>
            <a:endParaRPr lang="ru-RU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27584" y="4005064"/>
            <a:ext cx="7560840" cy="1984921"/>
          </a:xfrm>
        </p:spPr>
        <p:txBody>
          <a:bodyPr>
            <a:normAutofit fontScale="92500"/>
          </a:bodyPr>
          <a:lstStyle/>
          <a:p>
            <a:pPr marL="18288" indent="0" fontAlgn="base">
              <a:buNone/>
            </a:pPr>
            <a:r>
              <a:rPr lang="ru-RU" dirty="0">
                <a:effectLst/>
              </a:rPr>
              <a:t>Когда </a:t>
            </a:r>
            <a:r>
              <a:rPr lang="ru-RU" b="1" dirty="0">
                <a:solidFill>
                  <a:srgbClr val="FFFF00"/>
                </a:solidFill>
                <a:effectLst/>
              </a:rPr>
              <a:t>objc_retainAutoreleaseReturnValue</a:t>
            </a:r>
            <a:r>
              <a:rPr lang="ru-RU" dirty="0">
                <a:effectLst/>
              </a:rPr>
              <a:t> работает, он </a:t>
            </a:r>
            <a:r>
              <a:rPr lang="ru-RU" dirty="0" err="1">
                <a:effectLst/>
              </a:rPr>
              <a:t>мониторит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стэк</a:t>
            </a:r>
            <a:r>
              <a:rPr lang="ru-RU" dirty="0">
                <a:effectLst/>
              </a:rPr>
              <a:t> и запоминает обратный адрес вызывающего объекта. </a:t>
            </a:r>
          </a:p>
          <a:p>
            <a:pPr marL="18288" indent="0" fontAlgn="base">
              <a:buNone/>
            </a:pPr>
            <a:endParaRPr lang="ru-RU" dirty="0" smtClean="0">
              <a:effectLst/>
            </a:endParaRPr>
          </a:p>
          <a:p>
            <a:pPr marL="18288" indent="0" fontAlgn="base">
              <a:buNone/>
            </a:pPr>
            <a:r>
              <a:rPr lang="ru-RU" dirty="0" smtClean="0">
                <a:effectLst/>
              </a:rPr>
              <a:t>Вся </a:t>
            </a:r>
            <a:r>
              <a:rPr lang="ru-RU" dirty="0">
                <a:effectLst/>
              </a:rPr>
              <a:t>конструкция в сумме использует единственный </a:t>
            </a:r>
            <a:r>
              <a:rPr lang="ru-RU" b="1" dirty="0" err="1">
                <a:solidFill>
                  <a:srgbClr val="FFFF00"/>
                </a:solidFill>
                <a:effectLst/>
              </a:rPr>
              <a:t>retain</a:t>
            </a:r>
            <a:r>
              <a:rPr lang="ru-RU" dirty="0">
                <a:effectLst/>
              </a:rPr>
              <a:t> в геттере и единственный </a:t>
            </a:r>
            <a:r>
              <a:rPr lang="ru-RU" b="1" dirty="0" err="1">
                <a:solidFill>
                  <a:srgbClr val="FFFF00"/>
                </a:solidFill>
                <a:effectLst/>
              </a:rPr>
              <a:t>release</a:t>
            </a:r>
            <a:r>
              <a:rPr lang="ru-RU" dirty="0">
                <a:effectLst/>
              </a:rPr>
              <a:t> в вызывающем </a:t>
            </a:r>
            <a:r>
              <a:rPr lang="ru-RU" dirty="0" smtClean="0">
                <a:effectLst/>
              </a:rPr>
              <a:t>коде.</a:t>
            </a:r>
            <a:endParaRPr lang="ru-RU" dirty="0">
              <a:effectLst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77240" y="620688"/>
            <a:ext cx="7543800" cy="914400"/>
          </a:xfrm>
        </p:spPr>
        <p:txBody>
          <a:bodyPr/>
          <a:lstStyle/>
          <a:p>
            <a:r>
              <a:rPr lang="ru-RU" sz="3600" dirty="0" smtClean="0">
                <a:effectLst/>
              </a:rPr>
              <a:t>objc_retainAutoreleaseReturnValue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430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532</TotalTime>
  <Words>1238</Words>
  <Application>Microsoft Office PowerPoint</Application>
  <PresentationFormat>Экран (4:3)</PresentationFormat>
  <Paragraphs>273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Базовая</vt:lpstr>
      <vt:lpstr>ARC</vt:lpstr>
      <vt:lpstr>Что такое ARC?</vt:lpstr>
      <vt:lpstr>ARC запрещает вам управлять памятью</vt:lpstr>
      <vt:lpstr>Доступен с Xcode 4.2</vt:lpstr>
      <vt:lpstr>Презентация PowerPoint</vt:lpstr>
      <vt:lpstr>Конвертировать в ARC</vt:lpstr>
      <vt:lpstr>Что делать с несовместимым кодом</vt:lpstr>
      <vt:lpstr>Как ведет себя</vt:lpstr>
      <vt:lpstr>objc_retainAutoreleaseReturnValue</vt:lpstr>
      <vt:lpstr>dealloc</vt:lpstr>
      <vt:lpstr>Вы не можете дать аксессору имя, которое начинается с new</vt:lpstr>
      <vt:lpstr>Критерии жизни объекта</vt:lpstr>
      <vt:lpstr>Квалификатор __weak</vt:lpstr>
      <vt:lpstr>__weak переменная может стать nil в любой момент</vt:lpstr>
      <vt:lpstr>Свойства</vt:lpstr>
      <vt:lpstr>В общем свойства работают как и раньше </vt:lpstr>
      <vt:lpstr>Циклические сильные ссылки</vt:lpstr>
      <vt:lpstr>Презентация PowerPoint</vt:lpstr>
      <vt:lpstr>IBOutlet ссылки</vt:lpstr>
      <vt:lpstr>Стековые переменные</vt:lpstr>
      <vt:lpstr>Блоки</vt:lpstr>
      <vt:lpstr>Копирование блоков</vt:lpstr>
      <vt:lpstr>__block</vt:lpstr>
      <vt:lpstr>Наведение мостов без потерь (Toll-Free Bridging)</vt:lpstr>
      <vt:lpstr>__bridge</vt:lpstr>
      <vt:lpstr>__bridge_transfer</vt:lpstr>
      <vt:lpstr>__bridge_retained</vt:lpstr>
      <vt:lpstr>Структуры и Objective-C объекты</vt:lpstr>
      <vt:lpstr>Универсальный ARC проект</vt:lpstr>
      <vt:lpstr>Использованные материалы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</dc:title>
  <dc:creator>MarK</dc:creator>
  <cp:lastModifiedBy>MarK</cp:lastModifiedBy>
  <cp:revision>116</cp:revision>
  <dcterms:created xsi:type="dcterms:W3CDTF">2012-11-14T19:12:52Z</dcterms:created>
  <dcterms:modified xsi:type="dcterms:W3CDTF">2012-11-15T11:59:13Z</dcterms:modified>
</cp:coreProperties>
</file>