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Wafo" userId="468349e0ff19d5bf" providerId="LiveId" clId="{CE5E32A1-6D0C-451E-800C-9768173D6FDE}"/>
    <pc:docChg chg="undo custSel modSld">
      <pc:chgData name="Steve Wafo" userId="468349e0ff19d5bf" providerId="LiveId" clId="{CE5E32A1-6D0C-451E-800C-9768173D6FDE}" dt="2025-06-23T15:06:30.241" v="117" actId="20577"/>
      <pc:docMkLst>
        <pc:docMk/>
      </pc:docMkLst>
      <pc:sldChg chg="modSp mod">
        <pc:chgData name="Steve Wafo" userId="468349e0ff19d5bf" providerId="LiveId" clId="{CE5E32A1-6D0C-451E-800C-9768173D6FDE}" dt="2025-06-23T14:46:13.234" v="3" actId="6549"/>
        <pc:sldMkLst>
          <pc:docMk/>
          <pc:sldMk cId="0" sldId="257"/>
        </pc:sldMkLst>
        <pc:spChg chg="mod">
          <ac:chgData name="Steve Wafo" userId="468349e0ff19d5bf" providerId="LiveId" clId="{CE5E32A1-6D0C-451E-800C-9768173D6FDE}" dt="2025-06-23T14:46:13.234" v="3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4:46:29.366" v="7" actId="5793"/>
        <pc:sldMkLst>
          <pc:docMk/>
          <pc:sldMk cId="0" sldId="258"/>
        </pc:sldMkLst>
        <pc:spChg chg="mod">
          <ac:chgData name="Steve Wafo" userId="468349e0ff19d5bf" providerId="LiveId" clId="{CE5E32A1-6D0C-451E-800C-9768173D6FDE}" dt="2025-06-23T14:46:29.366" v="7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4:46:51.573" v="17" actId="6549"/>
        <pc:sldMkLst>
          <pc:docMk/>
          <pc:sldMk cId="0" sldId="259"/>
        </pc:sldMkLst>
        <pc:spChg chg="mod">
          <ac:chgData name="Steve Wafo" userId="468349e0ff19d5bf" providerId="LiveId" clId="{CE5E32A1-6D0C-451E-800C-9768173D6FDE}" dt="2025-06-23T14:46:51.573" v="17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4:59:07.852" v="23" actId="20577"/>
        <pc:sldMkLst>
          <pc:docMk/>
          <pc:sldMk cId="0" sldId="260"/>
        </pc:sldMkLst>
        <pc:spChg chg="mod">
          <ac:chgData name="Steve Wafo" userId="468349e0ff19d5bf" providerId="LiveId" clId="{CE5E32A1-6D0C-451E-800C-9768173D6FDE}" dt="2025-06-23T14:59:07.852" v="23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4:59:29.467" v="33" actId="6549"/>
        <pc:sldMkLst>
          <pc:docMk/>
          <pc:sldMk cId="0" sldId="261"/>
        </pc:sldMkLst>
        <pc:spChg chg="mod">
          <ac:chgData name="Steve Wafo" userId="468349e0ff19d5bf" providerId="LiveId" clId="{CE5E32A1-6D0C-451E-800C-9768173D6FDE}" dt="2025-06-23T14:59:29.467" v="33" actId="6549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5:00:26.871" v="59" actId="20577"/>
        <pc:sldMkLst>
          <pc:docMk/>
          <pc:sldMk cId="0" sldId="262"/>
        </pc:sldMkLst>
        <pc:spChg chg="mod">
          <ac:chgData name="Steve Wafo" userId="468349e0ff19d5bf" providerId="LiveId" clId="{CE5E32A1-6D0C-451E-800C-9768173D6FDE}" dt="2025-06-23T15:00:26.871" v="59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5:02:30.377" v="77" actId="20577"/>
        <pc:sldMkLst>
          <pc:docMk/>
          <pc:sldMk cId="0" sldId="263"/>
        </pc:sldMkLst>
        <pc:spChg chg="mod">
          <ac:chgData name="Steve Wafo" userId="468349e0ff19d5bf" providerId="LiveId" clId="{CE5E32A1-6D0C-451E-800C-9768173D6FDE}" dt="2025-06-23T15:02:30.377" v="7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5:02:45.288" v="85" actId="20577"/>
        <pc:sldMkLst>
          <pc:docMk/>
          <pc:sldMk cId="0" sldId="264"/>
        </pc:sldMkLst>
        <pc:spChg chg="mod">
          <ac:chgData name="Steve Wafo" userId="468349e0ff19d5bf" providerId="LiveId" clId="{CE5E32A1-6D0C-451E-800C-9768173D6FDE}" dt="2025-06-23T15:02:45.288" v="85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5:05:50.605" v="91" actId="20577"/>
        <pc:sldMkLst>
          <pc:docMk/>
          <pc:sldMk cId="0" sldId="265"/>
        </pc:sldMkLst>
        <pc:spChg chg="mod">
          <ac:chgData name="Steve Wafo" userId="468349e0ff19d5bf" providerId="LiveId" clId="{CE5E32A1-6D0C-451E-800C-9768173D6FDE}" dt="2025-06-23T15:05:50.605" v="9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5:06:18.227" v="111" actId="20577"/>
        <pc:sldMkLst>
          <pc:docMk/>
          <pc:sldMk cId="0" sldId="266"/>
        </pc:sldMkLst>
        <pc:spChg chg="mod">
          <ac:chgData name="Steve Wafo" userId="468349e0ff19d5bf" providerId="LiveId" clId="{CE5E32A1-6D0C-451E-800C-9768173D6FDE}" dt="2025-06-23T15:06:18.227" v="11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teve Wafo" userId="468349e0ff19d5bf" providerId="LiveId" clId="{CE5E32A1-6D0C-451E-800C-9768173D6FDE}" dt="2025-06-23T15:06:30.241" v="117" actId="20577"/>
        <pc:sldMkLst>
          <pc:docMk/>
          <pc:sldMk cId="0" sldId="267"/>
        </pc:sldMkLst>
        <pc:spChg chg="mod">
          <ac:chgData name="Steve Wafo" userId="468349e0ff19d5bf" providerId="LiveId" clId="{CE5E32A1-6D0C-451E-800C-9768173D6FDE}" dt="2025-06-23T15:06:30.241" v="117" actId="20577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Stop. Think. Report.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Awareness Message: Think Before You Click!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cautious with all unexpected emails.</a:t>
            </a:r>
          </a:p>
          <a:p>
            <a:r>
              <a:rPr dirty="0"/>
              <a:t>Look for red flags before you act.</a:t>
            </a:r>
          </a:p>
          <a:p>
            <a:r>
              <a:rPr dirty="0"/>
              <a:t>When in doubt, report and verify.</a:t>
            </a:r>
          </a:p>
          <a:p>
            <a:r>
              <a:rPr dirty="0"/>
              <a:t>Stay cyber safe. Stay alert!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Contact IT Security Team:</a:t>
            </a:r>
          </a:p>
          <a:p>
            <a:r>
              <a:rPr dirty="0"/>
              <a:t>• 📧 IT-Security@</a:t>
            </a:r>
            <a:r>
              <a:rPr lang="en-CA" dirty="0" err="1"/>
              <a:t>craftman</a:t>
            </a:r>
            <a:r>
              <a:rPr dirty="0"/>
              <a:t>.ca</a:t>
            </a:r>
          </a:p>
          <a:p>
            <a:r>
              <a:rPr dirty="0"/>
              <a:t>• 📞 Extension </a:t>
            </a:r>
            <a:r>
              <a:rPr lang="en-CA" dirty="0"/>
              <a:t>186</a:t>
            </a:r>
            <a:endParaRPr dirty="0"/>
          </a:p>
          <a:p>
            <a:r>
              <a:rPr dirty="0"/>
              <a:t>• Your actions matter—reporting helps protect everyone!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Stay vigilant.</a:t>
            </a:r>
          </a:p>
          <a:p>
            <a:r>
              <a:rPr dirty="0"/>
              <a:t>Think before you click.</a:t>
            </a:r>
          </a:p>
          <a:p>
            <a:r>
              <a:rPr dirty="0"/>
              <a:t>Report anything suspicious.</a:t>
            </a:r>
          </a:p>
          <a:p>
            <a:r>
              <a:t>Let’s </a:t>
            </a:r>
            <a:r>
              <a:rPr dirty="0"/>
              <a:t>keep our workplace cyber secure!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Phishing is a type of cyber attack where attackers impersonate legitimate sources to trick people into giving away sensitive information.</a:t>
            </a:r>
          </a:p>
          <a:p>
            <a:r>
              <a:rPr dirty="0"/>
              <a:t>• Why it matters:</a:t>
            </a:r>
          </a:p>
          <a:p>
            <a:r>
              <a:rPr dirty="0"/>
              <a:t>• 90% of security breaches start with phishing.</a:t>
            </a:r>
          </a:p>
          <a:p>
            <a:r>
              <a:rPr dirty="0"/>
              <a:t>• Common in emails, texts, or fake websites.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Phishing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 Spoofing – Fake sender addresses.</a:t>
            </a:r>
          </a:p>
          <a:p>
            <a:pPr marL="0" indent="0">
              <a:buNone/>
            </a:pPr>
            <a:r>
              <a:rPr dirty="0"/>
              <a:t>• Spear Phishing – Personalized messages.</a:t>
            </a:r>
          </a:p>
          <a:p>
            <a:pPr marL="0" indent="0">
              <a:buNone/>
            </a:pPr>
            <a:r>
              <a:rPr dirty="0"/>
              <a:t>• Business Email Compromise (BEC) – CEO or executive impersonation.</a:t>
            </a:r>
          </a:p>
          <a:p>
            <a:pPr marL="0" indent="0">
              <a:buNone/>
            </a:pPr>
            <a:r>
              <a:rPr dirty="0"/>
              <a:t>• Smishing – SMS-based phishing.</a:t>
            </a:r>
          </a:p>
          <a:p>
            <a:pPr marL="0" indent="0">
              <a:buNone/>
            </a:pPr>
            <a:r>
              <a:rPr dirty="0"/>
              <a:t>• Malicious Attachments/Links – Carry malware or lead to fake websites.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 Flags to Watch For:</a:t>
            </a:r>
          </a:p>
          <a:p>
            <a:pPr marL="0" indent="0">
              <a:buNone/>
            </a:pPr>
            <a:r>
              <a:rPr dirty="0"/>
              <a:t> - Urgent language (e.g., 'Act now!')</a:t>
            </a:r>
          </a:p>
          <a:p>
            <a:pPr marL="0" indent="0">
              <a:buNone/>
            </a:pPr>
            <a:r>
              <a:rPr dirty="0"/>
              <a:t> - Unknown or spoofed sender</a:t>
            </a:r>
          </a:p>
          <a:p>
            <a:pPr marL="0" indent="0">
              <a:buNone/>
            </a:pPr>
            <a:r>
              <a:rPr dirty="0"/>
              <a:t> - Suspicious links or attachments</a:t>
            </a:r>
          </a:p>
          <a:p>
            <a:pPr marL="0" indent="0">
              <a:buNone/>
            </a:pPr>
            <a:r>
              <a:rPr dirty="0"/>
              <a:t> - Inconsistent branding and typos</a:t>
            </a:r>
          </a:p>
          <a:p>
            <a:pPr marL="0" indent="0">
              <a:buNone/>
            </a:pPr>
            <a:r>
              <a:rPr dirty="0"/>
              <a:t> - Requests for credentials or money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CEO Gift Card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 receive an email from someone posing as your CEO.</a:t>
            </a:r>
          </a:p>
          <a:p>
            <a:r>
              <a:rPr dirty="0"/>
              <a:t>They ask you to urgently buy gift cards and send the codes.</a:t>
            </a:r>
          </a:p>
          <a:p>
            <a:r>
              <a:rPr lang="en-CA" dirty="0"/>
              <a:t>R</a:t>
            </a:r>
            <a:r>
              <a:rPr dirty="0"/>
              <a:t>ed flags: urgency, strange email address, and odd request.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Verify before clicking or replying.</a:t>
            </a:r>
          </a:p>
          <a:p>
            <a:r>
              <a:rPr dirty="0"/>
              <a:t>Check email addresses closely.</a:t>
            </a:r>
          </a:p>
          <a:p>
            <a:r>
              <a:rPr dirty="0"/>
              <a:t>Hover over links to inspect destinations.</a:t>
            </a:r>
          </a:p>
          <a:p>
            <a:r>
              <a:rPr dirty="0"/>
              <a:t>Do not open unexpected attachments.</a:t>
            </a:r>
          </a:p>
          <a:p>
            <a:r>
              <a:rPr dirty="0"/>
              <a:t>Report suspicious messages immediately.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Reporting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Forward the suspicious email as an attachment to IT-Security@</a:t>
            </a:r>
            <a:r>
              <a:rPr lang="en-CA" dirty="0" err="1"/>
              <a:t>craftman</a:t>
            </a:r>
            <a:r>
              <a:rPr dirty="0"/>
              <a:t>.ca</a:t>
            </a:r>
          </a:p>
          <a:p>
            <a:r>
              <a:rPr lang="en-CA" dirty="0"/>
              <a:t>2</a:t>
            </a:r>
            <a:r>
              <a:rPr dirty="0"/>
              <a:t>. Wait for IT follow-up instructions.</a:t>
            </a:r>
          </a:p>
          <a:p>
            <a:r>
              <a:rPr lang="en-CA" dirty="0"/>
              <a:t>3</a:t>
            </a:r>
            <a:r>
              <a:rPr dirty="0"/>
              <a:t>. Do not delete the email.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What Should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You get an email asking for urgent gift card purchases.</a:t>
            </a:r>
          </a:p>
          <a:p>
            <a:r>
              <a:rPr dirty="0"/>
              <a:t>What do you do?</a:t>
            </a:r>
          </a:p>
          <a:p>
            <a:r>
              <a:rPr dirty="0"/>
              <a:t>1. Buy the gift cards and reply with the codes</a:t>
            </a:r>
          </a:p>
          <a:p>
            <a:r>
              <a:rPr dirty="0"/>
              <a:t>2. Call the CEO immediately</a:t>
            </a:r>
          </a:p>
          <a:p>
            <a:r>
              <a:rPr dirty="0"/>
              <a:t>3. Forward the email to IT security and do not respond </a:t>
            </a:r>
            <a:r>
              <a:rPr lang="en-CA" dirty="0"/>
              <a:t>(✅)</a:t>
            </a:r>
            <a:endParaRPr dirty="0"/>
          </a:p>
          <a:p>
            <a:r>
              <a:rPr dirty="0"/>
              <a:t>4. Reply asking if it's real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Reference: Top 5 Red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Sense of urgency</a:t>
            </a:r>
          </a:p>
          <a:p>
            <a:r>
              <a:rPr dirty="0"/>
              <a:t>2. Unknown or spoofed domain</a:t>
            </a:r>
          </a:p>
          <a:p>
            <a:r>
              <a:rPr dirty="0"/>
              <a:t>3. Unusual requests (e.g., gift cards, credentials)</a:t>
            </a:r>
          </a:p>
          <a:p>
            <a:r>
              <a:rPr dirty="0"/>
              <a:t>4. Suspicious links or attachments</a:t>
            </a:r>
          </a:p>
          <a:p>
            <a:r>
              <a:rPr dirty="0"/>
              <a:t>5. Poor grammar or layout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462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Phishing Awareness 101</vt:lpstr>
      <vt:lpstr>Introduction</vt:lpstr>
      <vt:lpstr>Common Phishing Techniques</vt:lpstr>
      <vt:lpstr>Anatomy of a Phishing Email</vt:lpstr>
      <vt:lpstr>Real-World Example: CEO Gift Card Scam</vt:lpstr>
      <vt:lpstr>How to Protect Yourself</vt:lpstr>
      <vt:lpstr>Internal Reporting Process</vt:lpstr>
      <vt:lpstr>Quiz: What Should You Do?</vt:lpstr>
      <vt:lpstr>Quick Reference: Top 5 Red Flags</vt:lpstr>
      <vt:lpstr>Awareness Message: Think Before You Click!</vt:lpstr>
      <vt:lpstr>Need Help?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Wafo</cp:lastModifiedBy>
  <cp:revision>1</cp:revision>
  <dcterms:created xsi:type="dcterms:W3CDTF">2013-01-27T09:14:16Z</dcterms:created>
  <dcterms:modified xsi:type="dcterms:W3CDTF">2025-06-23T15:06:32Z</dcterms:modified>
  <cp:category/>
</cp:coreProperties>
</file>