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6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CFD2-B50E-4110-89A7-C994B62055F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the population estimation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R package to estimate the population using mobile phone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hierarchical methodology developed for population estimation was implemented in an R package: “</a:t>
            </a:r>
            <a:r>
              <a:rPr lang="en-US" b="1" i="1" dirty="0" err="1" smtClean="0"/>
              <a:t>pestim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It follows step by step the description of the methodological ideas and provides </a:t>
            </a:r>
            <a:r>
              <a:rPr lang="en-US" dirty="0"/>
              <a:t>an implementation for </a:t>
            </a:r>
            <a:r>
              <a:rPr lang="en-US" dirty="0" smtClean="0"/>
              <a:t>the </a:t>
            </a:r>
            <a:r>
              <a:rPr lang="en-US" dirty="0"/>
              <a:t>hierarchical model to combine both aggregated mobile phone data and external official (administrative or survey) data to produce estimates of population counts in each cell of a division of a </a:t>
            </a:r>
            <a:r>
              <a:rPr lang="en-US" dirty="0" smtClean="0"/>
              <a:t>territory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Computations are conducted following a Bayesian </a:t>
            </a:r>
            <a:r>
              <a:rPr lang="en-US" dirty="0" smtClean="0"/>
              <a:t>approach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6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pestim</a:t>
            </a:r>
            <a:r>
              <a:rPr lang="en-US" dirty="0" smtClean="0"/>
              <a:t> package provides two types of estimations:</a:t>
            </a:r>
          </a:p>
          <a:p>
            <a:pPr lvl="1"/>
            <a:r>
              <a:rPr lang="en-US" dirty="0" smtClean="0"/>
              <a:t>at the </a:t>
            </a:r>
            <a:r>
              <a:rPr lang="en-US" i="1" dirty="0" smtClean="0"/>
              <a:t>initial time instant</a:t>
            </a:r>
            <a:r>
              <a:rPr lang="en-US" dirty="0" smtClean="0"/>
              <a:t>, using data from both sources, it makes inferences for the actual population counts in each cell;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time evolution </a:t>
            </a:r>
            <a:r>
              <a:rPr lang="en-US" dirty="0" smtClean="0"/>
              <a:t>of these counts are produced using the transition matrices from cell to cell of individuals provided by the mobile network </a:t>
            </a:r>
            <a:r>
              <a:rPr lang="en-US" dirty="0" smtClean="0"/>
              <a:t>operator;</a:t>
            </a:r>
            <a:endParaRPr lang="en-US" dirty="0" smtClean="0"/>
          </a:p>
          <a:p>
            <a:r>
              <a:rPr lang="en-US" dirty="0" smtClean="0"/>
              <a:t>The generation of simulated populations according to different probability distributions is at the core of the </a:t>
            </a:r>
            <a:r>
              <a:rPr lang="en-US" dirty="0" smtClean="0"/>
              <a:t>package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1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pestim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 smtClean="0"/>
              <a:t>pestim</a:t>
            </a:r>
            <a:r>
              <a:rPr lang="en-US" dirty="0" smtClean="0"/>
              <a:t> package contains basically three types of functions:</a:t>
            </a:r>
          </a:p>
          <a:p>
            <a:pPr lvl="1"/>
            <a:r>
              <a:rPr lang="en-US" i="1" dirty="0" smtClean="0"/>
              <a:t>Auxiliary</a:t>
            </a:r>
            <a:r>
              <a:rPr lang="en-US" dirty="0" smtClean="0"/>
              <a:t> </a:t>
            </a:r>
            <a:r>
              <a:rPr lang="en-US" dirty="0" smtClean="0"/>
              <a:t>functions: provide </a:t>
            </a:r>
            <a:r>
              <a:rPr lang="en-US" dirty="0" smtClean="0"/>
              <a:t>computation of mathematical functions, 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smtClean="0"/>
              <a:t>the </a:t>
            </a:r>
            <a:r>
              <a:rPr lang="en-US" dirty="0" smtClean="0"/>
              <a:t>confluent hypergeometric function, </a:t>
            </a:r>
            <a:r>
              <a:rPr lang="en-US" dirty="0"/>
              <a:t>the ratio of two beta functions, an </a:t>
            </a:r>
            <a:r>
              <a:rPr lang="en-US" dirty="0" smtClean="0"/>
              <a:t>optimization routine for a concrete probability distribution, etc. </a:t>
            </a:r>
            <a:r>
              <a:rPr lang="en-US" dirty="0" smtClean="0"/>
              <a:t>(</a:t>
            </a:r>
            <a:r>
              <a:rPr lang="en-US" i="1" dirty="0" err="1" smtClean="0"/>
              <a:t>kummer</a:t>
            </a:r>
            <a:r>
              <a:rPr lang="en-US" i="1" dirty="0" smtClean="0"/>
              <a:t>, Phi</a:t>
            </a:r>
            <a:r>
              <a:rPr lang="en-US" i="1" dirty="0"/>
              <a:t>, </a:t>
            </a:r>
            <a:r>
              <a:rPr lang="en-US" i="1" dirty="0" err="1" smtClean="0"/>
              <a:t>ratioBeta</a:t>
            </a:r>
            <a:r>
              <a:rPr lang="en-US" i="1" dirty="0" smtClean="0"/>
              <a:t>, </a:t>
            </a:r>
            <a:r>
              <a:rPr lang="en-US" i="1" dirty="0" err="1" smtClean="0"/>
              <a:t>modeLambda</a:t>
            </a:r>
            <a:r>
              <a:rPr lang="en-US" dirty="0" smtClean="0"/>
              <a:t>, …);</a:t>
            </a:r>
          </a:p>
          <a:p>
            <a:pPr lvl="1"/>
            <a:r>
              <a:rPr lang="en-US" i="1" dirty="0" smtClean="0"/>
              <a:t>Distribution-related</a:t>
            </a:r>
            <a:r>
              <a:rPr lang="en-US" dirty="0" smtClean="0"/>
              <a:t> </a:t>
            </a:r>
            <a:r>
              <a:rPr lang="en-US" dirty="0" smtClean="0"/>
              <a:t>functions: provide computation </a:t>
            </a:r>
            <a:r>
              <a:rPr lang="en-US" dirty="0" smtClean="0"/>
              <a:t>regarding the generation of random deviates according to different probability distributions comprising both priors, posteriors, and the generation of parameter specifications for these distributions (</a:t>
            </a:r>
            <a:r>
              <a:rPr lang="en-US" i="1" dirty="0" err="1" smtClean="0"/>
              <a:t>dtriang</a:t>
            </a:r>
            <a:r>
              <a:rPr lang="en-US" i="1" dirty="0" smtClean="0"/>
              <a:t>, </a:t>
            </a:r>
            <a:r>
              <a:rPr lang="en-US" i="1" dirty="0" err="1" smtClean="0"/>
              <a:t>rtriang</a:t>
            </a:r>
            <a:r>
              <a:rPr lang="en-US" i="1" dirty="0" smtClean="0"/>
              <a:t>, </a:t>
            </a:r>
            <a:r>
              <a:rPr lang="en-US" i="1" dirty="0" err="1" smtClean="0"/>
              <a:t>ptriang</a:t>
            </a:r>
            <a:r>
              <a:rPr lang="en-US" i="1" dirty="0" smtClean="0"/>
              <a:t>, </a:t>
            </a:r>
            <a:r>
              <a:rPr lang="en-US" i="1" dirty="0" err="1" smtClean="0"/>
              <a:t>qtriang</a:t>
            </a:r>
            <a:r>
              <a:rPr lang="en-US" i="1" dirty="0" smtClean="0"/>
              <a:t>, </a:t>
            </a:r>
            <a:r>
              <a:rPr lang="en-US" i="1" dirty="0" err="1" smtClean="0"/>
              <a:t>dlambda</a:t>
            </a:r>
            <a:r>
              <a:rPr lang="en-US" i="1" dirty="0" smtClean="0"/>
              <a:t>, </a:t>
            </a:r>
            <a:r>
              <a:rPr lang="en-US" i="1" dirty="0" err="1" smtClean="0"/>
              <a:t>rlambda</a:t>
            </a:r>
            <a:r>
              <a:rPr lang="en-US" i="1" dirty="0" smtClean="0"/>
              <a:t>, </a:t>
            </a:r>
            <a:r>
              <a:rPr lang="en-US" i="1" dirty="0" err="1" smtClean="0"/>
              <a:t>rmatProb</a:t>
            </a:r>
            <a:r>
              <a:rPr lang="en-US" i="1" dirty="0" smtClean="0"/>
              <a:t>, rN0, </a:t>
            </a:r>
            <a:r>
              <a:rPr lang="en-US" i="1" dirty="0" err="1" smtClean="0"/>
              <a:t>rNt</a:t>
            </a:r>
            <a:r>
              <a:rPr lang="en-US" i="1" dirty="0" smtClean="0"/>
              <a:t>, rNtcondN0, </a:t>
            </a:r>
            <a:r>
              <a:rPr lang="en-US" i="1" dirty="0" err="1" smtClean="0"/>
              <a:t>rg</a:t>
            </a:r>
            <a:r>
              <a:rPr lang="en-US" i="1" dirty="0" smtClean="0"/>
              <a:t>, </a:t>
            </a:r>
            <a:r>
              <a:rPr lang="en-US" i="1" dirty="0" err="1" smtClean="0"/>
              <a:t>rp</a:t>
            </a:r>
            <a:r>
              <a:rPr lang="en-US" i="1" dirty="0" smtClean="0"/>
              <a:t>, </a:t>
            </a:r>
            <a:r>
              <a:rPr lang="en-US" i="1" dirty="0" err="1" smtClean="0"/>
              <a:t>alphaPrior</a:t>
            </a:r>
            <a:r>
              <a:rPr lang="en-US" i="1" dirty="0" smtClean="0"/>
              <a:t>, </a:t>
            </a:r>
            <a:r>
              <a:rPr lang="en-US" i="1" dirty="0" err="1" smtClean="0"/>
              <a:t>genAlpha</a:t>
            </a:r>
            <a:r>
              <a:rPr lang="en-US" i="1" dirty="0" smtClean="0"/>
              <a:t>, </a:t>
            </a:r>
            <a:r>
              <a:rPr lang="en-US" i="1" dirty="0" err="1" smtClean="0"/>
              <a:t>genUV</a:t>
            </a:r>
            <a:r>
              <a:rPr lang="en-US" dirty="0" smtClean="0"/>
              <a:t>);</a:t>
            </a:r>
          </a:p>
          <a:p>
            <a:pPr lvl="1"/>
            <a:r>
              <a:rPr lang="en-US" i="1" dirty="0" smtClean="0"/>
              <a:t>Estimation-related</a:t>
            </a:r>
            <a:r>
              <a:rPr lang="en-US" dirty="0" smtClean="0"/>
              <a:t> </a:t>
            </a:r>
            <a:r>
              <a:rPr lang="en-US" dirty="0" smtClean="0"/>
              <a:t>functions: provide </a:t>
            </a:r>
            <a:r>
              <a:rPr lang="en-US" dirty="0" smtClean="0"/>
              <a:t>computation of estimates based upon the populations generated with the preceding functions (</a:t>
            </a:r>
            <a:r>
              <a:rPr lang="en-US" i="1" dirty="0" smtClean="0"/>
              <a:t>postN0, </a:t>
            </a:r>
            <a:r>
              <a:rPr lang="en-US" i="1" dirty="0" err="1" smtClean="0"/>
              <a:t>postNt</a:t>
            </a:r>
            <a:r>
              <a:rPr lang="en-US" i="1" dirty="0" smtClean="0"/>
              <a:t>, postNtcondN0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310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Implementation of the population estimation methodology</vt:lpstr>
      <vt:lpstr>Introduction</vt:lpstr>
      <vt:lpstr>Introduction</vt:lpstr>
      <vt:lpstr>pestim structure</vt:lpstr>
      <vt:lpstr>PowerPoint Presentation</vt:lpstr>
    </vt:vector>
  </TitlesOfParts>
  <Company>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the population estimation methodology</dc:title>
  <dc:creator>Bogdan Oancea</dc:creator>
  <cp:lastModifiedBy>Bogdan Oancea</cp:lastModifiedBy>
  <cp:revision>14</cp:revision>
  <dcterms:created xsi:type="dcterms:W3CDTF">2018-03-09T11:36:58Z</dcterms:created>
  <dcterms:modified xsi:type="dcterms:W3CDTF">2018-03-12T07:35:22Z</dcterms:modified>
</cp:coreProperties>
</file>