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07B320-D95F-4B1E-89A4-AEAB76AD70D2}" v="500" dt="2023-06-10T03:51:57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7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64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3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7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7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8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5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8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8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2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41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yaounde.trading@example.com" TargetMode="External"/><Relationship Id="rId2" Type="http://schemas.openxmlformats.org/officeDocument/2006/relationships/hyperlink" Target="mailto:cameroon.supply@example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imbe.logistics@example.com" TargetMode="External"/><Relationship Id="rId4" Type="http://schemas.openxmlformats.org/officeDocument/2006/relationships/hyperlink" Target="mailto:bamenda.enterprises@example.co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E968B0D3-FB46-652F-3386-E4D6C07365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233" r="-2" b="72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7400">
                <a:solidFill>
                  <a:srgbClr val="FFFFFF"/>
                </a:solidFill>
                <a:ea typeface="+mj-lt"/>
                <a:cs typeface="+mj-lt"/>
              </a:rPr>
              <a:t>INTERNET PROGRAMMING AND MOBILE PROGRAMMING</a:t>
            </a:r>
            <a:endParaRPr lang="en-US" sz="7400">
              <a:solidFill>
                <a:srgbClr val="FFFFFF"/>
              </a:solidFill>
            </a:endParaRPr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328A-56D8-D0C2-94FD-5C38C0FB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spcBef>
                <a:spcPts val="1200"/>
              </a:spcBef>
              <a:spcAft>
                <a:spcPts val="200"/>
              </a:spcAft>
              <a:buFont typeface="Calibri,Sans-Serif"/>
              <a:buChar char=" "/>
            </a:pPr>
            <a:r>
              <a:rPr lang="en-US" sz="2000" cap="all" dirty="0">
                <a:solidFill>
                  <a:schemeClr val="tx1"/>
                </a:solidFill>
                <a:latin typeface="Times New Roman"/>
                <a:cs typeface="Times New Roman"/>
              </a:rPr>
              <a:t>II-CREATION AND POPULATION</a:t>
            </a:r>
            <a:endParaRPr lang="en-US" sz="20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B3FB8-B158-3728-D270-ABE98DCE2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62500" lnSpcReduction="20000"/>
          </a:bodyPr>
          <a:lstStyle/>
          <a:p>
            <a:r>
              <a:rPr lang="en-US" dirty="0">
                <a:cs typeface="Calibri"/>
              </a:rPr>
              <a:t>2-population</a:t>
            </a:r>
          </a:p>
          <a:p>
            <a:r>
              <a:rPr lang="en-US" dirty="0">
                <a:ea typeface="+mn-lt"/>
                <a:cs typeface="+mn-lt"/>
              </a:rPr>
              <a:t>INSERT INTO Product (</a:t>
            </a:r>
            <a:r>
              <a:rPr lang="en-US" dirty="0" err="1">
                <a:ea typeface="+mn-lt"/>
                <a:cs typeface="+mn-lt"/>
              </a:rPr>
              <a:t>product_id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product_name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product_price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product_category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VALUES (1, 'Widget', 19.99, 'Electronics');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INSERT INTO Product (</a:t>
            </a:r>
            <a:r>
              <a:rPr lang="en-US" dirty="0" err="1">
                <a:ea typeface="+mn-lt"/>
                <a:cs typeface="+mn-lt"/>
              </a:rPr>
              <a:t>product_id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product_name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product_price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product_category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VALUES (2, 'Gizmo', 9.99, 'Electronics');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INSERT INTO Product (</a:t>
            </a:r>
            <a:r>
              <a:rPr lang="en-US" dirty="0" err="1">
                <a:ea typeface="+mn-lt"/>
                <a:cs typeface="+mn-lt"/>
              </a:rPr>
              <a:t>product_id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product_name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product_price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product_category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VALUES (3, 'Thingamajig', 14.99, 'Hardware');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INSERT INTO Product (</a:t>
            </a:r>
            <a:r>
              <a:rPr lang="en-US" dirty="0" err="1">
                <a:ea typeface="+mn-lt"/>
                <a:cs typeface="+mn-lt"/>
              </a:rPr>
              <a:t>product_id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product_name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product_price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product_category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VALUES (4, 'Doohickey', 7.99, 'Hardware');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INSERT INTO Product (</a:t>
            </a:r>
            <a:r>
              <a:rPr lang="en-US" dirty="0" err="1">
                <a:ea typeface="+mn-lt"/>
                <a:cs typeface="+mn-lt"/>
              </a:rPr>
              <a:t>product_id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product_name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product_price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product_category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dirty="0">
                <a:ea typeface="+mn-lt"/>
                <a:cs typeface="+mn-lt"/>
              </a:rPr>
              <a:t>VALUES (5, 'Whatchamacallit', 24.99, 'Miscellaneous');</a:t>
            </a:r>
            <a:endParaRPr lang="en-US">
              <a:cs typeface="Calibri" panose="020F0502020204030204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412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328A-56D8-D0C2-94FD-5C38C0FB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spcBef>
                <a:spcPts val="1200"/>
              </a:spcBef>
              <a:spcAft>
                <a:spcPts val="200"/>
              </a:spcAft>
              <a:buFont typeface="Calibri,Sans-Serif"/>
              <a:buChar char=" "/>
            </a:pPr>
            <a:r>
              <a:rPr lang="en-US" sz="2000" cap="all" dirty="0">
                <a:solidFill>
                  <a:schemeClr val="tx1"/>
                </a:solidFill>
                <a:latin typeface="Times New Roman"/>
                <a:cs typeface="Times New Roman"/>
              </a:rPr>
              <a:t>II-CREATION AND POPULATION</a:t>
            </a:r>
            <a:endParaRPr lang="en-US" sz="20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B3FB8-B158-3728-D270-ABE98DCE2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70000" lnSpcReduction="20000"/>
          </a:bodyPr>
          <a:lstStyle/>
          <a:p>
            <a:r>
              <a:rPr lang="en-US" dirty="0">
                <a:cs typeface="Calibri"/>
              </a:rPr>
              <a:t>2-population</a:t>
            </a:r>
          </a:p>
          <a:p>
            <a:r>
              <a:rPr lang="en-US" dirty="0">
                <a:ea typeface="+mn-lt"/>
                <a:cs typeface="+mn-lt"/>
              </a:rPr>
              <a:t>INSERT INTO Vendor (</a:t>
            </a:r>
            <a:r>
              <a:rPr lang="en-US" dirty="0" err="1">
                <a:ea typeface="+mn-lt"/>
                <a:cs typeface="+mn-lt"/>
              </a:rPr>
              <a:t>vendor_id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vendor_name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vendor_city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vendor_phone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vendor_email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dirty="0">
                <a:ea typeface="+mn-lt"/>
                <a:cs typeface="+mn-lt"/>
              </a:rPr>
              <a:t>VALUES (1, 'Cameroon Supply Co', 'Douala', '+237 1234 5678', '</a:t>
            </a:r>
            <a:r>
              <a:rPr lang="en-US" dirty="0">
                <a:ea typeface="+mn-lt"/>
                <a:cs typeface="+mn-lt"/>
                <a:hlinkClick r:id="rId2"/>
              </a:rPr>
              <a:t>cameroon.supply@example.com</a:t>
            </a:r>
            <a:r>
              <a:rPr lang="en-US" dirty="0">
                <a:ea typeface="+mn-lt"/>
                <a:cs typeface="+mn-lt"/>
              </a:rPr>
              <a:t>');</a:t>
            </a:r>
          </a:p>
          <a:p>
            <a:r>
              <a:rPr lang="en-US" dirty="0">
                <a:ea typeface="+mn-lt"/>
                <a:cs typeface="+mn-lt"/>
              </a:rPr>
              <a:t>INSERT INTO Vendor (</a:t>
            </a:r>
            <a:r>
              <a:rPr lang="en-US" dirty="0" err="1">
                <a:ea typeface="+mn-lt"/>
                <a:cs typeface="+mn-lt"/>
              </a:rPr>
              <a:t>vendor_id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vendor_name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vendor_city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vendor_phone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vendor_email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dirty="0">
                <a:ea typeface="+mn-lt"/>
                <a:cs typeface="+mn-lt"/>
              </a:rPr>
              <a:t>VALUES (2, '</a:t>
            </a:r>
            <a:r>
              <a:rPr lang="en-US" dirty="0" err="1">
                <a:ea typeface="+mn-lt"/>
                <a:cs typeface="+mn-lt"/>
              </a:rPr>
              <a:t>Yaounde</a:t>
            </a:r>
            <a:r>
              <a:rPr lang="en-US" dirty="0">
                <a:ea typeface="+mn-lt"/>
                <a:cs typeface="+mn-lt"/>
              </a:rPr>
              <a:t> Trading', '</a:t>
            </a:r>
            <a:r>
              <a:rPr lang="en-US" dirty="0" err="1">
                <a:ea typeface="+mn-lt"/>
                <a:cs typeface="+mn-lt"/>
              </a:rPr>
              <a:t>Yaounde</a:t>
            </a:r>
            <a:r>
              <a:rPr lang="en-US" dirty="0">
                <a:ea typeface="+mn-lt"/>
                <a:cs typeface="+mn-lt"/>
              </a:rPr>
              <a:t>', '+237 2345 6789', '</a:t>
            </a:r>
            <a:r>
              <a:rPr lang="en-US" dirty="0">
                <a:ea typeface="+mn-lt"/>
                <a:cs typeface="+mn-lt"/>
                <a:hlinkClick r:id="rId3"/>
              </a:rPr>
              <a:t>yaounde.trading@example.com</a:t>
            </a:r>
            <a:r>
              <a:rPr lang="en-US" dirty="0">
                <a:ea typeface="+mn-lt"/>
                <a:cs typeface="+mn-lt"/>
              </a:rPr>
              <a:t>');</a:t>
            </a:r>
          </a:p>
          <a:p>
            <a:r>
              <a:rPr lang="en-US" dirty="0">
                <a:ea typeface="+mn-lt"/>
                <a:cs typeface="+mn-lt"/>
              </a:rPr>
              <a:t>INSERT INTO Vendor (</a:t>
            </a:r>
            <a:r>
              <a:rPr lang="en-US" dirty="0" err="1">
                <a:ea typeface="+mn-lt"/>
                <a:cs typeface="+mn-lt"/>
              </a:rPr>
              <a:t>vendor_id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vendor_name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vendor_city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vendor_phone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vendor_email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dirty="0">
                <a:ea typeface="+mn-lt"/>
                <a:cs typeface="+mn-lt"/>
              </a:rPr>
              <a:t>VALUES (3, 'Bamenda Enterprises', 'Bamenda', '+237 3456 7890', '</a:t>
            </a:r>
            <a:r>
              <a:rPr lang="en-US" dirty="0">
                <a:ea typeface="+mn-lt"/>
                <a:cs typeface="+mn-lt"/>
                <a:hlinkClick r:id="rId4"/>
              </a:rPr>
              <a:t>bamenda.enterprises@example.com</a:t>
            </a:r>
            <a:r>
              <a:rPr lang="en-US" dirty="0">
                <a:ea typeface="+mn-lt"/>
                <a:cs typeface="+mn-lt"/>
              </a:rPr>
              <a:t>');</a:t>
            </a:r>
          </a:p>
          <a:p>
            <a:r>
              <a:rPr lang="en-US" dirty="0">
                <a:ea typeface="+mn-lt"/>
                <a:cs typeface="+mn-lt"/>
              </a:rPr>
              <a:t>NSERT INTO Vendor (</a:t>
            </a:r>
            <a:r>
              <a:rPr lang="en-US" dirty="0" err="1">
                <a:ea typeface="+mn-lt"/>
                <a:cs typeface="+mn-lt"/>
              </a:rPr>
              <a:t>vendor_id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vendor_name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vendor_city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vendor_phone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vendor_email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VALUES (4, 'Limbe Logistics', 'Limbe', '+237 4567 8901', '</a:t>
            </a:r>
            <a:r>
              <a:rPr lang="en-US" dirty="0">
                <a:ea typeface="+mn-lt"/>
                <a:cs typeface="+mn-lt"/>
                <a:hlinkClick r:id="rId5"/>
              </a:rPr>
              <a:t>limbe.logistics@example.com</a:t>
            </a:r>
            <a:r>
              <a:rPr lang="en-US" dirty="0">
                <a:ea typeface="+mn-lt"/>
                <a:cs typeface="+mn-lt"/>
              </a:rPr>
              <a:t>');</a:t>
            </a:r>
          </a:p>
          <a:p>
            <a:r>
              <a:rPr lang="en-US" dirty="0">
                <a:ea typeface="+mn-lt"/>
                <a:cs typeface="+mn-lt"/>
              </a:rPr>
              <a:t>INSERT INTO Vendor (</a:t>
            </a:r>
            <a:r>
              <a:rPr lang="en-US" err="1">
                <a:ea typeface="+mn-lt"/>
                <a:cs typeface="+mn-lt"/>
              </a:rPr>
              <a:t>vendor_id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vendor_name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vendor_city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vendor_phone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vendor_email</a:t>
            </a:r>
            <a:r>
              <a:rPr lang="en-US">
                <a:ea typeface="+mn-lt"/>
                <a:cs typeface="+mn-lt"/>
              </a:rPr>
              <a:t>)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VALUES (5, 'Kumba Industries', 'Kumba', '+237 5678 9012', 'kumba.industries@example.com');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3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1450-08CA-3A43-7649-4F654E00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1403862"/>
          </a:xfrm>
        </p:spPr>
        <p:txBody>
          <a:bodyPr/>
          <a:lstStyle/>
          <a:p>
            <a:r>
              <a:rPr lang="en-US" dirty="0">
                <a:cs typeface="Calibri Light"/>
              </a:rPr>
              <a:t>IIII- Testing </a:t>
            </a:r>
            <a:endParaRPr lang="en-US" dirty="0"/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A017A75B-27EC-C0A2-7D8F-4C0C5D039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8530" y="1581506"/>
            <a:ext cx="3028950" cy="15144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5C496-3DA8-3FD3-9498-86B6668B4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7164" y="2856145"/>
            <a:ext cx="3833868" cy="32514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1- code </a:t>
            </a:r>
          </a:p>
          <a:p>
            <a:r>
              <a:rPr lang="en-US" dirty="0">
                <a:cs typeface="Calibri"/>
              </a:rPr>
              <a:t>The coding part of the back end have been done with </a:t>
            </a:r>
            <a:r>
              <a:rPr lang="en-US" dirty="0" err="1">
                <a:cs typeface="Calibri"/>
              </a:rPr>
              <a:t>php</a:t>
            </a:r>
            <a:r>
              <a:rPr lang="en-US" dirty="0">
                <a:cs typeface="Calibri"/>
              </a:rPr>
              <a:t> and for now a vendor can login, register a product and view them.</a:t>
            </a:r>
          </a:p>
          <a:p>
            <a:r>
              <a:rPr lang="en-US" dirty="0">
                <a:cs typeface="Calibri"/>
              </a:rPr>
              <a:t>2- Testing</a:t>
            </a:r>
          </a:p>
          <a:p>
            <a:r>
              <a:rPr lang="en-US" dirty="0">
                <a:cs typeface="Calibri"/>
              </a:rPr>
              <a:t>The testing part is done with postman</a:t>
            </a: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C3DF660-4E36-C773-DFED-37DBD7BB2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325" y="3994118"/>
            <a:ext cx="2743200" cy="14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1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ying a bow in an arrangment of presents">
            <a:extLst>
              <a:ext uri="{FF2B5EF4-FFF2-40B4-BE49-F238E27FC236}">
                <a16:creationId xmlns:a16="http://schemas.microsoft.com/office/drawing/2014/main" id="{8290F281-7851-0F3C-C16F-9683C3A7D7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7A63A2-3428-3449-E3C1-3D977F82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Thank you!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0863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98318-F63C-6458-947A-BC6878D84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58826"/>
            <a:ext cx="10058400" cy="4062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chemeClr val="tx1">
                    <a:lumMod val="85000"/>
                    <a:lumOff val="15000"/>
                  </a:schemeClr>
                </a:solidFill>
              </a:rPr>
              <a:t>Market Management System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208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C1B74-8195-371F-654C-2CAB3B56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93" y="672222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3A9A5-4F13-D485-C1D4-1E941D7BE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72221"/>
            <a:ext cx="4017223" cy="59597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cap="all" spc="200" dirty="0">
                <a:solidFill>
                  <a:schemeClr val="tx1"/>
                </a:solidFill>
                <a:latin typeface="Times New Roman"/>
                <a:cs typeface="Times New Roman"/>
              </a:rPr>
              <a:t>introduction</a:t>
            </a:r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cap="all" spc="200" dirty="0">
                <a:solidFill>
                  <a:schemeClr val="tx1"/>
                </a:solidFill>
                <a:latin typeface="Times New Roman"/>
                <a:cs typeface="Times New Roman"/>
              </a:rPr>
              <a:t>I-Identification of the database element</a:t>
            </a:r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cap="all" spc="200" dirty="0">
                <a:solidFill>
                  <a:schemeClr val="tx1"/>
                </a:solidFill>
                <a:latin typeface="Times New Roman"/>
                <a:cs typeface="Times New Roman"/>
              </a:rPr>
              <a:t>  1-Review on class diagram</a:t>
            </a:r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cap="all" spc="200" dirty="0">
                <a:solidFill>
                  <a:schemeClr val="tx1"/>
                </a:solidFill>
                <a:latin typeface="Times New Roman"/>
                <a:cs typeface="Times New Roman"/>
              </a:rPr>
              <a:t>  2-ER diagram</a:t>
            </a:r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cap="all" spc="200" dirty="0">
                <a:solidFill>
                  <a:schemeClr val="tx1"/>
                </a:solidFill>
                <a:latin typeface="Times New Roman"/>
                <a:cs typeface="Times New Roman"/>
              </a:rPr>
              <a:t>  3-Choose of the DBMS</a:t>
            </a:r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cap="all" spc="200" dirty="0">
                <a:solidFill>
                  <a:schemeClr val="tx1"/>
                </a:solidFill>
                <a:latin typeface="Times New Roman"/>
                <a:cs typeface="Times New Roman"/>
              </a:rPr>
              <a:t>II-Creation and population</a:t>
            </a:r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cap="all" spc="200" dirty="0">
                <a:solidFill>
                  <a:schemeClr val="tx1"/>
                </a:solidFill>
                <a:latin typeface="Times New Roman"/>
                <a:cs typeface="Times New Roman"/>
              </a:rPr>
              <a:t>  1-Creation of the database</a:t>
            </a:r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cap="all" spc="200" dirty="0">
                <a:solidFill>
                  <a:schemeClr val="tx1"/>
                </a:solidFill>
                <a:latin typeface="Times New Roman"/>
                <a:cs typeface="Times New Roman"/>
              </a:rPr>
              <a:t>  2-population</a:t>
            </a:r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cap="all" spc="200" dirty="0">
                <a:solidFill>
                  <a:schemeClr val="tx1"/>
                </a:solidFill>
                <a:latin typeface="Times New Roman"/>
                <a:cs typeface="Times New Roman"/>
              </a:rPr>
              <a:t>III-testing</a:t>
            </a:r>
          </a:p>
          <a:p>
            <a:pPr marL="0" indent="0">
              <a:buNone/>
            </a:pPr>
            <a:endParaRPr lang="en-US" sz="2400" cap="all" spc="2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6968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8987E-5FCC-D341-A8AE-7AA52D8A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ea typeface="Calibri Light"/>
                <a:cs typeface="Calibri Light"/>
              </a:rPr>
              <a:t>Introduction 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9D25A-53DB-F060-2353-3C2349A3A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2400">
                <a:ea typeface="Calibri"/>
                <a:cs typeface="Calibri"/>
              </a:rPr>
              <a:t>Implementing a database for a project involves several steps that are essential in ensuring that the database performs optimally and meets the project requirements. the implementation of a database for a project involves identifying the scope of the database, selecting a suitable DBMS, designing the database schema, creating and populating the database, testing and optimizing the database for performance, and implementing security measures to ensure data security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401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3B5F3-EA01-EE11-474E-96D3DA2B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1200"/>
              </a:spcBef>
              <a:spcAft>
                <a:spcPts val="200"/>
              </a:spcAft>
              <a:buFont typeface="Calibri,Sans-Serif"/>
              <a:buChar char=" "/>
            </a:pPr>
            <a:r>
              <a:rPr lang="en-US" sz="2800" cap="all">
                <a:solidFill>
                  <a:srgbClr val="FFFFFF"/>
                </a:solidFill>
                <a:latin typeface="Times New Roman"/>
                <a:cs typeface="Times New Roman"/>
              </a:rPr>
              <a:t>I-IDENTIFICATION OF THE DATABASE ELEMENT</a:t>
            </a:r>
            <a:endParaRPr lang="en-US" sz="28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647A7-4DC9-1896-1BA7-ACE965BE3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800" cap="all" dirty="0">
                <a:solidFill>
                  <a:srgbClr val="FFFFFF"/>
                </a:solidFill>
                <a:latin typeface="Times New Roman"/>
                <a:cs typeface="Times New Roman"/>
              </a:rPr>
              <a:t>1-REVIEW ON CLASS DIAGRAM</a:t>
            </a:r>
            <a:endParaRPr lang="en-US" sz="18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r>
              <a:rPr lang="en-US" sz="1800">
                <a:solidFill>
                  <a:srgbClr val="FFFFFF"/>
                </a:solidFill>
                <a:ea typeface="Calibri"/>
                <a:cs typeface="Calibri"/>
              </a:rPr>
              <a:t>In this class diagram, the element that have to be stored are: vendor, product and administrator. With a focus on the mobile app development, we will not consider the administrator class. We will be left two class Vendor and Products class which share a many to many relationship.</a:t>
            </a:r>
            <a:endParaRPr lang="en-US" sz="1800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F547CBE-6A5D-489C-8CCD-BB93F80AB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5" r="2744" b="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53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722E6-230B-630D-38B7-60DC05A1F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1900" cap="all">
                <a:solidFill>
                  <a:schemeClr val="tx1"/>
                </a:solidFill>
                <a:latin typeface="Times New Roman"/>
                <a:cs typeface="Times New Roman"/>
              </a:rPr>
              <a:t>I-IDENTIFICATION OF THE DATABASE ELEMENT</a:t>
            </a:r>
            <a:endParaRPr lang="en-US" sz="190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DCCFA-1A2D-4896-A41A-4C1AE9043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800" cap="all">
                <a:solidFill>
                  <a:schemeClr val="tx1"/>
                </a:solidFill>
                <a:latin typeface="Times New Roman"/>
                <a:cs typeface="Times New Roman"/>
              </a:rPr>
              <a:t>2-ER diagram</a:t>
            </a:r>
          </a:p>
          <a:p>
            <a:endParaRPr lang="en-US" sz="1800" cap="all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FBD9529C-55CD-1E31-CFA5-9049B07CB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24" y="4126824"/>
            <a:ext cx="4750313" cy="1552667"/>
          </a:xfrm>
          <a:prstGeom prst="rect">
            <a:avLst/>
          </a:prstGeom>
        </p:spPr>
      </p:pic>
      <p:pic>
        <p:nvPicPr>
          <p:cNvPr id="4" name="Picture 4" descr="A picture containing shoji, wall, indoor, tiled&#10;&#10;Description automatically generated">
            <a:extLst>
              <a:ext uri="{FF2B5EF4-FFF2-40B4-BE49-F238E27FC236}">
                <a16:creationId xmlns:a16="http://schemas.microsoft.com/office/drawing/2014/main" id="{569DD902-245C-4C87-32CB-5BFA5EA02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642" y="2358013"/>
            <a:ext cx="4828008" cy="108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07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ACA17-D2EB-FE0E-FC22-2338A5C7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2000" cap="all" dirty="0">
                <a:latin typeface="Times New Roman"/>
                <a:cs typeface="Times New Roman"/>
              </a:rPr>
              <a:t>I-IDENTIFICATION OF THE DATABASE ELEMENT</a:t>
            </a:r>
            <a:endParaRPr lang="en-US" sz="2000" dirty="0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B332E7DB-0ED7-7562-0A95-1193F7140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1496000"/>
            <a:ext cx="5115347" cy="354595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1CC08-93F8-730F-D6A1-003CA2358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cap="all">
                <a:latin typeface="Times New Roman"/>
                <a:cs typeface="Times New Roman"/>
              </a:rPr>
              <a:t>3-Choose of the DBMS</a:t>
            </a:r>
          </a:p>
          <a:p>
            <a:r>
              <a:rPr lang="en-US" cap="all">
                <a:latin typeface="Calibri"/>
                <a:ea typeface="Calibri"/>
                <a:cs typeface="Calibri"/>
              </a:rPr>
              <a:t>For this project we have chosen MySQL as DBMS because the system has a simple to moderate complexity and stores relatively small amounts of data, which make MySQL an appropriate choice.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776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56A2-B586-03F9-7B56-B3DC6849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spcBef>
                <a:spcPts val="1200"/>
              </a:spcBef>
              <a:spcAft>
                <a:spcPts val="200"/>
              </a:spcAft>
              <a:buFont typeface="Calibri,Sans-Serif"/>
              <a:buChar char=" "/>
            </a:pPr>
            <a:r>
              <a:rPr lang="en-US" sz="2000" cap="all" dirty="0">
                <a:solidFill>
                  <a:schemeClr val="tx1"/>
                </a:solidFill>
                <a:latin typeface="Times New Roman"/>
                <a:cs typeface="Times New Roman"/>
              </a:rPr>
              <a:t>II-CREATION AND POPULATION</a:t>
            </a:r>
            <a:endParaRPr lang="en-US" sz="20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C7E40-66EA-444F-2722-B823B0D2B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93" y="2136956"/>
            <a:ext cx="4019910" cy="3760891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cap="all" dirty="0">
                <a:solidFill>
                  <a:schemeClr val="tx1"/>
                </a:solidFill>
                <a:latin typeface="Times New Roman"/>
                <a:cs typeface="Times New Roman"/>
              </a:rPr>
              <a:t>1-CREATION OF THE DATABASE</a:t>
            </a:r>
          </a:p>
          <a:p>
            <a:r>
              <a:rPr lang="en-US" sz="1600" cap="all" dirty="0">
                <a:solidFill>
                  <a:schemeClr val="tx1"/>
                </a:solidFill>
                <a:latin typeface="Times New Roman"/>
                <a:cs typeface="Times New Roman"/>
              </a:rPr>
              <a:t>vendor</a:t>
            </a:r>
            <a:endParaRPr lang="en-US" sz="1600" cap="all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1800" cap="all" dirty="0">
                <a:solidFill>
                  <a:srgbClr val="495057"/>
                </a:solidFill>
                <a:latin typeface="Consolas"/>
                <a:cs typeface="Times New Roman"/>
              </a:rPr>
              <a:t>CREATE TABLE Vendor (</a:t>
            </a:r>
            <a:br>
              <a:rPr lang="en-US" sz="1800" cap="all" dirty="0">
                <a:latin typeface="Consolas"/>
                <a:cs typeface="Times New Roman"/>
              </a:rPr>
            </a:br>
            <a:r>
              <a:rPr lang="en-US" sz="1800" cap="all" dirty="0">
                <a:solidFill>
                  <a:srgbClr val="495057"/>
                </a:solidFill>
                <a:latin typeface="Consolas"/>
                <a:cs typeface="Times New Roman"/>
              </a:rPr>
              <a:t> </a:t>
            </a:r>
            <a:r>
              <a:rPr lang="en-US" sz="1800" cap="all" err="1">
                <a:solidFill>
                  <a:srgbClr val="495057"/>
                </a:solidFill>
                <a:latin typeface="Consolas"/>
                <a:cs typeface="Times New Roman"/>
              </a:rPr>
              <a:t>vendor_id</a:t>
            </a:r>
            <a:r>
              <a:rPr lang="en-US" sz="1800" cap="all" dirty="0">
                <a:solidFill>
                  <a:srgbClr val="495057"/>
                </a:solidFill>
                <a:latin typeface="Consolas"/>
                <a:cs typeface="Times New Roman"/>
              </a:rPr>
              <a:t> INT PRIMARY KEY,</a:t>
            </a:r>
            <a:br>
              <a:rPr lang="en-US" sz="1800" cap="all" dirty="0">
                <a:latin typeface="Consolas"/>
                <a:cs typeface="Times New Roman"/>
              </a:rPr>
            </a:br>
            <a:r>
              <a:rPr lang="en-US" sz="1800" cap="all" dirty="0">
                <a:solidFill>
                  <a:srgbClr val="495057"/>
                </a:solidFill>
                <a:latin typeface="Consolas"/>
                <a:cs typeface="Times New Roman"/>
              </a:rPr>
              <a:t> </a:t>
            </a:r>
            <a:r>
              <a:rPr lang="en-US" sz="1800" cap="all" err="1">
                <a:solidFill>
                  <a:srgbClr val="495057"/>
                </a:solidFill>
                <a:latin typeface="Consolas"/>
                <a:cs typeface="Times New Roman"/>
              </a:rPr>
              <a:t>vendor_name</a:t>
            </a:r>
            <a:r>
              <a:rPr lang="en-US" sz="1800" cap="all" dirty="0">
                <a:solidFill>
                  <a:srgbClr val="495057"/>
                </a:solidFill>
                <a:latin typeface="Consolas"/>
                <a:cs typeface="Times New Roman"/>
              </a:rPr>
              <a:t> VARCHAR(255),</a:t>
            </a:r>
            <a:br>
              <a:rPr lang="en-US" sz="1800" cap="all" dirty="0">
                <a:latin typeface="Consolas"/>
                <a:cs typeface="Times New Roman"/>
              </a:rPr>
            </a:br>
            <a:r>
              <a:rPr lang="en-US" sz="1800" cap="all" dirty="0">
                <a:solidFill>
                  <a:srgbClr val="495057"/>
                </a:solidFill>
                <a:latin typeface="Consolas"/>
                <a:cs typeface="Times New Roman"/>
              </a:rPr>
              <a:t> </a:t>
            </a:r>
            <a:r>
              <a:rPr lang="en-US" sz="1800" cap="all" err="1">
                <a:solidFill>
                  <a:srgbClr val="495057"/>
                </a:solidFill>
                <a:latin typeface="Consolas"/>
                <a:cs typeface="Times New Roman"/>
              </a:rPr>
              <a:t>vendor_city</a:t>
            </a:r>
            <a:r>
              <a:rPr lang="en-US" sz="1800" cap="all" dirty="0">
                <a:solidFill>
                  <a:srgbClr val="495057"/>
                </a:solidFill>
                <a:latin typeface="Consolas"/>
                <a:cs typeface="Times New Roman"/>
              </a:rPr>
              <a:t> VARCHAR(255),</a:t>
            </a:r>
            <a:br>
              <a:rPr lang="en-US" sz="1800" cap="all" dirty="0">
                <a:latin typeface="Consolas"/>
                <a:cs typeface="Times New Roman"/>
              </a:rPr>
            </a:br>
            <a:r>
              <a:rPr lang="en-US" sz="1800" cap="all" dirty="0">
                <a:solidFill>
                  <a:srgbClr val="495057"/>
                </a:solidFill>
                <a:latin typeface="Consolas"/>
                <a:cs typeface="Times New Roman"/>
              </a:rPr>
              <a:t> </a:t>
            </a:r>
            <a:r>
              <a:rPr lang="en-US" sz="1800" cap="all" err="1">
                <a:solidFill>
                  <a:srgbClr val="495057"/>
                </a:solidFill>
                <a:latin typeface="Consolas"/>
                <a:cs typeface="Times New Roman"/>
              </a:rPr>
              <a:t>vendor_phone</a:t>
            </a:r>
            <a:r>
              <a:rPr lang="en-US" sz="1800" cap="all" dirty="0">
                <a:solidFill>
                  <a:srgbClr val="495057"/>
                </a:solidFill>
                <a:latin typeface="Consolas"/>
                <a:cs typeface="Times New Roman"/>
              </a:rPr>
              <a:t> VARCHAR(50),</a:t>
            </a:r>
            <a:br>
              <a:rPr lang="en-US" sz="1800" cap="all" dirty="0">
                <a:latin typeface="Consolas"/>
                <a:cs typeface="Times New Roman"/>
              </a:rPr>
            </a:br>
            <a:r>
              <a:rPr lang="en-US" sz="1800" cap="all" dirty="0">
                <a:solidFill>
                  <a:srgbClr val="495057"/>
                </a:solidFill>
                <a:latin typeface="Consolas"/>
                <a:cs typeface="Times New Roman"/>
              </a:rPr>
              <a:t> </a:t>
            </a:r>
            <a:r>
              <a:rPr lang="en-US" sz="1800" cap="all" err="1">
                <a:solidFill>
                  <a:srgbClr val="495057"/>
                </a:solidFill>
                <a:latin typeface="Consolas"/>
                <a:cs typeface="Times New Roman"/>
              </a:rPr>
              <a:t>vendor_email</a:t>
            </a:r>
            <a:r>
              <a:rPr lang="en-US" sz="1800" cap="all" dirty="0">
                <a:solidFill>
                  <a:srgbClr val="495057"/>
                </a:solidFill>
                <a:latin typeface="Consolas"/>
                <a:cs typeface="Times New Roman"/>
              </a:rPr>
              <a:t> VARCHAR(255)</a:t>
            </a:r>
            <a:br>
              <a:rPr lang="en-US" sz="1800" cap="all" dirty="0">
                <a:latin typeface="Consolas"/>
                <a:cs typeface="Times New Roman"/>
              </a:rPr>
            </a:br>
            <a:r>
              <a:rPr lang="en-US" sz="1800" cap="all" dirty="0">
                <a:solidFill>
                  <a:srgbClr val="495057"/>
                </a:solidFill>
                <a:latin typeface="Consolas"/>
                <a:cs typeface="Times New Roman"/>
              </a:rPr>
              <a:t>);</a:t>
            </a:r>
            <a:endParaRPr lang="en-US" sz="1800" cap="all">
              <a:solidFill>
                <a:srgbClr val="495057"/>
              </a:solidFill>
              <a:latin typeface="Consolas"/>
              <a:cs typeface="Times New Roman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42BE3B-E5B2-0F0E-552A-291850FA44B4}"/>
              </a:ext>
            </a:extLst>
          </p:cNvPr>
          <p:cNvSpPr txBox="1">
            <a:spLocks/>
          </p:cNvSpPr>
          <p:nvPr/>
        </p:nvSpPr>
        <p:spPr>
          <a:xfrm>
            <a:off x="4355190" y="2433129"/>
            <a:ext cx="4077419" cy="2955760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cap="all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cap="all" dirty="0">
                <a:solidFill>
                  <a:srgbClr val="495057"/>
                </a:solidFill>
                <a:latin typeface="Calibri"/>
                <a:ea typeface="Calibri"/>
                <a:cs typeface="Calibri"/>
              </a:rPr>
              <a:t>Shop</a:t>
            </a:r>
            <a:endParaRPr lang="en-US" cap="all">
              <a:solidFill>
                <a:srgbClr val="495057"/>
              </a:solidFill>
              <a:latin typeface="Calibri"/>
              <a:ea typeface="Calibri"/>
              <a:cs typeface="Calibri"/>
            </a:endParaRPr>
          </a:p>
          <a:p>
            <a:r>
              <a:rPr lang="en-US" sz="1800" cap="all" dirty="0">
                <a:solidFill>
                  <a:srgbClr val="495057"/>
                </a:solidFill>
                <a:latin typeface="Consolas"/>
                <a:cs typeface="Times New Roman"/>
              </a:rPr>
              <a:t>CREATE TABLE Shop (</a:t>
            </a:r>
            <a:br>
              <a:rPr lang="en-US" sz="1800" cap="all" dirty="0">
                <a:latin typeface="Consolas"/>
                <a:cs typeface="Times New Roman"/>
              </a:rPr>
            </a:br>
            <a:r>
              <a:rPr lang="en-US" sz="1800" cap="all" dirty="0">
                <a:solidFill>
                  <a:srgbClr val="495057"/>
                </a:solidFill>
                <a:latin typeface="Consolas"/>
                <a:cs typeface="Times New Roman"/>
              </a:rPr>
              <a:t> </a:t>
            </a:r>
            <a:r>
              <a:rPr lang="en-US" sz="1800" cap="all" err="1">
                <a:latin typeface="Consolas"/>
                <a:cs typeface="Times New Roman"/>
              </a:rPr>
              <a:t>vendor_id</a:t>
            </a:r>
            <a:r>
              <a:rPr lang="en-US" sz="1800" cap="all" dirty="0">
                <a:latin typeface="Consolas"/>
                <a:cs typeface="Times New Roman"/>
              </a:rPr>
              <a:t> INT,</a:t>
            </a:r>
            <a:br>
              <a:rPr lang="en-US" sz="1800" cap="all" dirty="0">
                <a:latin typeface="Consolas"/>
                <a:cs typeface="Times New Roman"/>
              </a:rPr>
            </a:br>
            <a:r>
              <a:rPr lang="en-US" sz="1800" cap="all" dirty="0">
                <a:latin typeface="Consolas"/>
                <a:cs typeface="Times New Roman"/>
              </a:rPr>
              <a:t> </a:t>
            </a:r>
            <a:r>
              <a:rPr lang="en-US" sz="1800" cap="all" err="1">
                <a:latin typeface="Consolas"/>
                <a:cs typeface="Times New Roman"/>
              </a:rPr>
              <a:t>product_id</a:t>
            </a:r>
            <a:r>
              <a:rPr lang="en-US" sz="1800" cap="all" dirty="0">
                <a:latin typeface="Consolas"/>
                <a:cs typeface="Times New Roman"/>
              </a:rPr>
              <a:t> INT,</a:t>
            </a:r>
            <a:br>
              <a:rPr lang="en-US" sz="1800" cap="all" dirty="0">
                <a:latin typeface="Consolas"/>
                <a:cs typeface="Times New Roman"/>
              </a:rPr>
            </a:br>
            <a:r>
              <a:rPr lang="en-US" sz="1800" cap="all" dirty="0">
                <a:latin typeface="Consolas"/>
                <a:cs typeface="Times New Roman"/>
              </a:rPr>
              <a:t> PRIMARY KEY (</a:t>
            </a:r>
            <a:r>
              <a:rPr lang="en-US" sz="1800" cap="all" err="1">
                <a:latin typeface="Consolas"/>
                <a:cs typeface="Times New Roman"/>
              </a:rPr>
              <a:t>vendor_id</a:t>
            </a:r>
            <a:r>
              <a:rPr lang="en-US" sz="1800" cap="all" dirty="0">
                <a:latin typeface="Consolas"/>
                <a:cs typeface="Times New Roman"/>
              </a:rPr>
              <a:t>, </a:t>
            </a:r>
            <a:r>
              <a:rPr lang="en-US" sz="1800" cap="all" err="1">
                <a:latin typeface="Consolas"/>
                <a:cs typeface="Times New Roman"/>
              </a:rPr>
              <a:t>product_id</a:t>
            </a:r>
            <a:r>
              <a:rPr lang="en-US" sz="1800" cap="all" dirty="0">
                <a:latin typeface="Consolas"/>
                <a:cs typeface="Times New Roman"/>
              </a:rPr>
              <a:t>),</a:t>
            </a:r>
            <a:br>
              <a:rPr lang="en-US" sz="1800" cap="all" dirty="0">
                <a:latin typeface="Consolas"/>
                <a:cs typeface="Times New Roman"/>
              </a:rPr>
            </a:br>
            <a:r>
              <a:rPr lang="en-US" sz="1800" cap="all" dirty="0">
                <a:latin typeface="Consolas"/>
                <a:cs typeface="Times New Roman"/>
              </a:rPr>
              <a:t> FOREIGN KEY (</a:t>
            </a:r>
            <a:r>
              <a:rPr lang="en-US" sz="1800" cap="all" err="1">
                <a:latin typeface="Consolas"/>
                <a:cs typeface="Times New Roman"/>
              </a:rPr>
              <a:t>vendor_id</a:t>
            </a:r>
            <a:r>
              <a:rPr lang="en-US" sz="1800" cap="all" dirty="0">
                <a:latin typeface="Consolas"/>
                <a:cs typeface="Times New Roman"/>
              </a:rPr>
              <a:t>) REFERENCES Vendor(</a:t>
            </a:r>
            <a:r>
              <a:rPr lang="en-US" sz="1800" cap="all" err="1">
                <a:latin typeface="Consolas"/>
                <a:cs typeface="Times New Roman"/>
              </a:rPr>
              <a:t>vendor_id</a:t>
            </a:r>
            <a:r>
              <a:rPr lang="en-US" sz="1800" cap="all" dirty="0">
                <a:latin typeface="Consolas"/>
                <a:cs typeface="Times New Roman"/>
              </a:rPr>
              <a:t>),</a:t>
            </a:r>
            <a:br>
              <a:rPr lang="en-US" sz="1800" cap="all" dirty="0">
                <a:latin typeface="Consolas"/>
                <a:cs typeface="Times New Roman"/>
              </a:rPr>
            </a:br>
            <a:r>
              <a:rPr lang="en-US" sz="1800" cap="all" dirty="0">
                <a:latin typeface="Consolas"/>
                <a:cs typeface="Times New Roman"/>
              </a:rPr>
              <a:t> FOREIGN KEY (</a:t>
            </a:r>
            <a:r>
              <a:rPr lang="en-US" sz="1800" cap="all" err="1">
                <a:latin typeface="Consolas"/>
                <a:cs typeface="Times New Roman"/>
              </a:rPr>
              <a:t>product_id</a:t>
            </a:r>
            <a:r>
              <a:rPr lang="en-US" sz="1800" cap="all" dirty="0">
                <a:latin typeface="Consolas"/>
                <a:cs typeface="Times New Roman"/>
              </a:rPr>
              <a:t>) REFERENCES Product(</a:t>
            </a:r>
            <a:r>
              <a:rPr lang="en-US" sz="1800" cap="all" err="1">
                <a:latin typeface="Consolas"/>
                <a:cs typeface="Times New Roman"/>
              </a:rPr>
              <a:t>product_id</a:t>
            </a:r>
            <a:r>
              <a:rPr lang="en-US" sz="1800" cap="all" dirty="0">
                <a:latin typeface="Consolas"/>
                <a:cs typeface="Times New Roman"/>
              </a:rPr>
              <a:t>)</a:t>
            </a:r>
            <a:r>
              <a:rPr lang="en-US" sz="1800" cap="all" dirty="0">
                <a:solidFill>
                  <a:srgbClr val="495057"/>
                </a:solidFill>
                <a:latin typeface="Consolas"/>
                <a:cs typeface="Times New Roman"/>
              </a:rPr>
              <a:t>);</a:t>
            </a:r>
            <a:endParaRPr lang="en-US" sz="1800" cap="all">
              <a:solidFill>
                <a:srgbClr val="495057"/>
              </a:solidFill>
              <a:latin typeface="Consolas"/>
              <a:cs typeface="Times New Roman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6DB44C-22DB-92B3-6F62-BD5D8E5FBB27}"/>
              </a:ext>
            </a:extLst>
          </p:cNvPr>
          <p:cNvSpPr txBox="1">
            <a:spLocks/>
          </p:cNvSpPr>
          <p:nvPr/>
        </p:nvSpPr>
        <p:spPr>
          <a:xfrm>
            <a:off x="8438359" y="2433128"/>
            <a:ext cx="3746741" cy="2955760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cap="all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1800" cap="all" dirty="0">
                <a:solidFill>
                  <a:srgbClr val="495057"/>
                </a:solidFill>
                <a:latin typeface="Calibri"/>
                <a:ea typeface="Calibri"/>
                <a:cs typeface="Calibri"/>
              </a:rPr>
              <a:t>Product</a:t>
            </a:r>
            <a:endParaRPr lang="en-US" sz="1800" cap="all">
              <a:solidFill>
                <a:srgbClr val="495057"/>
              </a:solidFill>
              <a:latin typeface="Calibri"/>
              <a:ea typeface="Calibri"/>
              <a:cs typeface="Calibri"/>
            </a:endParaRPr>
          </a:p>
          <a:p>
            <a:r>
              <a:rPr lang="en-US" cap="all" dirty="0">
                <a:solidFill>
                  <a:srgbClr val="495057"/>
                </a:solidFill>
                <a:latin typeface="Consolas"/>
                <a:cs typeface="Times New Roman"/>
              </a:rPr>
              <a:t>CREATE TABLE Product (</a:t>
            </a:r>
            <a:br>
              <a:rPr lang="en-US" cap="all" dirty="0">
                <a:latin typeface="Consolas"/>
                <a:cs typeface="Times New Roman"/>
              </a:rPr>
            </a:br>
            <a:r>
              <a:rPr lang="en-US" cap="all" dirty="0">
                <a:solidFill>
                  <a:srgbClr val="495057"/>
                </a:solidFill>
                <a:latin typeface="Consolas"/>
                <a:cs typeface="Times New Roman"/>
              </a:rPr>
              <a:t> </a:t>
            </a:r>
            <a:r>
              <a:rPr lang="en-US" cap="all" err="1">
                <a:solidFill>
                  <a:srgbClr val="495057"/>
                </a:solidFill>
                <a:latin typeface="Consolas"/>
                <a:cs typeface="Times New Roman"/>
              </a:rPr>
              <a:t>product_id</a:t>
            </a:r>
            <a:r>
              <a:rPr lang="en-US" cap="all" dirty="0">
                <a:solidFill>
                  <a:srgbClr val="495057"/>
                </a:solidFill>
                <a:latin typeface="Consolas"/>
                <a:cs typeface="Times New Roman"/>
              </a:rPr>
              <a:t> INT PRIMARY KEY,</a:t>
            </a:r>
            <a:br>
              <a:rPr lang="en-US" cap="all" dirty="0">
                <a:latin typeface="Consolas"/>
                <a:cs typeface="Times New Roman"/>
              </a:rPr>
            </a:br>
            <a:r>
              <a:rPr lang="en-US" cap="all" dirty="0">
                <a:solidFill>
                  <a:srgbClr val="495057"/>
                </a:solidFill>
                <a:latin typeface="Consolas"/>
                <a:cs typeface="Times New Roman"/>
              </a:rPr>
              <a:t> </a:t>
            </a:r>
            <a:r>
              <a:rPr lang="en-US" cap="all" err="1">
                <a:solidFill>
                  <a:srgbClr val="495057"/>
                </a:solidFill>
                <a:latin typeface="Consolas"/>
                <a:cs typeface="Times New Roman"/>
              </a:rPr>
              <a:t>product_name</a:t>
            </a:r>
            <a:r>
              <a:rPr lang="en-US" cap="all" dirty="0">
                <a:solidFill>
                  <a:srgbClr val="495057"/>
                </a:solidFill>
                <a:latin typeface="Consolas"/>
                <a:cs typeface="Times New Roman"/>
              </a:rPr>
              <a:t> VARCHAR(255),</a:t>
            </a:r>
            <a:br>
              <a:rPr lang="en-US" cap="all" dirty="0">
                <a:latin typeface="Consolas"/>
                <a:cs typeface="Times New Roman"/>
              </a:rPr>
            </a:br>
            <a:r>
              <a:rPr lang="en-US" cap="all" dirty="0">
                <a:solidFill>
                  <a:srgbClr val="495057"/>
                </a:solidFill>
                <a:latin typeface="Consolas"/>
                <a:cs typeface="Times New Roman"/>
              </a:rPr>
              <a:t> </a:t>
            </a:r>
            <a:r>
              <a:rPr lang="en-US" cap="all" err="1">
                <a:solidFill>
                  <a:srgbClr val="495057"/>
                </a:solidFill>
                <a:latin typeface="Consolas"/>
                <a:cs typeface="Times New Roman"/>
              </a:rPr>
              <a:t>product_price</a:t>
            </a:r>
            <a:r>
              <a:rPr lang="en-US" cap="all" dirty="0">
                <a:solidFill>
                  <a:srgbClr val="495057"/>
                </a:solidFill>
                <a:latin typeface="Consolas"/>
                <a:cs typeface="Times New Roman"/>
              </a:rPr>
              <a:t> DECIMAL(10,2),</a:t>
            </a:r>
            <a:br>
              <a:rPr lang="en-US" cap="all" dirty="0">
                <a:latin typeface="Consolas"/>
                <a:cs typeface="Times New Roman"/>
              </a:rPr>
            </a:br>
            <a:r>
              <a:rPr lang="en-US" cap="all" dirty="0">
                <a:solidFill>
                  <a:srgbClr val="495057"/>
                </a:solidFill>
                <a:latin typeface="Consolas"/>
                <a:cs typeface="Times New Roman"/>
              </a:rPr>
              <a:t> </a:t>
            </a:r>
            <a:r>
              <a:rPr lang="en-US" cap="all" err="1">
                <a:solidFill>
                  <a:srgbClr val="495057"/>
                </a:solidFill>
                <a:latin typeface="Consolas"/>
                <a:cs typeface="Times New Roman"/>
              </a:rPr>
              <a:t>vendor_id</a:t>
            </a:r>
            <a:r>
              <a:rPr lang="en-US" cap="all" dirty="0">
                <a:solidFill>
                  <a:srgbClr val="495057"/>
                </a:solidFill>
                <a:latin typeface="Consolas"/>
                <a:cs typeface="Times New Roman"/>
              </a:rPr>
              <a:t> INT,</a:t>
            </a:r>
            <a:br>
              <a:rPr lang="en-US" cap="all" dirty="0">
                <a:latin typeface="Consolas"/>
                <a:cs typeface="Times New Roman"/>
              </a:rPr>
            </a:br>
            <a:r>
              <a:rPr lang="en-US" cap="all" dirty="0">
                <a:solidFill>
                  <a:srgbClr val="495057"/>
                </a:solidFill>
                <a:latin typeface="Consolas"/>
                <a:cs typeface="Times New Roman"/>
              </a:rPr>
              <a:t> FOREIGN KEY (</a:t>
            </a:r>
            <a:r>
              <a:rPr lang="en-US" cap="all" err="1">
                <a:solidFill>
                  <a:srgbClr val="495057"/>
                </a:solidFill>
                <a:latin typeface="Consolas"/>
                <a:cs typeface="Times New Roman"/>
              </a:rPr>
              <a:t>vendor_id</a:t>
            </a:r>
            <a:r>
              <a:rPr lang="en-US" cap="all" dirty="0">
                <a:solidFill>
                  <a:srgbClr val="495057"/>
                </a:solidFill>
                <a:latin typeface="Consolas"/>
                <a:cs typeface="Times New Roman"/>
              </a:rPr>
              <a:t>) REFERENCES Vendor(</a:t>
            </a:r>
            <a:r>
              <a:rPr lang="en-US" cap="all" err="1">
                <a:solidFill>
                  <a:srgbClr val="495057"/>
                </a:solidFill>
                <a:latin typeface="Consolas"/>
                <a:cs typeface="Times New Roman"/>
              </a:rPr>
              <a:t>vendor_id</a:t>
            </a:r>
            <a:r>
              <a:rPr lang="en-US" cap="all" dirty="0">
                <a:solidFill>
                  <a:srgbClr val="495057"/>
                </a:solidFill>
                <a:latin typeface="Consolas"/>
                <a:cs typeface="Times New Roman"/>
              </a:rPr>
              <a:t>)</a:t>
            </a:r>
            <a:br>
              <a:rPr lang="en-US" cap="all" dirty="0">
                <a:latin typeface="Consolas"/>
                <a:cs typeface="Times New Roman"/>
              </a:rPr>
            </a:br>
            <a:r>
              <a:rPr lang="en-US" cap="all" dirty="0">
                <a:solidFill>
                  <a:srgbClr val="495057"/>
                </a:solidFill>
                <a:latin typeface="Consolas"/>
                <a:cs typeface="Times New Roman"/>
              </a:rPr>
              <a:t>);</a:t>
            </a:r>
            <a:endParaRPr lang="en-US" cap="all">
              <a:solidFill>
                <a:srgbClr val="495057"/>
              </a:solidFill>
              <a:latin typeface="Consolas"/>
              <a:cs typeface="Times New Roman"/>
            </a:endParaRPr>
          </a:p>
          <a:p>
            <a:endParaRPr lang="en-US" cap="all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560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328A-56D8-D0C2-94FD-5C38C0FB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spcBef>
                <a:spcPts val="1200"/>
              </a:spcBef>
              <a:spcAft>
                <a:spcPts val="200"/>
              </a:spcAft>
              <a:buFont typeface="Calibri,Sans-Serif"/>
              <a:buChar char=" "/>
            </a:pPr>
            <a:r>
              <a:rPr lang="en-US" sz="2000" cap="all" dirty="0">
                <a:solidFill>
                  <a:schemeClr val="tx1"/>
                </a:solidFill>
                <a:latin typeface="Times New Roman"/>
                <a:cs typeface="Times New Roman"/>
              </a:rPr>
              <a:t>II-CREATION AND POPULATION</a:t>
            </a:r>
            <a:endParaRPr lang="en-US" sz="20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B3FB8-B158-3728-D270-ABE98DCE2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cs typeface="Calibri"/>
              </a:rPr>
              <a:t>2-population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50A065-E89A-095F-1108-C87C5D5D4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456" y="3347187"/>
            <a:ext cx="3835879" cy="1586984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5ED2FCC3-FBE6-C849-7B50-3F4F1C94F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117" y="3126034"/>
            <a:ext cx="3749615" cy="162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791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1B302A"/>
      </a:dk2>
      <a:lt2>
        <a:srgbClr val="F2F0F3"/>
      </a:lt2>
      <a:accent1>
        <a:srgbClr val="74B130"/>
      </a:accent1>
      <a:accent2>
        <a:srgbClr val="36B726"/>
      </a:accent2>
      <a:accent3>
        <a:srgbClr val="32B65A"/>
      </a:accent3>
      <a:accent4>
        <a:srgbClr val="25B58D"/>
      </a:accent4>
      <a:accent5>
        <a:srgbClr val="35AEC2"/>
      </a:accent5>
      <a:accent6>
        <a:srgbClr val="286DC4"/>
      </a:accent6>
      <a:hlink>
        <a:srgbClr val="905DC9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RetrospectVTI</vt:lpstr>
      <vt:lpstr>INTERNET PROGRAMMING AND MOBILE PROGRAMMING</vt:lpstr>
      <vt:lpstr>Market Management System</vt:lpstr>
      <vt:lpstr>Table of content</vt:lpstr>
      <vt:lpstr>Introduction </vt:lpstr>
      <vt:lpstr>I-IDENTIFICATION OF THE DATABASE ELEMENT</vt:lpstr>
      <vt:lpstr>I-IDENTIFICATION OF THE DATABASE ELEMENT</vt:lpstr>
      <vt:lpstr>I-IDENTIFICATION OF THE DATABASE ELEMENT</vt:lpstr>
      <vt:lpstr>II-CREATION AND POPULATION</vt:lpstr>
      <vt:lpstr>II-CREATION AND POPULATION</vt:lpstr>
      <vt:lpstr>II-CREATION AND POPULATION</vt:lpstr>
      <vt:lpstr>II-CREATION AND POPULATION</vt:lpstr>
      <vt:lpstr>IIII- Testing 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213</cp:revision>
  <dcterms:created xsi:type="dcterms:W3CDTF">2023-06-10T00:46:49Z</dcterms:created>
  <dcterms:modified xsi:type="dcterms:W3CDTF">2023-06-10T03:52:26Z</dcterms:modified>
</cp:coreProperties>
</file>