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endParaRPr lang="en-US" dirty="0"/>
          </a:p>
        </p:txBody>
      </p:sp>
      <p:sp>
        <p:nvSpPr>
          <p:cNvPr id="3" name="Subtitle 2"/>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548641" y="2028826"/>
            <a:ext cx="11094348" cy="4029074"/>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72612" y="952499"/>
            <a:ext cx="2207417" cy="5105401"/>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557924" y="952499"/>
            <a:ext cx="8914688" cy="5105401"/>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CDE23C7-78A4-413A-A84B-93D4CC0A9EB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endParaRPr lang="en-US" dirty="0"/>
          </a:p>
        </p:txBody>
      </p:sp>
      <p:sp>
        <p:nvSpPr>
          <p:cNvPr id="3" name="Text Placeholder 2"/>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48640" y="2029968"/>
            <a:ext cx="5281506" cy="41481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257928" y="2029968"/>
            <a:ext cx="5281506" cy="41481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2659" y="950976"/>
            <a:ext cx="10802729" cy="881796"/>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48640" y="2600531"/>
            <a:ext cx="5281507"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57927" y="2600531"/>
            <a:ext cx="5283202"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CDE23C7-78A4-413A-A84B-93D4CC0A9EB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endParaRPr lang="en-US" dirty="0"/>
          </a:p>
        </p:txBody>
      </p:sp>
      <p:sp>
        <p:nvSpPr>
          <p:cNvPr id="3" name="Picture Placeholder 2"/>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fld>
            <a:endParaRPr lang="en-US" dirty="0"/>
          </a:p>
        </p:txBody>
      </p:sp>
      <p:sp>
        <p:nvSpPr>
          <p:cNvPr id="5" name="Footer Placeholder 4"/>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fld>
            <a:endParaRPr lang="en-US"/>
          </a:p>
        </p:txBody>
      </p:sp>
      <p:cxnSp>
        <p:nvCxnSpPr>
          <p:cNvPr id="7" name="Straight Connector 6"/>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p:cNvPicPr>
          <p:nvPr/>
        </p:nvPicPr>
        <p:blipFill rotWithShape="1">
          <a:blip r:embed="rId1"/>
          <a:srcRect r="-2" b="19664"/>
          <a:stretch>
            <a:fillRect/>
          </a:stretch>
        </p:blipFill>
        <p:spPr>
          <a:xfrm>
            <a:off x="1" y="10"/>
            <a:ext cx="12191999" cy="6857990"/>
          </a:xfrm>
          <a:prstGeom prst="rect">
            <a:avLst/>
          </a:prstGeom>
        </p:spPr>
      </p:pic>
      <p:sp>
        <p:nvSpPr>
          <p:cNvPr id="10" name="Rectangle 9"/>
          <p:cNvSpPr>
            <a:spLocks noGrp="1" noRot="1" noChangeAspect="1" noMove="1" noResize="1" noEditPoints="1" noAdjustHandles="1" noChangeArrowheads="1" noChangeShapeType="1" noTextEdit="1"/>
          </p:cNvSpPr>
          <p:nvPr/>
        </p:nvSpPr>
        <p:spPr>
          <a:xfrm rot="5400000">
            <a:off x="257781" y="-257784"/>
            <a:ext cx="6857999" cy="7373570"/>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8640" y="3928770"/>
            <a:ext cx="7773107" cy="2129129"/>
          </a:xfrm>
        </p:spPr>
        <p:txBody>
          <a:bodyPr anchor="b">
            <a:normAutofit/>
          </a:bodyPr>
          <a:lstStyle/>
          <a:p>
            <a:r>
              <a:rPr lang="en-US" sz="3800" b="1" cap="all">
                <a:solidFill>
                  <a:srgbClr val="FFFFFF"/>
                </a:solidFill>
                <a:ea typeface="+mj-lt"/>
                <a:cs typeface="+mj-lt"/>
              </a:rPr>
              <a:t>INTERNET PROGRAMMING AND MOBILE PROGRAMMING</a:t>
            </a:r>
            <a:endParaRPr lang="en-US" sz="3800">
              <a:solidFill>
                <a:srgbClr val="FFFFFF"/>
              </a:solidFill>
            </a:endParaRPr>
          </a:p>
        </p:txBody>
      </p:sp>
      <p:cxnSp>
        <p:nvCxnSpPr>
          <p:cNvPr id="12" name="Straight Connector 11"/>
          <p:cNvCxnSpPr>
            <a:cxnSpLocks noGrp="1" noRot="1" noChangeAspect="1" noMove="1" noResize="1" noEditPoints="1" noAdjustHandles="1" noChangeArrowheads="1" noChangeShapeType="1"/>
          </p:cNvCxnSpPr>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FUNCTIONAL REQUIREMENTS</a:t>
            </a:r>
            <a:br>
              <a:rPr lang="en-US" dirty="0"/>
            </a:br>
            <a:endParaRPr lang="en-US" dirty="0"/>
          </a:p>
        </p:txBody>
      </p:sp>
      <p:sp>
        <p:nvSpPr>
          <p:cNvPr id="3" name="Espace réservé du contenu 2"/>
          <p:cNvSpPr>
            <a:spLocks noGrp="1"/>
          </p:cNvSpPr>
          <p:nvPr>
            <p:ph idx="1"/>
          </p:nvPr>
        </p:nvSpPr>
        <p:spPr/>
        <p:txBody>
          <a:bodyPr/>
          <a:lstStyle/>
          <a:p>
            <a:r>
              <a:rPr lang="en-US" dirty="0"/>
              <a:t>Authentication</a:t>
            </a:r>
            <a:endParaRPr lang="en-US" dirty="0"/>
          </a:p>
          <a:p>
            <a:pPr marL="0" indent="0">
              <a:buNone/>
            </a:pPr>
            <a:r>
              <a:rPr lang="en-US" dirty="0"/>
              <a:t>1. The system should require vendors to login to perform operations and ensure that they are authorized to perform the operation they want to execute.</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FUNCTIONAL REQUIREMENTS</a:t>
            </a:r>
            <a:br>
              <a:rPr lang="en-US" dirty="0"/>
            </a:br>
            <a:endParaRPr lang="en-US" dirty="0"/>
          </a:p>
        </p:txBody>
      </p:sp>
      <p:sp>
        <p:nvSpPr>
          <p:cNvPr id="3" name="Espace réservé du contenu 2"/>
          <p:cNvSpPr>
            <a:spLocks noGrp="1"/>
          </p:cNvSpPr>
          <p:nvPr>
            <p:ph idx="1"/>
          </p:nvPr>
        </p:nvSpPr>
        <p:spPr/>
        <p:txBody>
          <a:bodyPr/>
          <a:lstStyle/>
          <a:p>
            <a:r>
              <a:rPr lang="en-US" dirty="0"/>
              <a:t>Product Management</a:t>
            </a:r>
            <a:endParaRPr lang="en-US" dirty="0"/>
          </a:p>
          <a:p>
            <a:pPr marL="0" indent="0">
              <a:buNone/>
            </a:pPr>
            <a:r>
              <a:rPr lang="en-US" dirty="0"/>
              <a:t>1. The system should enable users to search for products based on product category.</a:t>
            </a:r>
            <a:endParaRPr lang="en-US" dirty="0"/>
          </a:p>
          <a:p>
            <a:pPr marL="0" indent="0">
              <a:buNone/>
            </a:pPr>
            <a:r>
              <a:rPr lang="en-US" dirty="0"/>
              <a:t>2. The system should allow users to sort search results based on price, location of market or vendor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NON-FUNCTIONAL REQUIREMENTS</a:t>
            </a:r>
            <a:br>
              <a:rPr lang="en-US" dirty="0"/>
            </a:br>
            <a:endParaRPr lang="en-US" dirty="0"/>
          </a:p>
        </p:txBody>
      </p:sp>
      <p:sp>
        <p:nvSpPr>
          <p:cNvPr id="3" name="Espace réservé du contenu 2"/>
          <p:cNvSpPr>
            <a:spLocks noGrp="1"/>
          </p:cNvSpPr>
          <p:nvPr>
            <p:ph idx="1"/>
          </p:nvPr>
        </p:nvSpPr>
        <p:spPr/>
        <p:txBody>
          <a:bodyPr/>
          <a:lstStyle/>
          <a:p>
            <a:r>
              <a:rPr lang="en-US" dirty="0"/>
              <a:t>Performance</a:t>
            </a:r>
            <a:endParaRPr lang="en-US" dirty="0"/>
          </a:p>
          <a:p>
            <a:pPr marL="0" indent="0">
              <a:buNone/>
            </a:pPr>
            <a:r>
              <a:rPr lang="en-US" dirty="0"/>
              <a:t>1. The system should have an average response time of fewer than 2 seconds.</a:t>
            </a:r>
            <a:endParaRPr lang="en-US" dirty="0"/>
          </a:p>
          <a:p>
            <a:pPr marL="0" indent="0">
              <a:buNone/>
            </a:pPr>
            <a:r>
              <a:rPr lang="en-US" dirty="0"/>
              <a:t>2. The system should be able to handle a maximum of 1000 concurrent users.</a:t>
            </a:r>
            <a:endParaRPr lang="en-US" dirty="0"/>
          </a:p>
          <a:p>
            <a:pPr marL="0" indent="0">
              <a:buNone/>
            </a:pPr>
            <a:r>
              <a:rPr lang="en-US" dirty="0"/>
              <a:t>3. The system should be available for use 24/7, with scheduled maintenance windows</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NON-FUNCTIONAL REQUIREMENTS</a:t>
            </a:r>
            <a:br>
              <a:rPr lang="en-US"/>
            </a:br>
            <a:endParaRPr lang="en-US"/>
          </a:p>
        </p:txBody>
      </p:sp>
      <p:sp>
        <p:nvSpPr>
          <p:cNvPr id="3" name="Espace réservé du contenu 2"/>
          <p:cNvSpPr>
            <a:spLocks noGrp="1"/>
          </p:cNvSpPr>
          <p:nvPr>
            <p:ph idx="1"/>
          </p:nvPr>
        </p:nvSpPr>
        <p:spPr/>
        <p:txBody>
          <a:bodyPr/>
          <a:lstStyle/>
          <a:p>
            <a:r>
              <a:rPr lang="en-US" dirty="0"/>
              <a:t>Security</a:t>
            </a:r>
            <a:endParaRPr lang="en-US" dirty="0"/>
          </a:p>
          <a:p>
            <a:pPr marL="0" indent="0">
              <a:buNone/>
            </a:pPr>
            <a:r>
              <a:rPr lang="en-US" dirty="0"/>
              <a:t>1. The system should be secure, utilizing techniques like authentication and encryption to protect data privacy and prevent unauthorized access.</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sz="3600" cap="all" dirty="0">
                <a:solidFill>
                  <a:schemeClr val="tx1"/>
                </a:solidFill>
                <a:latin typeface="+mn-lt"/>
                <a:ea typeface="+mn-ea"/>
                <a:cs typeface="+mn-cs"/>
              </a:rPr>
              <a:t>   USER INTERFACE</a:t>
            </a:r>
            <a:br>
              <a:rPr lang="en-US" sz="3600" cap="all" dirty="0">
                <a:solidFill>
                  <a:srgbClr val="FFFFFF"/>
                </a:solidFill>
                <a:latin typeface="+mn-lt"/>
                <a:ea typeface="+mn-ea"/>
                <a:cs typeface="+mn-cs"/>
              </a:rPr>
            </a:br>
            <a:endParaRPr lang="en-US" dirty="0"/>
          </a:p>
        </p:txBody>
      </p:sp>
      <p:sp>
        <p:nvSpPr>
          <p:cNvPr id="3" name="Espace réservé du contenu 2"/>
          <p:cNvSpPr>
            <a:spLocks noGrp="1"/>
          </p:cNvSpPr>
          <p:nvPr>
            <p:ph idx="1"/>
          </p:nvPr>
        </p:nvSpPr>
        <p:spPr/>
        <p:txBody>
          <a:bodyPr/>
          <a:lstStyle/>
          <a:p>
            <a:r>
              <a:rPr lang="en-US" dirty="0"/>
              <a:t>Here we will show a simple representation of how our application function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cap="all" dirty="0">
                <a:solidFill>
                  <a:schemeClr val="tx1"/>
                </a:solidFill>
                <a:latin typeface="+mn-lt"/>
                <a:ea typeface="+mn-ea"/>
                <a:cs typeface="+mn-cs"/>
              </a:rPr>
              <a:t>USER INTERFACE</a:t>
            </a:r>
            <a:br>
              <a:rPr lang="en-US" sz="3600" cap="all" dirty="0">
                <a:solidFill>
                  <a:srgbClr val="FFFFFF"/>
                </a:solidFill>
                <a:latin typeface="+mn-lt"/>
                <a:ea typeface="+mn-ea"/>
                <a:cs typeface="+mn-cs"/>
              </a:rPr>
            </a:br>
            <a:endParaRPr lang="en-US" dirty="0"/>
          </a:p>
        </p:txBody>
      </p:sp>
      <p:pic>
        <p:nvPicPr>
          <p:cNvPr id="4" name="Espace réservé du conten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8639" y="2103253"/>
            <a:ext cx="1954221" cy="4029075"/>
          </a:xfrm>
          <a:prstGeom prst="rect">
            <a:avLst/>
          </a:prstGeom>
        </p:spPr>
      </p:pic>
      <p:sp>
        <p:nvSpPr>
          <p:cNvPr id="6" name="ZoneTexte 5"/>
          <p:cNvSpPr txBox="1"/>
          <p:nvPr/>
        </p:nvSpPr>
        <p:spPr>
          <a:xfrm>
            <a:off x="3048886" y="3105835"/>
            <a:ext cx="6097772" cy="646331"/>
          </a:xfrm>
          <a:prstGeom prst="rect">
            <a:avLst/>
          </a:prstGeom>
          <a:noFill/>
        </p:spPr>
        <p:txBody>
          <a:bodyPr wrap="square">
            <a:spAutoFit/>
          </a:bodyPr>
          <a:lstStyle/>
          <a:p>
            <a:r>
              <a:rPr lang="en-US" dirty="0"/>
              <a:t>Here the Customer views all the products which are already in category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cap="all" dirty="0">
                <a:solidFill>
                  <a:schemeClr val="tx1"/>
                </a:solidFill>
                <a:latin typeface="+mn-lt"/>
                <a:ea typeface="+mn-ea"/>
                <a:cs typeface="+mn-cs"/>
              </a:rPr>
              <a:t>USER INTERFACE</a:t>
            </a:r>
            <a:br>
              <a:rPr lang="en-US" sz="3600" cap="all" dirty="0">
                <a:solidFill>
                  <a:srgbClr val="FFFFFF"/>
                </a:solidFill>
                <a:latin typeface="+mn-lt"/>
                <a:ea typeface="+mn-ea"/>
                <a:cs typeface="+mn-cs"/>
              </a:rPr>
            </a:br>
            <a:endParaRPr lang="en-US" dirty="0"/>
          </a:p>
        </p:txBody>
      </p:sp>
      <p:pic>
        <p:nvPicPr>
          <p:cNvPr id="4" name="Espace réservé du conten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8639" y="2028825"/>
            <a:ext cx="1953753" cy="4029075"/>
          </a:xfrm>
          <a:prstGeom prst="rect">
            <a:avLst/>
          </a:prstGeom>
        </p:spPr>
      </p:pic>
      <p:sp>
        <p:nvSpPr>
          <p:cNvPr id="6" name="ZoneTexte 5"/>
          <p:cNvSpPr txBox="1"/>
          <p:nvPr/>
        </p:nvSpPr>
        <p:spPr>
          <a:xfrm>
            <a:off x="3048886" y="2991316"/>
            <a:ext cx="6097772" cy="875368"/>
          </a:xfrm>
          <a:prstGeom prst="rect">
            <a:avLst/>
          </a:prstGeom>
          <a:noFill/>
        </p:spPr>
        <p:txBody>
          <a:bodyPr wrap="square">
            <a:spAutoFit/>
          </a:bodyPr>
          <a:lstStyle/>
          <a:p>
            <a:pPr>
              <a:lnSpc>
                <a:spcPct val="150000"/>
              </a:lnSpc>
            </a:pPr>
            <a:r>
              <a:rPr lang="en-US" sz="1800" dirty="0"/>
              <a:t>Here the Vendor has the choice to login if he already has an account or sign-up so as to create an account</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cap="all" dirty="0">
                <a:solidFill>
                  <a:schemeClr val="tx1"/>
                </a:solidFill>
                <a:latin typeface="+mn-lt"/>
                <a:ea typeface="+mn-ea"/>
                <a:cs typeface="+mn-cs"/>
              </a:rPr>
              <a:t>USER INTERFACE</a:t>
            </a:r>
            <a:br>
              <a:rPr lang="en-US" sz="3600" cap="all" dirty="0">
                <a:solidFill>
                  <a:srgbClr val="FFFFFF"/>
                </a:solidFill>
                <a:latin typeface="+mn-lt"/>
                <a:ea typeface="+mn-ea"/>
                <a:cs typeface="+mn-cs"/>
              </a:rPr>
            </a:br>
            <a:endParaRPr lang="en-US" dirty="0"/>
          </a:p>
        </p:txBody>
      </p:sp>
      <p:pic>
        <p:nvPicPr>
          <p:cNvPr id="4" name="Espace réservé du conten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8639" y="2028825"/>
            <a:ext cx="1896497" cy="4029075"/>
          </a:xfrm>
          <a:prstGeom prst="rect">
            <a:avLst/>
          </a:prstGeom>
        </p:spPr>
      </p:pic>
      <p:sp>
        <p:nvSpPr>
          <p:cNvPr id="6" name="ZoneTexte 5"/>
          <p:cNvSpPr txBox="1"/>
          <p:nvPr/>
        </p:nvSpPr>
        <p:spPr>
          <a:xfrm>
            <a:off x="3048886" y="3105835"/>
            <a:ext cx="6097772" cy="646331"/>
          </a:xfrm>
          <a:prstGeom prst="rect">
            <a:avLst/>
          </a:prstGeom>
          <a:noFill/>
        </p:spPr>
        <p:txBody>
          <a:bodyPr wrap="square">
            <a:spAutoFit/>
          </a:bodyPr>
          <a:lstStyle/>
          <a:p>
            <a:r>
              <a:rPr lang="en-US" sz="1800" dirty="0"/>
              <a:t>The Customer is able to search a product based on the category</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cap="all" dirty="0">
                <a:solidFill>
                  <a:schemeClr val="tx1"/>
                </a:solidFill>
                <a:latin typeface="+mn-lt"/>
                <a:ea typeface="+mn-ea"/>
                <a:cs typeface="+mn-cs"/>
              </a:rPr>
              <a:t>USER INTERFACE</a:t>
            </a:r>
            <a:br>
              <a:rPr lang="en-US" sz="3600" cap="all" dirty="0">
                <a:solidFill>
                  <a:srgbClr val="FFFFFF"/>
                </a:solidFill>
                <a:latin typeface="+mn-lt"/>
                <a:ea typeface="+mn-ea"/>
                <a:cs typeface="+mn-cs"/>
              </a:rPr>
            </a:br>
            <a:endParaRPr lang="en-US" dirty="0"/>
          </a:p>
        </p:txBody>
      </p:sp>
      <p:sp>
        <p:nvSpPr>
          <p:cNvPr id="3" name="Espace réservé du contenu 2"/>
          <p:cNvSpPr>
            <a:spLocks noGrp="1"/>
          </p:cNvSpPr>
          <p:nvPr>
            <p:ph idx="1"/>
          </p:nvPr>
        </p:nvSpPr>
        <p:spPr/>
        <p:txBody>
          <a:bodyPr/>
          <a:lstStyle/>
          <a:p>
            <a:r>
              <a:rPr lang="en-US" sz="2000" dirty="0"/>
              <a:t>Below we can see that there is a first part concerning the preview where the customer can view a product and products similar to it, also he is able to view details about the product like Vendor, prices and quantity, location and product name.</a:t>
            </a:r>
            <a:endParaRPr lang="en-US" sz="2000"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cap="all" dirty="0">
                <a:solidFill>
                  <a:schemeClr val="tx1"/>
                </a:solidFill>
                <a:latin typeface="+mn-lt"/>
                <a:ea typeface="+mn-ea"/>
                <a:cs typeface="+mn-cs"/>
              </a:rPr>
              <a:t>USER INTERFACE</a:t>
            </a:r>
            <a:br>
              <a:rPr lang="en-US" sz="3600" cap="all" dirty="0">
                <a:solidFill>
                  <a:srgbClr val="FFFFFF"/>
                </a:solidFill>
                <a:latin typeface="+mn-lt"/>
                <a:ea typeface="+mn-ea"/>
                <a:cs typeface="+mn-cs"/>
              </a:rPr>
            </a:br>
            <a:endParaRPr lang="en-US" dirty="0"/>
          </a:p>
        </p:txBody>
      </p:sp>
      <p:pic>
        <p:nvPicPr>
          <p:cNvPr id="4" name="Espace réservé du conten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36129" y="2028825"/>
            <a:ext cx="4221317" cy="4029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p:cNvPicPr>
          <p:nvPr/>
        </p:nvPicPr>
        <p:blipFill rotWithShape="1">
          <a:blip r:embed="rId1"/>
          <a:srcRect b="19643"/>
          <a:stretch>
            <a:fillRect/>
          </a:stretch>
        </p:blipFill>
        <p:spPr>
          <a:xfrm>
            <a:off x="1" y="10"/>
            <a:ext cx="12191999" cy="6857990"/>
          </a:xfrm>
          <a:prstGeom prst="rect">
            <a:avLst/>
          </a:prstGeom>
        </p:spPr>
      </p:pic>
      <p:sp>
        <p:nvSpPr>
          <p:cNvPr id="21" name="Rectangle 20"/>
          <p:cNvSpPr>
            <a:spLocks noGrp="1" noRot="1" noChangeAspect="1" noMove="1" noResize="1" noEditPoints="1" noAdjustHandles="1" noChangeArrowheads="1" noChangeShapeType="1" noTextEdit="1"/>
          </p:cNvSpPr>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3699" y="952500"/>
            <a:ext cx="4854071" cy="3893582"/>
          </a:xfrm>
        </p:spPr>
        <p:txBody>
          <a:bodyPr>
            <a:normAutofit/>
          </a:bodyPr>
          <a:lstStyle/>
          <a:p>
            <a:pPr algn="r"/>
            <a:r>
              <a:rPr lang="en-US" cap="all">
                <a:solidFill>
                  <a:srgbClr val="FFFFFF"/>
                </a:solidFill>
                <a:ea typeface="+mj-lt"/>
                <a:cs typeface="+mj-lt"/>
              </a:rPr>
              <a:t>Online pricing system</a:t>
            </a:r>
            <a:endParaRPr lang="en-US">
              <a:solidFill>
                <a:srgbClr val="FFFFFF"/>
              </a:solidFill>
            </a:endParaRPr>
          </a:p>
        </p:txBody>
      </p:sp>
      <p:cxnSp>
        <p:nvCxnSpPr>
          <p:cNvPr id="23" name="Straight Connector 22"/>
          <p:cNvCxnSpPr>
            <a:cxnSpLocks noGrp="1" noRot="1" noChangeAspect="1" noMove="1" noResize="1" noEditPoints="1" noAdjustHandles="1" noChangeArrowheads="1" noChangeShapeType="1"/>
          </p:cNvCxnSpPr>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noGrp="1" noRot="1" noChangeAspect="1" noMove="1" noResize="1" noEditPoints="1" noAdjustHandles="1" noChangeArrowheads="1" noChangeShapeType="1"/>
          </p:cNvCxnSpPr>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logo&#10;&#10;Description automatically generated"/>
          <p:cNvPicPr>
            <a:picLocks noChangeAspect="1"/>
          </p:cNvPicPr>
          <p:nvPr/>
        </p:nvPicPr>
        <p:blipFill>
          <a:blip r:embed="rId2"/>
          <a:stretch>
            <a:fillRect/>
          </a:stretch>
        </p:blipFill>
        <p:spPr>
          <a:xfrm>
            <a:off x="3509154" y="3436099"/>
            <a:ext cx="4426069" cy="15816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cap="all" dirty="0">
                <a:solidFill>
                  <a:schemeClr val="tx1"/>
                </a:solidFill>
                <a:latin typeface="+mn-lt"/>
                <a:ea typeface="+mn-ea"/>
                <a:cs typeface="+mn-cs"/>
              </a:rPr>
              <a:t>USER INTERFACE</a:t>
            </a:r>
            <a:br>
              <a:rPr lang="en-US" sz="3600" cap="all" dirty="0">
                <a:solidFill>
                  <a:srgbClr val="FFFFFF"/>
                </a:solidFill>
                <a:latin typeface="+mn-lt"/>
                <a:ea typeface="+mn-ea"/>
                <a:cs typeface="+mn-cs"/>
              </a:rPr>
            </a:br>
            <a:endParaRPr lang="en-US" dirty="0">
              <a:solidFill>
                <a:schemeClr val="tx1"/>
              </a:solidFill>
            </a:endParaRPr>
          </a:p>
        </p:txBody>
      </p:sp>
      <p:pic>
        <p:nvPicPr>
          <p:cNvPr id="4" name="Espace réservé du conten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36129" y="2028825"/>
            <a:ext cx="4221317" cy="40290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cap="all" dirty="0">
                <a:solidFill>
                  <a:schemeClr val="tx1"/>
                </a:solidFill>
                <a:latin typeface="+mn-lt"/>
                <a:ea typeface="+mn-ea"/>
                <a:cs typeface="+mn-cs"/>
              </a:rPr>
              <a:t>USER INTERFACE</a:t>
            </a:r>
            <a:br>
              <a:rPr lang="en-US" sz="3600" cap="all" dirty="0">
                <a:solidFill>
                  <a:srgbClr val="FFFFFF"/>
                </a:solidFill>
                <a:latin typeface="+mn-lt"/>
                <a:ea typeface="+mn-ea"/>
                <a:cs typeface="+mn-cs"/>
              </a:rPr>
            </a:br>
            <a:endParaRPr lang="en-US" dirty="0"/>
          </a:p>
        </p:txBody>
      </p:sp>
      <p:pic>
        <p:nvPicPr>
          <p:cNvPr id="4" name="Espace réservé du conten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53706" y="2028825"/>
            <a:ext cx="1986163" cy="40290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cap="all" dirty="0">
                <a:solidFill>
                  <a:schemeClr val="tx1"/>
                </a:solidFill>
                <a:latin typeface="+mn-lt"/>
                <a:ea typeface="+mn-ea"/>
                <a:cs typeface="+mn-cs"/>
              </a:rPr>
              <a:t>USER INTERFACE</a:t>
            </a:r>
            <a:br>
              <a:rPr lang="en-US" sz="3600" cap="all" dirty="0">
                <a:solidFill>
                  <a:srgbClr val="FFFFFF"/>
                </a:solidFill>
                <a:latin typeface="+mn-lt"/>
                <a:ea typeface="+mn-ea"/>
                <a:cs typeface="+mn-cs"/>
              </a:rPr>
            </a:br>
            <a:endParaRPr lang="en-US" dirty="0"/>
          </a:p>
        </p:txBody>
      </p:sp>
      <p:pic>
        <p:nvPicPr>
          <p:cNvPr id="4" name="Espace réservé du conten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91481" y="2028825"/>
            <a:ext cx="1910613" cy="40290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cap="all" dirty="0">
                <a:solidFill>
                  <a:schemeClr val="tx1"/>
                </a:solidFill>
                <a:latin typeface="+mn-lt"/>
                <a:ea typeface="+mn-ea"/>
                <a:cs typeface="+mn-cs"/>
              </a:rPr>
              <a:t>USER INTERFACE</a:t>
            </a:r>
            <a:br>
              <a:rPr lang="en-US" sz="3600" cap="all" dirty="0">
                <a:solidFill>
                  <a:srgbClr val="FFFFFF"/>
                </a:solidFill>
                <a:latin typeface="+mn-lt"/>
                <a:ea typeface="+mn-ea"/>
                <a:cs typeface="+mn-cs"/>
              </a:rPr>
            </a:b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40246" y="2028825"/>
            <a:ext cx="1813083" cy="40290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sz="3600" cap="all" dirty="0">
                <a:solidFill>
                  <a:schemeClr val="tx1"/>
                </a:solidFill>
                <a:latin typeface="+mn-lt"/>
                <a:ea typeface="+mn-ea"/>
                <a:cs typeface="+mn-cs"/>
              </a:rPr>
              <a:t>           SECURITY</a:t>
            </a:r>
            <a:br>
              <a:rPr lang="en-US" sz="3600" cap="all" dirty="0">
                <a:solidFill>
                  <a:srgbClr val="FFFFFF"/>
                </a:solidFill>
                <a:latin typeface="+mn-lt"/>
                <a:ea typeface="+mn-ea"/>
                <a:cs typeface="+mn-cs"/>
              </a:rPr>
            </a:br>
            <a:endParaRPr lang="en-US" dirty="0"/>
          </a:p>
        </p:txBody>
      </p:sp>
      <p:sp>
        <p:nvSpPr>
          <p:cNvPr id="3" name="Espace réservé du contenu 2"/>
          <p:cNvSpPr>
            <a:spLocks noGrp="1"/>
          </p:cNvSpPr>
          <p:nvPr>
            <p:ph idx="1"/>
          </p:nvPr>
        </p:nvSpPr>
        <p:spPr/>
        <p:txBody>
          <a:bodyPr/>
          <a:lstStyle/>
          <a:p>
            <a:r>
              <a:rPr lang="en-US" dirty="0"/>
              <a:t>In order to ensure a certain security to permit vendor’s information to be well kept, we </a:t>
            </a:r>
            <a:r>
              <a:rPr lang="en-US"/>
              <a:t>use  </a:t>
            </a:r>
            <a:r>
              <a:rPr lang="en-US" b="1" dirty="0"/>
              <a:t>hashing</a:t>
            </a:r>
            <a:r>
              <a:rPr lang="en-US" b="1" dirty="0"/>
              <a:t> encryption </a:t>
            </a: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sz="3600" b="1" cap="all" dirty="0">
                <a:solidFill>
                  <a:schemeClr val="tx1"/>
                </a:solidFill>
                <a:latin typeface="+mn-lt"/>
                <a:ea typeface="+mn-ea"/>
                <a:cs typeface="+mn-cs"/>
              </a:rPr>
              <a:t>SUPPORT AND MAINTENANCE</a:t>
            </a:r>
            <a:endParaRPr lang="en-US" b="1" dirty="0">
              <a:solidFill>
                <a:schemeClr val="tx1"/>
              </a:solidFill>
            </a:endParaRPr>
          </a:p>
        </p:txBody>
      </p:sp>
      <p:sp>
        <p:nvSpPr>
          <p:cNvPr id="3" name="Espace réservé du contenu 2"/>
          <p:cNvSpPr>
            <a:spLocks noGrp="1"/>
          </p:cNvSpPr>
          <p:nvPr>
            <p:ph idx="1"/>
          </p:nvPr>
        </p:nvSpPr>
        <p:spPr/>
        <p:txBody>
          <a:bodyPr/>
          <a:lstStyle/>
          <a:p>
            <a:pPr marL="0" indent="0">
              <a:buNone/>
            </a:pPr>
            <a:r>
              <a:rPr lang="en-US" dirty="0">
                <a:solidFill>
                  <a:srgbClr val="050E17"/>
                </a:solidFill>
                <a:latin typeface="-apple-system"/>
              </a:rPr>
              <a:t>  </a:t>
            </a:r>
            <a:r>
              <a:rPr lang="en-US" b="0" i="0" dirty="0">
                <a:solidFill>
                  <a:srgbClr val="050E17"/>
                </a:solidFill>
                <a:effectLst/>
                <a:latin typeface="-apple-system"/>
              </a:rPr>
              <a:t>Support and maintenance are critical aspects of ensuring the ongoing success of an online management system. Here are some key considerations for supporting and maintaining an </a:t>
            </a:r>
            <a:r>
              <a:rPr lang="en-US" b="0" i="0" u="none" strike="noStrike" dirty="0">
                <a:effectLst/>
                <a:latin typeface="-apple-system"/>
              </a:rPr>
              <a:t>online management system</a:t>
            </a:r>
            <a:endParaRPr lang="en-US" b="0" i="0" dirty="0">
              <a:solidFill>
                <a:srgbClr val="050E17"/>
              </a:solidFill>
              <a:effectLst/>
              <a:latin typeface="-apple-system"/>
            </a:endParaRPr>
          </a:p>
          <a:p>
            <a:r>
              <a:rPr lang="en-US" b="0" i="0" dirty="0">
                <a:solidFill>
                  <a:srgbClr val="050E17"/>
                </a:solidFill>
                <a:effectLst/>
                <a:latin typeface="-apple-system"/>
              </a:rPr>
              <a:t>Provide user support: To ensure that users can effectively use the system</a:t>
            </a:r>
            <a:endParaRPr lang="en-US" b="0" i="0" dirty="0">
              <a:solidFill>
                <a:srgbClr val="050E17"/>
              </a:solidFill>
              <a:effectLst/>
              <a:latin typeface="-apple-system"/>
            </a:endParaRPr>
          </a:p>
          <a:p>
            <a:r>
              <a:rPr lang="en-US" b="0" i="0" dirty="0">
                <a:solidFill>
                  <a:srgbClr val="050E17"/>
                </a:solidFill>
                <a:effectLst/>
                <a:latin typeface="-apple-system"/>
              </a:rPr>
              <a:t>Monitor system performance: To ensure that the system is performing optimally</a:t>
            </a:r>
            <a:endParaRPr lang="en-US" dirty="0">
              <a:solidFill>
                <a:srgbClr val="050E17"/>
              </a:solidFill>
              <a:latin typeface="-apple-system"/>
            </a:endParaRPr>
          </a:p>
          <a:p>
            <a:r>
              <a:rPr lang="en-US" b="0" i="0" dirty="0">
                <a:solidFill>
                  <a:srgbClr val="050E17"/>
                </a:solidFill>
                <a:effectLst/>
                <a:latin typeface="-apple-system"/>
              </a:rPr>
              <a:t>Conduct regular updates: To ensure that the system is up-to-date</a:t>
            </a:r>
            <a:endParaRPr lang="en-US" b="0" i="0" dirty="0">
              <a:solidFill>
                <a:srgbClr val="050E17"/>
              </a:solidFill>
              <a:effectLst/>
              <a:latin typeface="-apple-system"/>
            </a:endParaRPr>
          </a:p>
          <a:p>
            <a:r>
              <a:rPr lang="en-US" b="0" i="0" dirty="0">
                <a:solidFill>
                  <a:srgbClr val="050E17"/>
                </a:solidFill>
                <a:effectLst/>
                <a:latin typeface="-apple-system"/>
              </a:rPr>
              <a:t>Perform backups: To ensure that data is not lost in the event of a system failure</a:t>
            </a:r>
            <a:endParaRPr lang="en-US" dirty="0">
              <a:solidFill>
                <a:srgbClr val="050E17"/>
              </a:solidFill>
              <a:latin typeface="-apple-system"/>
            </a:endParaRPr>
          </a:p>
          <a:p>
            <a:r>
              <a:rPr lang="en-US" b="0" i="0" dirty="0">
                <a:solidFill>
                  <a:srgbClr val="050E17"/>
                </a:solidFill>
                <a:effectLst/>
                <a:latin typeface="-apple-system"/>
              </a:rPr>
              <a:t>Stay up-to-date with </a:t>
            </a:r>
            <a:r>
              <a:rPr lang="en-US" b="0" i="0" u="none" strike="noStrike" dirty="0">
                <a:effectLst/>
                <a:latin typeface="-apple-system"/>
              </a:rPr>
              <a:t>industry trends</a:t>
            </a:r>
            <a:r>
              <a:rPr lang="en-US" b="0" i="0" dirty="0">
                <a:solidFill>
                  <a:srgbClr val="050E17"/>
                </a:solidFill>
                <a:effectLst/>
                <a:latin typeface="-apple-system"/>
              </a:rPr>
              <a:t>: To ensure that the system remains competitive</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Pricing</a:t>
            </a:r>
            <a:endParaRPr lang="en-US"/>
          </a:p>
        </p:txBody>
      </p:sp>
      <p:sp>
        <p:nvSpPr>
          <p:cNvPr id="3" name="Content Placeholder 2"/>
          <p:cNvSpPr>
            <a:spLocks noGrp="1"/>
          </p:cNvSpPr>
          <p:nvPr>
            <p:ph idx="1"/>
          </p:nvPr>
        </p:nvSpPr>
        <p:spPr/>
        <p:txBody>
          <a:bodyPr/>
          <a:p>
            <a:pPr marL="0" indent="0">
              <a:buNone/>
            </a:pPr>
            <a:r>
              <a:rPr lang="en-US"/>
              <a:t>Our system works with bundled subscriptions offers vendors a cost-effective way to access multiple features and services. Pricing varies depending on the provider and plan chosen, with some providers offering multiple tiers of subscriptions. When considering a bundled subscription, it's important to review the features, pricing structure, and payment options to ensure it fits your business needs and budget. Flexible payment options, such as monthly or yearly billing, are often available. Choose a subscription that meets your needs and budget for the best value.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END</a:t>
            </a:r>
            <a:endParaRPr lang="en-US" dirty="0"/>
          </a:p>
        </p:txBody>
      </p:sp>
      <p:sp>
        <p:nvSpPr>
          <p:cNvPr id="3" name="Espace réservé du contenu 2"/>
          <p:cNvSpPr>
            <a:spLocks noGrp="1"/>
          </p:cNvSpPr>
          <p:nvPr>
            <p:ph idx="1"/>
          </p:nvPr>
        </p:nvSpPr>
        <p:spPr/>
        <p:txBody>
          <a:bodyPr/>
          <a:lstStyle/>
          <a:p>
            <a:pPr marL="0" indent="0">
              <a:buNone/>
            </a:pPr>
            <a:r>
              <a:rPr lang="en-US" dirty="0"/>
              <a:t>                        </a:t>
            </a:r>
            <a:endParaRPr lang="en-US" dirty="0"/>
          </a:p>
          <a:p>
            <a:pPr marL="0" indent="0">
              <a:buNone/>
            </a:pPr>
            <a:endParaRPr lang="en-US" dirty="0"/>
          </a:p>
          <a:p>
            <a:pPr marL="0" indent="0">
              <a:buNone/>
            </a:pPr>
            <a:endParaRPr lang="en-US" dirty="0"/>
          </a:p>
          <a:p>
            <a:pPr marL="0" indent="0" algn="ctr">
              <a:buNone/>
            </a:pPr>
            <a:r>
              <a:rPr lang="en-US" sz="9600" dirty="0"/>
              <a:t>Thank you</a:t>
            </a:r>
            <a:endParaRPr lang="en-US" sz="9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p:cNvCxnSpPr>
            <a:cxnSpLocks noGrp="1" noRot="1" noChangeAspect="1" noMove="1" noResize="1" noEditPoints="1" noAdjustHandles="1" noChangeArrowheads="1" noChangeShapeType="1"/>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noGrp="1" noRot="1" noChangeAspect="1" noMove="1" noResize="1" noEditPoints="1" noAdjustHandles="1" noChangeArrowheads="1" noChangeShapeType="1"/>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p:cNvPicPr>
          <p:nvPr/>
        </p:nvPicPr>
        <p:blipFill rotWithShape="1">
          <a:blip r:embed="rId1">
            <a:alphaModFix amt="50000"/>
          </a:blip>
          <a:srcRect b="19643"/>
          <a:stretch>
            <a:fillRect/>
          </a:stretch>
        </p:blipFill>
        <p:spPr>
          <a:xfrm>
            <a:off x="1" y="10"/>
            <a:ext cx="12191999" cy="6857990"/>
          </a:xfrm>
          <a:prstGeom prst="rect">
            <a:avLst/>
          </a:prstGeom>
        </p:spPr>
      </p:pic>
      <p:sp>
        <p:nvSpPr>
          <p:cNvPr id="2" name="Title 1"/>
          <p:cNvSpPr>
            <a:spLocks noGrp="1"/>
          </p:cNvSpPr>
          <p:nvPr>
            <p:ph type="ctrTitle"/>
          </p:nvPr>
        </p:nvSpPr>
        <p:spPr>
          <a:xfrm>
            <a:off x="548640" y="952500"/>
            <a:ext cx="4804105" cy="1828793"/>
          </a:xfrm>
        </p:spPr>
        <p:txBody>
          <a:bodyPr vert="horz" lIns="91440" tIns="45720" rIns="91440" bIns="45720" rtlCol="0" anchor="t">
            <a:normAutofit/>
          </a:bodyPr>
          <a:lstStyle/>
          <a:p>
            <a:r>
              <a:rPr lang="en-US" sz="3600" kern="1200" cap="all">
                <a:solidFill>
                  <a:srgbClr val="FFFFFF"/>
                </a:solidFill>
                <a:latin typeface="+mj-lt"/>
                <a:ea typeface="+mj-ea"/>
                <a:cs typeface="+mj-cs"/>
              </a:rPr>
              <a:t>Table of content</a:t>
            </a:r>
            <a:endParaRPr lang="en-US" sz="3600" kern="1200">
              <a:solidFill>
                <a:srgbClr val="FFFFFF"/>
              </a:solidFill>
              <a:latin typeface="+mj-lt"/>
              <a:ea typeface="+mj-ea"/>
              <a:cs typeface="+mj-cs"/>
            </a:endParaRPr>
          </a:p>
        </p:txBody>
      </p:sp>
      <p:cxnSp>
        <p:nvCxnSpPr>
          <p:cNvPr id="38" name="Straight Connector 37"/>
          <p:cNvCxnSpPr>
            <a:cxnSpLocks noGrp="1" noRot="1" noChangeAspect="1" noMove="1" noResize="1" noEditPoints="1" noAdjustHandles="1" noChangeArrowheads="1" noChangeShapeType="1"/>
          </p:cNvCxnSpPr>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itle 1"/>
          <p:cNvSpPr txBox="1"/>
          <p:nvPr/>
        </p:nvSpPr>
        <p:spPr>
          <a:xfrm>
            <a:off x="548640" y="2895600"/>
            <a:ext cx="5336066" cy="3162300"/>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pPr indent="-228600">
              <a:lnSpc>
                <a:spcPct val="110000"/>
              </a:lnSpc>
              <a:spcAft>
                <a:spcPts val="600"/>
              </a:spcAft>
              <a:buFont typeface="Arial" panose="020B0604020202020204" pitchFamily="34" charset="0"/>
              <a:buChar char="•"/>
            </a:pPr>
            <a:r>
              <a:rPr lang="en-US" sz="2400" cap="all" dirty="0">
                <a:solidFill>
                  <a:srgbClr val="FFFFFF"/>
                </a:solidFill>
                <a:latin typeface="+mn-lt"/>
                <a:ea typeface="+mn-ea"/>
                <a:cs typeface="+mn-cs"/>
              </a:rPr>
              <a:t>I- PURPOSE AND BENEFIT</a:t>
            </a:r>
            <a:endParaRPr lang="en-US" sz="2400" cap="all" dirty="0">
              <a:solidFill>
                <a:srgbClr val="FFFFFF"/>
              </a:solidFill>
              <a:latin typeface="+mn-lt"/>
              <a:ea typeface="+mn-ea"/>
              <a:cs typeface="+mn-cs"/>
            </a:endParaRPr>
          </a:p>
          <a:p>
            <a:pPr indent="-228600">
              <a:lnSpc>
                <a:spcPct val="110000"/>
              </a:lnSpc>
              <a:spcAft>
                <a:spcPts val="600"/>
              </a:spcAft>
              <a:buFont typeface="Arial" panose="020B0604020202020204" pitchFamily="34" charset="0"/>
              <a:buChar char="•"/>
            </a:pPr>
            <a:r>
              <a:rPr lang="en-US" sz="2400" cap="all" dirty="0">
                <a:solidFill>
                  <a:srgbClr val="FFFFFF"/>
                </a:solidFill>
                <a:latin typeface="+mn-lt"/>
                <a:ea typeface="+mn-ea"/>
                <a:cs typeface="+mn-cs"/>
              </a:rPr>
              <a:t>II- KEY FEATURES</a:t>
            </a:r>
            <a:endParaRPr lang="en-US" sz="2400" cap="all" dirty="0">
              <a:solidFill>
                <a:srgbClr val="FFFFFF"/>
              </a:solidFill>
              <a:latin typeface="+mn-lt"/>
              <a:ea typeface="+mn-ea"/>
              <a:cs typeface="+mn-cs"/>
            </a:endParaRPr>
          </a:p>
          <a:p>
            <a:pPr indent="-228600">
              <a:lnSpc>
                <a:spcPct val="110000"/>
              </a:lnSpc>
              <a:spcAft>
                <a:spcPts val="600"/>
              </a:spcAft>
              <a:buFont typeface="Arial" panose="020B0604020202020204" pitchFamily="34" charset="0"/>
              <a:buChar char="•"/>
            </a:pPr>
            <a:r>
              <a:rPr lang="en-US" sz="2400" cap="all" dirty="0">
                <a:solidFill>
                  <a:srgbClr val="FFFFFF"/>
                </a:solidFill>
                <a:latin typeface="+mn-lt"/>
                <a:ea typeface="+mn-ea"/>
                <a:cs typeface="+mn-cs"/>
              </a:rPr>
              <a:t>III- TECHNICAL REQUIREMENTS</a:t>
            </a:r>
            <a:endParaRPr lang="en-US" sz="2400" cap="all" dirty="0">
              <a:solidFill>
                <a:srgbClr val="FFFFFF"/>
              </a:solidFill>
              <a:latin typeface="+mn-lt"/>
              <a:ea typeface="+mn-ea"/>
              <a:cs typeface="+mn-cs"/>
            </a:endParaRPr>
          </a:p>
          <a:p>
            <a:pPr indent="-228600">
              <a:lnSpc>
                <a:spcPct val="110000"/>
              </a:lnSpc>
              <a:spcAft>
                <a:spcPts val="600"/>
              </a:spcAft>
              <a:buFont typeface="Arial" panose="020B0604020202020204" pitchFamily="34" charset="0"/>
              <a:buChar char="•"/>
            </a:pPr>
            <a:r>
              <a:rPr lang="en-US" sz="2400" cap="all" dirty="0">
                <a:solidFill>
                  <a:srgbClr val="FFFFFF"/>
                </a:solidFill>
                <a:latin typeface="+mn-lt"/>
                <a:ea typeface="+mn-ea"/>
                <a:cs typeface="+mn-cs"/>
              </a:rPr>
              <a:t>IV- USER INTERFACE</a:t>
            </a:r>
            <a:endParaRPr lang="en-US" sz="2400" cap="all" dirty="0">
              <a:solidFill>
                <a:srgbClr val="FFFFFF"/>
              </a:solidFill>
              <a:latin typeface="+mn-lt"/>
              <a:ea typeface="+mn-ea"/>
              <a:cs typeface="+mn-cs"/>
            </a:endParaRPr>
          </a:p>
          <a:p>
            <a:pPr indent="-228600">
              <a:lnSpc>
                <a:spcPct val="110000"/>
              </a:lnSpc>
              <a:spcAft>
                <a:spcPts val="600"/>
              </a:spcAft>
              <a:buFont typeface="Arial" panose="020B0604020202020204" pitchFamily="34" charset="0"/>
              <a:buChar char="•"/>
            </a:pPr>
            <a:r>
              <a:rPr lang="en-US" sz="2400" cap="all" dirty="0">
                <a:solidFill>
                  <a:srgbClr val="FFFFFF"/>
                </a:solidFill>
                <a:latin typeface="+mn-lt"/>
                <a:ea typeface="+mn-ea"/>
                <a:cs typeface="+mn-cs"/>
              </a:rPr>
              <a:t>V- SECURITY</a:t>
            </a:r>
            <a:endParaRPr lang="en-US" sz="2400" cap="all" dirty="0">
              <a:solidFill>
                <a:srgbClr val="FFFFFF"/>
              </a:solidFill>
              <a:latin typeface="+mn-lt"/>
              <a:ea typeface="+mn-ea"/>
              <a:cs typeface="+mn-cs"/>
            </a:endParaRPr>
          </a:p>
          <a:p>
            <a:pPr indent="-228600">
              <a:lnSpc>
                <a:spcPct val="110000"/>
              </a:lnSpc>
              <a:spcAft>
                <a:spcPts val="600"/>
              </a:spcAft>
              <a:buFont typeface="Arial" panose="020B0604020202020204" pitchFamily="34" charset="0"/>
              <a:buChar char="•"/>
            </a:pPr>
            <a:r>
              <a:rPr lang="en-US" sz="2400" cap="all" dirty="0">
                <a:solidFill>
                  <a:srgbClr val="FFFFFF"/>
                </a:solidFill>
                <a:latin typeface="+mn-lt"/>
                <a:ea typeface="+mn-ea"/>
                <a:cs typeface="+mn-cs"/>
              </a:rPr>
              <a:t>VI- SUPPORT AND MAINTENANCE</a:t>
            </a:r>
            <a:endParaRPr lang="en-US" sz="2400" cap="all" dirty="0">
              <a:solidFill>
                <a:srgbClr val="FFFFFF"/>
              </a:solidFill>
              <a:latin typeface="+mn-lt"/>
              <a:ea typeface="+mn-ea"/>
              <a:cs typeface="+mn-cs"/>
            </a:endParaRPr>
          </a:p>
        </p:txBody>
      </p:sp>
      <p:cxnSp>
        <p:nvCxnSpPr>
          <p:cNvPr id="40" name="Straight Connector 39"/>
          <p:cNvCxnSpPr>
            <a:cxnSpLocks noGrp="1" noRot="1" noChangeAspect="1" noMove="1" noResize="1" noEditPoints="1" noAdjustHandles="1" noChangeArrowheads="1" noChangeShapeType="1"/>
          </p:cNvCxnSpPr>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44"/>
          <p:cNvCxnSpPr>
            <a:cxnSpLocks noGrp="1" noRot="1" noChangeAspect="1" noMove="1" noResize="1" noEditPoints="1" noAdjustHandles="1" noChangeArrowheads="1" noChangeShapeType="1"/>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noGrp="1" noRot="1" noChangeAspect="1" noMove="1" noResize="1" noEditPoints="1" noAdjustHandles="1" noChangeArrowheads="1" noChangeShapeType="1"/>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8640" y="950976"/>
            <a:ext cx="3536516" cy="2245737"/>
          </a:xfrm>
        </p:spPr>
        <p:txBody>
          <a:bodyPr vert="horz" lIns="91440" tIns="45720" rIns="91440" bIns="45720" rtlCol="0" anchor="t">
            <a:normAutofit/>
          </a:bodyPr>
          <a:lstStyle/>
          <a:p>
            <a:r>
              <a:rPr lang="en-US" sz="3600" kern="1200" cap="all" dirty="0">
                <a:solidFill>
                  <a:schemeClr val="tx1"/>
                </a:solidFill>
                <a:latin typeface="+mj-lt"/>
                <a:ea typeface="+mj-ea"/>
                <a:cs typeface="+mj-cs"/>
              </a:rPr>
              <a:t>I- PURPOSE AND BENEFIT</a:t>
            </a:r>
            <a:endParaRPr lang="en-US" sz="3600" kern="1200" dirty="0">
              <a:solidFill>
                <a:schemeClr val="tx1"/>
              </a:solidFill>
              <a:latin typeface="+mj-lt"/>
              <a:ea typeface="+mj-ea"/>
              <a:cs typeface="+mj-cs"/>
            </a:endParaRPr>
          </a:p>
        </p:txBody>
      </p:sp>
      <p:cxnSp>
        <p:nvCxnSpPr>
          <p:cNvPr id="51" name="Straight Connector 50"/>
          <p:cNvCxnSpPr>
            <a:cxnSpLocks noGrp="1" noRot="1" noChangeAspect="1" noMove="1" noResize="1" noEditPoints="1" noAdjustHandles="1" noChangeArrowheads="1" noChangeShapeType="1"/>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p:cNvSpPr txBox="1"/>
          <p:nvPr/>
        </p:nvSpPr>
        <p:spPr>
          <a:xfrm>
            <a:off x="555137" y="3429000"/>
            <a:ext cx="3521564" cy="2636949"/>
          </a:xfrm>
          <a:prstGeom prst="rect">
            <a:avLst/>
          </a:prstGeom>
        </p:spPr>
        <p:txBody>
          <a:bodyPr vert="horz" lIns="91440" tIns="45720" rIns="91440" bIns="45720" rtlCol="0" anchor="t">
            <a:normAutofit lnSpcReduction="10000"/>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pPr indent="-228600">
              <a:lnSpc>
                <a:spcPct val="110000"/>
              </a:lnSpc>
              <a:spcAft>
                <a:spcPts val="600"/>
              </a:spcAft>
              <a:buFont typeface="Arial" panose="020B0604020202020204" pitchFamily="34" charset="0"/>
              <a:buChar char="•"/>
            </a:pPr>
            <a:r>
              <a:rPr lang="en-US" sz="1800" cap="all" dirty="0">
                <a:solidFill>
                  <a:schemeClr val="tx1"/>
                </a:solidFill>
                <a:latin typeface="+mn-lt"/>
                <a:ea typeface="+mn-ea"/>
                <a:cs typeface="+mn-cs"/>
              </a:rPr>
              <a:t>I- </a:t>
            </a:r>
            <a:r>
              <a:rPr lang="en-US" sz="1800" cap="all" err="1">
                <a:solidFill>
                  <a:schemeClr val="tx1"/>
                </a:solidFill>
                <a:latin typeface="+mn-lt"/>
                <a:ea typeface="+mn-ea"/>
                <a:cs typeface="+mn-cs"/>
              </a:rPr>
              <a:t>PURPOSe</a:t>
            </a:r>
            <a:endParaRPr lang="en-US" sz="1800" cap="all" dirty="0">
              <a:solidFill>
                <a:schemeClr val="tx1"/>
              </a:solidFill>
              <a:latin typeface="+mn-lt"/>
              <a:ea typeface="+mn-ea"/>
              <a:cs typeface="+mn-cs"/>
            </a:endParaRPr>
          </a:p>
          <a:p>
            <a:pPr>
              <a:lnSpc>
                <a:spcPct val="110000"/>
              </a:lnSpc>
              <a:spcAft>
                <a:spcPts val="600"/>
              </a:spcAft>
            </a:pPr>
            <a:r>
              <a:rPr lang="en-US" sz="1800" cap="all">
                <a:solidFill>
                  <a:schemeClr val="tx1"/>
                </a:solidFill>
                <a:latin typeface="Univers Light"/>
                <a:ea typeface="+mn-ea"/>
                <a:cs typeface="+mn-cs"/>
              </a:rPr>
              <a:t>the main purpose of this project was to provide buyers  with various price of various product on their market. This for them to save time and be more precis in their decision</a:t>
            </a:r>
            <a:endParaRPr lang="en-US" sz="1800" cap="all" dirty="0">
              <a:solidFill>
                <a:schemeClr val="tx1"/>
              </a:solidFill>
              <a:latin typeface="Univers Light"/>
              <a:ea typeface="+mn-ea"/>
              <a:cs typeface="+mn-cs"/>
            </a:endParaRPr>
          </a:p>
        </p:txBody>
      </p:sp>
      <p:cxnSp>
        <p:nvCxnSpPr>
          <p:cNvPr id="53" name="Straight Connector 52"/>
          <p:cNvCxnSpPr>
            <a:cxnSpLocks noGrp="1" noRot="1" noChangeAspect="1" noMove="1" noResize="1" noEditPoints="1" noAdjustHandles="1" noChangeArrowheads="1" noChangeShapeType="1"/>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Rounded Corners 2"/>
          <p:cNvSpPr/>
          <p:nvPr/>
        </p:nvSpPr>
        <p:spPr>
          <a:xfrm>
            <a:off x="6787988" y="3429938"/>
            <a:ext cx="1926566" cy="86264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Franklin Gothic Medium" panose="020B0603020102020204"/>
              </a:rPr>
              <a:t>Real-time updates</a:t>
            </a:r>
            <a:endParaRPr lang="en-US" dirty="0">
              <a:solidFill>
                <a:schemeClr val="bg1"/>
              </a:solidFill>
            </a:endParaRPr>
          </a:p>
        </p:txBody>
      </p:sp>
      <p:sp>
        <p:nvSpPr>
          <p:cNvPr id="6" name="Rectangle: Rounded Corners 5"/>
          <p:cNvSpPr/>
          <p:nvPr/>
        </p:nvSpPr>
        <p:spPr>
          <a:xfrm>
            <a:off x="6787987" y="5212729"/>
            <a:ext cx="1926566" cy="86264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latin typeface="Franklin Gothic Medium" panose="020B0603020102020204"/>
              </a:rPr>
              <a:t>Customer convenience</a:t>
            </a:r>
            <a:endParaRPr lang="en-US" dirty="0">
              <a:solidFill>
                <a:schemeClr val="bg1"/>
              </a:solidFill>
            </a:endParaRPr>
          </a:p>
        </p:txBody>
      </p:sp>
      <p:sp>
        <p:nvSpPr>
          <p:cNvPr id="7" name="Rectangle: Rounded Corners 6"/>
          <p:cNvSpPr/>
          <p:nvPr/>
        </p:nvSpPr>
        <p:spPr>
          <a:xfrm>
            <a:off x="6787988" y="1862806"/>
            <a:ext cx="1926566" cy="86264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ea typeface="+mn-lt"/>
                <a:cs typeface="+mn-lt"/>
              </a:rPr>
              <a:t>Consistency</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44"/>
          <p:cNvCxnSpPr>
            <a:cxnSpLocks noGrp="1" noRot="1" noChangeAspect="1" noMove="1" noResize="1" noEditPoints="1" noAdjustHandles="1" noChangeArrowheads="1" noChangeShapeType="1"/>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noGrp="1" noRot="1" noChangeAspect="1" noMove="1" noResize="1" noEditPoints="1" noAdjustHandles="1" noChangeArrowheads="1" noChangeShapeType="1"/>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8640" y="951230"/>
            <a:ext cx="4385945" cy="1237615"/>
          </a:xfrm>
        </p:spPr>
        <p:txBody>
          <a:bodyPr vert="horz" lIns="91440" tIns="45720" rIns="91440" bIns="45720" rtlCol="0" anchor="t">
            <a:normAutofit/>
          </a:bodyPr>
          <a:lstStyle/>
          <a:p>
            <a:r>
              <a:rPr lang="en-US" sz="3600" kern="1200" cap="all" dirty="0">
                <a:solidFill>
                  <a:schemeClr val="tx1"/>
                </a:solidFill>
                <a:latin typeface="+mj-lt"/>
                <a:ea typeface="+mj-ea"/>
                <a:cs typeface="+mj-cs"/>
              </a:rPr>
              <a:t>I- PURPOSE AND BENEFIT</a:t>
            </a:r>
            <a:endParaRPr lang="en-US" sz="3600" kern="1200" dirty="0">
              <a:solidFill>
                <a:schemeClr val="tx1"/>
              </a:solidFill>
              <a:latin typeface="+mj-lt"/>
              <a:ea typeface="+mj-ea"/>
              <a:cs typeface="+mj-cs"/>
            </a:endParaRPr>
          </a:p>
        </p:txBody>
      </p:sp>
      <p:cxnSp>
        <p:nvCxnSpPr>
          <p:cNvPr id="51" name="Straight Connector 50"/>
          <p:cNvCxnSpPr>
            <a:cxnSpLocks noGrp="1" noRot="1" noChangeAspect="1" noMove="1" noResize="1" noEditPoints="1" noAdjustHandles="1" noChangeArrowheads="1" noChangeShapeType="1"/>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p:cNvSpPr txBox="1"/>
          <p:nvPr/>
        </p:nvSpPr>
        <p:spPr>
          <a:xfrm>
            <a:off x="440118" y="2293189"/>
            <a:ext cx="3521564" cy="422836"/>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pPr indent="-228600">
              <a:lnSpc>
                <a:spcPct val="110000"/>
              </a:lnSpc>
              <a:spcAft>
                <a:spcPts val="600"/>
              </a:spcAft>
              <a:buFont typeface="Arial" panose="020B0604020202020204" pitchFamily="34" charset="0"/>
              <a:buChar char="•"/>
            </a:pPr>
            <a:r>
              <a:rPr lang="en-US" sz="1800" cap="all" dirty="0">
                <a:solidFill>
                  <a:schemeClr val="tx1"/>
                </a:solidFill>
                <a:latin typeface="+mn-lt"/>
                <a:ea typeface="+mn-ea"/>
                <a:cs typeface="+mn-cs"/>
              </a:rPr>
              <a:t>I- Benefit</a:t>
            </a:r>
            <a:endParaRPr lang="en-US" sz="1800" cap="all" dirty="0">
              <a:solidFill>
                <a:schemeClr val="tx1"/>
              </a:solidFill>
              <a:latin typeface="Univers Light"/>
              <a:ea typeface="+mn-ea"/>
              <a:cs typeface="+mn-cs"/>
            </a:endParaRPr>
          </a:p>
        </p:txBody>
      </p:sp>
      <p:cxnSp>
        <p:nvCxnSpPr>
          <p:cNvPr id="53" name="Straight Connector 52"/>
          <p:cNvCxnSpPr>
            <a:cxnSpLocks noGrp="1" noRot="1" noChangeAspect="1" noMove="1" noResize="1" noEditPoints="1" noAdjustHandles="1" noChangeArrowheads="1" noChangeShapeType="1"/>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Rounded Corners 2"/>
          <p:cNvSpPr/>
          <p:nvPr/>
        </p:nvSpPr>
        <p:spPr>
          <a:xfrm>
            <a:off x="2704818" y="5356505"/>
            <a:ext cx="1926566" cy="86264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ea typeface="+mn-lt"/>
                <a:cs typeface="+mn-lt"/>
              </a:rPr>
              <a:t>Cost Savings</a:t>
            </a:r>
            <a:endParaRPr lang="en-US" dirty="0">
              <a:solidFill>
                <a:schemeClr val="bg1"/>
              </a:solidFill>
            </a:endParaRPr>
          </a:p>
        </p:txBody>
      </p:sp>
      <p:sp>
        <p:nvSpPr>
          <p:cNvPr id="6" name="Rectangle: Rounded Corners 5"/>
          <p:cNvSpPr/>
          <p:nvPr/>
        </p:nvSpPr>
        <p:spPr>
          <a:xfrm>
            <a:off x="5062704" y="2552917"/>
            <a:ext cx="1926566" cy="86264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ea typeface="+mn-lt"/>
                <a:cs typeface="+mn-lt"/>
              </a:rPr>
              <a:t>Improved Accuracy</a:t>
            </a:r>
            <a:endParaRPr lang="en-US" dirty="0">
              <a:solidFill>
                <a:schemeClr val="bg1"/>
              </a:solidFill>
            </a:endParaRPr>
          </a:p>
        </p:txBody>
      </p:sp>
      <p:sp>
        <p:nvSpPr>
          <p:cNvPr id="7" name="Rectangle: Rounded Corners 6"/>
          <p:cNvSpPr/>
          <p:nvPr/>
        </p:nvSpPr>
        <p:spPr>
          <a:xfrm>
            <a:off x="116893" y="2998617"/>
            <a:ext cx="1926566" cy="86264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ea typeface="+mn-lt"/>
                <a:cs typeface="+mn-lt"/>
              </a:rPr>
              <a:t>Increased Efficiency</a:t>
            </a:r>
            <a:endParaRPr lang="en-US" dirty="0">
              <a:solidFill>
                <a:schemeClr val="bg1"/>
              </a:solidFill>
            </a:endParaRPr>
          </a:p>
        </p:txBody>
      </p:sp>
      <p:sp>
        <p:nvSpPr>
          <p:cNvPr id="4" name="Rectangle: Rounded Corners 3"/>
          <p:cNvSpPr/>
          <p:nvPr/>
        </p:nvSpPr>
        <p:spPr>
          <a:xfrm>
            <a:off x="7521233" y="5298992"/>
            <a:ext cx="1926566" cy="86264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ea typeface="+mn-lt"/>
                <a:cs typeface="+mn-lt"/>
              </a:rPr>
              <a:t>Better Customer</a:t>
            </a:r>
            <a:r>
              <a:rPr lang="en-US" sz="1100" dirty="0">
                <a:solidFill>
                  <a:srgbClr val="495057"/>
                </a:solidFill>
                <a:ea typeface="+mn-lt"/>
                <a:cs typeface="+mn-lt"/>
              </a:rPr>
              <a:t> Experience</a:t>
            </a:r>
            <a:endParaRPr lang="en-US" dirty="0"/>
          </a:p>
        </p:txBody>
      </p:sp>
      <p:sp>
        <p:nvSpPr>
          <p:cNvPr id="8" name="Rectangle: Rounded Corners 7"/>
          <p:cNvSpPr/>
          <p:nvPr/>
        </p:nvSpPr>
        <p:spPr>
          <a:xfrm>
            <a:off x="9994139" y="1733408"/>
            <a:ext cx="2041584" cy="819508"/>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bg1"/>
                </a:solidFill>
                <a:ea typeface="+mn-lt"/>
                <a:cs typeface="+mn-lt"/>
              </a:rPr>
              <a:t>Competitive Advantage Experience</a:t>
            </a:r>
            <a:endParaRPr lang="en-US" sz="1400" dirty="0">
              <a:solidFill>
                <a:schemeClr val="bg1"/>
              </a:solidFill>
            </a:endParaRPr>
          </a:p>
        </p:txBody>
      </p:sp>
      <p:sp>
        <p:nvSpPr>
          <p:cNvPr id="10" name="Title 1"/>
          <p:cNvSpPr txBox="1"/>
          <p:nvPr/>
        </p:nvSpPr>
        <p:spPr>
          <a:xfrm>
            <a:off x="2562216" y="2819401"/>
            <a:ext cx="2313866" cy="1989967"/>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pPr indent="-228600">
              <a:lnSpc>
                <a:spcPct val="110000"/>
              </a:lnSpc>
              <a:spcAft>
                <a:spcPts val="600"/>
              </a:spcAft>
              <a:buFont typeface="Arial" panose="020B0604020202020204" pitchFamily="34" charset="0"/>
              <a:buChar char="•"/>
            </a:pPr>
            <a:r>
              <a:rPr lang="en-US" sz="1400" cap="all" dirty="0">
                <a:solidFill>
                  <a:srgbClr val="495057"/>
                </a:solidFill>
                <a:ea typeface="+mj-lt"/>
                <a:cs typeface="+mj-lt"/>
              </a:rPr>
              <a:t>By automating the pricing process, businesses can save money on labor costs and reduce pricing errors that can result in lost revenue.</a:t>
            </a:r>
            <a:endParaRPr lang="en-US" sz="1400" cap="all" dirty="0">
              <a:solidFill>
                <a:schemeClr val="tx1"/>
              </a:solidFill>
              <a:latin typeface="Univers Light"/>
              <a:ea typeface="+mn-ea"/>
              <a:cs typeface="+mn-cs"/>
            </a:endParaRPr>
          </a:p>
        </p:txBody>
      </p:sp>
      <p:sp>
        <p:nvSpPr>
          <p:cNvPr id="12" name="Title 1"/>
          <p:cNvSpPr txBox="1"/>
          <p:nvPr/>
        </p:nvSpPr>
        <p:spPr>
          <a:xfrm>
            <a:off x="109440" y="4162246"/>
            <a:ext cx="2356996" cy="2176872"/>
          </a:xfrm>
          <a:prstGeom prst="rect">
            <a:avLst/>
          </a:prstGeom>
        </p:spPr>
        <p:txBody>
          <a:bodyPr vert="horz" lIns="91440" tIns="45720" rIns="91440" bIns="45720" rtlCol="0" anchor="t">
            <a:normAutofit fontScale="92500"/>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pPr indent="-228600">
              <a:lnSpc>
                <a:spcPct val="110000"/>
              </a:lnSpc>
              <a:spcAft>
                <a:spcPts val="600"/>
              </a:spcAft>
              <a:buFont typeface="Arial" panose="020B0604020202020204" pitchFamily="34" charset="0"/>
              <a:buChar char="•"/>
            </a:pPr>
            <a:r>
              <a:rPr lang="en-US" sz="1400" cap="all" dirty="0">
                <a:solidFill>
                  <a:srgbClr val="495057"/>
                </a:solidFill>
                <a:ea typeface="+mj-lt"/>
                <a:cs typeface="+mj-lt"/>
              </a:rPr>
              <a:t>An online pricing system can streamline the pricing process and reduce the amount of time and resources required to set and manage prices for products or services</a:t>
            </a:r>
            <a:r>
              <a:rPr lang="en-US" sz="1100" cap="all" dirty="0">
                <a:solidFill>
                  <a:srgbClr val="495057"/>
                </a:solidFill>
                <a:ea typeface="+mj-lt"/>
                <a:cs typeface="+mj-lt"/>
              </a:rPr>
              <a:t>.</a:t>
            </a:r>
            <a:endParaRPr lang="en-US" sz="1800" cap="all" dirty="0">
              <a:solidFill>
                <a:schemeClr val="tx1"/>
              </a:solidFill>
              <a:latin typeface="Univers Light"/>
              <a:ea typeface="+mn-ea"/>
              <a:cs typeface="+mn-cs"/>
            </a:endParaRPr>
          </a:p>
        </p:txBody>
      </p:sp>
      <p:sp>
        <p:nvSpPr>
          <p:cNvPr id="14" name="Title 1"/>
          <p:cNvSpPr txBox="1"/>
          <p:nvPr/>
        </p:nvSpPr>
        <p:spPr>
          <a:xfrm>
            <a:off x="4934480" y="3983967"/>
            <a:ext cx="2313866" cy="1989967"/>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pPr>
              <a:buFont typeface="Arial" panose="020B0604020202020204" pitchFamily="34" charset="0"/>
              <a:buChar char="•"/>
            </a:pPr>
            <a:r>
              <a:rPr lang="en-US" sz="1400" cap="all" dirty="0">
                <a:solidFill>
                  <a:srgbClr val="495057"/>
                </a:solidFill>
                <a:ea typeface="+mj-lt"/>
                <a:cs typeface="+mj-lt"/>
              </a:rPr>
              <a:t>Online pricing systems use algorithms and data analysis to recommend or set prices, which can lead to more accurate pricing decisions.</a:t>
            </a:r>
            <a:br>
              <a:rPr lang="en-US" dirty="0"/>
            </a:br>
            <a:endParaRPr lang="en-US">
              <a:ea typeface="+mn-ea"/>
              <a:cs typeface="+mn-cs"/>
            </a:endParaRPr>
          </a:p>
        </p:txBody>
      </p:sp>
      <p:sp>
        <p:nvSpPr>
          <p:cNvPr id="15" name="TextBox 14"/>
          <p:cNvSpPr txBox="1"/>
          <p:nvPr/>
        </p:nvSpPr>
        <p:spPr>
          <a:xfrm>
            <a:off x="7355456" y="2711570"/>
            <a:ext cx="244127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ea typeface="+mn-lt"/>
                <a:cs typeface="+mn-lt"/>
              </a:rPr>
              <a:t>Business that offer transparent and fair prices through an online pricing system can provide customers with a better experience, improving customer satisfaction and loyalty</a:t>
            </a:r>
            <a:r>
              <a:rPr lang="en-US" sz="1100" dirty="0">
                <a:ea typeface="+mn-lt"/>
                <a:cs typeface="+mn-lt"/>
              </a:rPr>
              <a:t>.</a:t>
            </a:r>
            <a:endParaRPr lang="en-US" sz="1100" dirty="0">
              <a:ea typeface="+mn-lt"/>
              <a:cs typeface="+mn-lt"/>
            </a:endParaRPr>
          </a:p>
        </p:txBody>
      </p:sp>
      <p:sp>
        <p:nvSpPr>
          <p:cNvPr id="16" name="TextBox 15"/>
          <p:cNvSpPr txBox="1"/>
          <p:nvPr/>
        </p:nvSpPr>
        <p:spPr>
          <a:xfrm>
            <a:off x="10000889" y="2984740"/>
            <a:ext cx="215372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solidFill>
                  <a:srgbClr val="495057"/>
                </a:solidFill>
                <a:ea typeface="+mn-lt"/>
                <a:cs typeface="+mn-lt"/>
              </a:rPr>
              <a:t>By being able to quickly respond to changes in the market, businesses can gain a competitive edge over their competitors who may still be using manual pricing methods.</a:t>
            </a:r>
            <a:endParaRPr lang="en-US" sz="1400" dirty="0">
              <a:ea typeface="+mn-lt"/>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00"/>
                                        <p:tgtEl>
                                          <p:spTgt spid="10"/>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700"/>
                                        <p:tgtEl>
                                          <p:spTgt spid="12"/>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sz="3600" cap="all" dirty="0">
                <a:solidFill>
                  <a:schemeClr val="tx1"/>
                </a:solidFill>
                <a:latin typeface="+mn-lt"/>
                <a:ea typeface="+mn-ea"/>
                <a:cs typeface="+mn-cs"/>
              </a:rPr>
              <a:t>       Key features</a:t>
            </a:r>
            <a:br>
              <a:rPr lang="en-US" sz="3600" cap="all" dirty="0">
                <a:solidFill>
                  <a:schemeClr val="tx1"/>
                </a:solidFill>
                <a:latin typeface="+mn-lt"/>
                <a:ea typeface="+mn-ea"/>
                <a:cs typeface="+mn-cs"/>
              </a:rPr>
            </a:br>
            <a:endParaRPr lang="en-US" dirty="0">
              <a:solidFill>
                <a:schemeClr val="tx1"/>
              </a:solidFill>
            </a:endParaRPr>
          </a:p>
        </p:txBody>
      </p:sp>
      <p:sp>
        <p:nvSpPr>
          <p:cNvPr id="3" name="Espace réservé du contenu 2"/>
          <p:cNvSpPr>
            <a:spLocks noGrp="1"/>
          </p:cNvSpPr>
          <p:nvPr>
            <p:ph idx="1"/>
          </p:nvPr>
        </p:nvSpPr>
        <p:spPr/>
        <p:txBody>
          <a:bodyPr/>
          <a:lstStyle/>
          <a:p>
            <a:r>
              <a:rPr lang="en-US" dirty="0"/>
              <a:t>Our application is capable of letting vendors to upload their product with their respective price and location.</a:t>
            </a:r>
            <a:endParaRPr lang="en-US" dirty="0"/>
          </a:p>
          <a:p>
            <a:r>
              <a:rPr lang="en-US" dirty="0"/>
              <a:t>It also permits vendors to enlarge their market.</a:t>
            </a:r>
            <a:endParaRPr lang="en-US" dirty="0"/>
          </a:p>
          <a:p>
            <a:r>
              <a:rPr lang="en-US" dirty="0"/>
              <a:t>It permits customers to view and know the location where their goods are located.</a:t>
            </a:r>
            <a:endParaRPr lang="en-US" dirty="0"/>
          </a:p>
          <a:p>
            <a:r>
              <a:rPr lang="en-US" dirty="0"/>
              <a:t>The customer can also search and compare prices and has the ability to get in direct contact with the vendor.</a:t>
            </a:r>
            <a:endParaRPr lang="en-US" dirty="0"/>
          </a:p>
          <a:p>
            <a:r>
              <a:rPr lang="en-US" dirty="0"/>
              <a:t>Customer has the ability to rate vendors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cap="all" dirty="0">
                <a:solidFill>
                  <a:schemeClr val="tx1"/>
                </a:solidFill>
                <a:latin typeface="+mn-lt"/>
                <a:ea typeface="+mn-ea"/>
                <a:cs typeface="+mn-cs"/>
              </a:rPr>
              <a:t>       </a:t>
            </a:r>
            <a:r>
              <a:rPr lang="en-US" sz="3600" cap="all" dirty="0">
                <a:solidFill>
                  <a:schemeClr val="tx1"/>
                </a:solidFill>
                <a:latin typeface="+mn-lt"/>
                <a:ea typeface="+mn-ea"/>
                <a:cs typeface="+mn-cs"/>
              </a:rPr>
              <a:t>TECHNICAL REQUIREMENTS</a:t>
            </a:r>
            <a:br>
              <a:rPr lang="en-US" sz="3600" cap="all" dirty="0">
                <a:solidFill>
                  <a:srgbClr val="FFFFFF"/>
                </a:solidFill>
                <a:latin typeface="+mn-lt"/>
                <a:ea typeface="+mn-ea"/>
                <a:cs typeface="+mn-cs"/>
              </a:rPr>
            </a:br>
            <a:endParaRPr lang="en-US" dirty="0"/>
          </a:p>
        </p:txBody>
      </p:sp>
      <p:sp>
        <p:nvSpPr>
          <p:cNvPr id="3" name="Espace réservé du contenu 2"/>
          <p:cNvSpPr>
            <a:spLocks noGrp="1"/>
          </p:cNvSpPr>
          <p:nvPr>
            <p:ph idx="1"/>
          </p:nvPr>
        </p:nvSpPr>
        <p:spPr/>
        <p:txBody>
          <a:bodyPr/>
          <a:lstStyle/>
          <a:p>
            <a:r>
              <a:rPr lang="en-US" dirty="0"/>
              <a:t>The following technical requirements are needed in the system as we want the application to have access to the camera, gallery, and location:</a:t>
            </a:r>
            <a:endParaRPr lang="en-US" dirty="0"/>
          </a:p>
          <a:p>
            <a:r>
              <a:rPr lang="en-US" dirty="0"/>
              <a:t>- The system should be developed using technologies such as Flutter and PHP</a:t>
            </a:r>
            <a:endParaRPr lang="en-US" dirty="0"/>
          </a:p>
          <a:p>
            <a:r>
              <a:rPr lang="en-US" dirty="0"/>
              <a:t>- The database should be MySQL or PostgreSQL </a:t>
            </a:r>
            <a:endParaRPr lang="en-US" dirty="0"/>
          </a:p>
          <a:p>
            <a:r>
              <a:rPr lang="en-US" dirty="0"/>
              <a:t>- The system should run on Android an IOS devices</a:t>
            </a:r>
            <a:endParaRPr lang="en-US" dirty="0"/>
          </a:p>
          <a:p>
            <a:r>
              <a:rPr lang="en-US" dirty="0"/>
              <a:t>- The system should have adequate security measures in place such as two-factor authentication and data encryption.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FUNCTIONAL REQUIREMENTS</a:t>
            </a:r>
            <a:br>
              <a:rPr lang="en-US" dirty="0"/>
            </a:br>
            <a:endParaRPr lang="en-US" dirty="0"/>
          </a:p>
        </p:txBody>
      </p:sp>
      <p:sp>
        <p:nvSpPr>
          <p:cNvPr id="3" name="Espace réservé du contenu 2"/>
          <p:cNvSpPr>
            <a:spLocks noGrp="1"/>
          </p:cNvSpPr>
          <p:nvPr>
            <p:ph idx="1"/>
          </p:nvPr>
        </p:nvSpPr>
        <p:spPr/>
        <p:txBody>
          <a:bodyPr/>
          <a:lstStyle/>
          <a:p>
            <a:r>
              <a:rPr lang="en-US" dirty="0">
                <a:sym typeface="+mn-ea"/>
              </a:rPr>
              <a:t>Vendor Management</a:t>
            </a:r>
            <a:endParaRPr lang="en-US" dirty="0"/>
          </a:p>
          <a:p>
            <a:pPr>
              <a:buNone/>
            </a:pPr>
            <a:r>
              <a:rPr lang="en-US" dirty="0">
                <a:sym typeface="+mn-ea"/>
              </a:rPr>
              <a:t>1. The system should have the ability to add, modify, and delete vendors.</a:t>
            </a:r>
            <a:endParaRPr lang="en-US" dirty="0"/>
          </a:p>
          <a:p>
            <a:pPr marL="0" indent="0">
              <a:buNone/>
            </a:pPr>
            <a:r>
              <a:rPr lang="en-US" dirty="0">
                <a:sym typeface="+mn-ea"/>
              </a:rPr>
              <a:t>2. The system should allow vendors to upload their products and prices.</a:t>
            </a:r>
            <a:endParaRPr lang="en-US" dirty="0"/>
          </a:p>
          <a:p>
            <a:pPr marL="0" indent="0">
              <a:buNone/>
            </a:pPr>
            <a:r>
              <a:rPr lang="en-US" dirty="0">
                <a:sym typeface="+mn-ea"/>
              </a:rPr>
              <a:t>3. The system should allow vendors to view their uploaded products and prices</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FUNCTIONAL REQUIREMENTS</a:t>
            </a:r>
            <a:br>
              <a:rPr lang="en-US" dirty="0"/>
            </a:br>
            <a:endParaRPr lang="en-US" dirty="0"/>
          </a:p>
        </p:txBody>
      </p:sp>
      <p:sp>
        <p:nvSpPr>
          <p:cNvPr id="3" name="Espace réservé du contenu 2"/>
          <p:cNvSpPr>
            <a:spLocks noGrp="1"/>
          </p:cNvSpPr>
          <p:nvPr>
            <p:ph idx="1"/>
          </p:nvPr>
        </p:nvSpPr>
        <p:spPr/>
        <p:txBody>
          <a:bodyPr/>
          <a:lstStyle/>
          <a:p>
            <a:r>
              <a:rPr lang="en-US" dirty="0"/>
              <a:t>User Management</a:t>
            </a:r>
            <a:endParaRPr lang="en-US" dirty="0"/>
          </a:p>
          <a:p>
            <a:pPr marL="0" indent="0">
              <a:buNone/>
            </a:pPr>
            <a:r>
              <a:rPr lang="en-US" dirty="0"/>
              <a:t>1. The system should allow users to search for products in their locality.</a:t>
            </a:r>
            <a:endParaRPr lang="en-US" dirty="0"/>
          </a:p>
          <a:p>
            <a:pPr marL="0" indent="0">
              <a:buNone/>
            </a:pPr>
            <a:r>
              <a:rPr lang="en-US" dirty="0"/>
              <a:t>2. The system should enable users to view the prices of products in different markets.</a:t>
            </a:r>
            <a:endParaRPr lang="en-US" dirty="0"/>
          </a:p>
          <a:p>
            <a:pPr marL="0" indent="0">
              <a:buNone/>
            </a:pPr>
            <a:r>
              <a:rPr lang="en-US" dirty="0"/>
              <a:t>3. The system should allow users to filter the search results based on specific criteria.</a:t>
            </a:r>
            <a:endParaRPr lang="en-US" dirty="0"/>
          </a:p>
          <a:p>
            <a:endParaRPr lang="en-US" dirty="0"/>
          </a:p>
        </p:txBody>
      </p:sp>
    </p:spTree>
  </p:cSld>
  <p:clrMapOvr>
    <a:masterClrMapping/>
  </p:clrMapOvr>
</p:sld>
</file>

<file path=ppt/theme/theme1.xml><?xml version="1.0" encoding="utf-8"?>
<a:theme xmlns:a="http://schemas.openxmlformats.org/drawingml/2006/main" name="TribuneVTI">
  <a:themeElements>
    <a:clrScheme name="AnalogousFromRegularSeedRightStep">
      <a:dk1>
        <a:srgbClr val="000000"/>
      </a:dk1>
      <a:lt1>
        <a:srgbClr val="FFFFFF"/>
      </a:lt1>
      <a:dk2>
        <a:srgbClr val="1A212F"/>
      </a:dk2>
      <a:lt2>
        <a:srgbClr val="F3F0F2"/>
      </a:lt2>
      <a:accent1>
        <a:srgbClr val="24B660"/>
      </a:accent1>
      <a:accent2>
        <a:srgbClr val="17B499"/>
      </a:accent2>
      <a:accent3>
        <a:srgbClr val="28ACD7"/>
      </a:accent3>
      <a:accent4>
        <a:srgbClr val="1B58D1"/>
      </a:accent4>
      <a:accent5>
        <a:srgbClr val="3E2FE4"/>
      </a:accent5>
      <a:accent6>
        <a:srgbClr val="751BD1"/>
      </a:accent6>
      <a:hlink>
        <a:srgbClr val="BF3F8A"/>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5697</Words>
  <Application>WPS Presentation</Application>
  <PresentationFormat>Grand écran</PresentationFormat>
  <Paragraphs>161</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Univers Light</vt:lpstr>
      <vt:lpstr>Segoe Print</vt:lpstr>
      <vt:lpstr>Franklin Gothic Medium</vt:lpstr>
      <vt:lpstr>Amasis MT Pro Medium</vt:lpstr>
      <vt:lpstr>Microsoft YaHei</vt:lpstr>
      <vt:lpstr>Arial Unicode MS</vt:lpstr>
      <vt:lpstr>Calibri</vt:lpstr>
      <vt:lpstr>-apple-system</vt:lpstr>
      <vt:lpstr>Univers Light</vt:lpstr>
      <vt:lpstr>TribuneVTI</vt:lpstr>
      <vt:lpstr>INTERNET PROGRAMMING AND MOBILE PROGRAMMING</vt:lpstr>
      <vt:lpstr>Online pricing system</vt:lpstr>
      <vt:lpstr>Table of content</vt:lpstr>
      <vt:lpstr>I- PURPOSE AND BENEFIT</vt:lpstr>
      <vt:lpstr>I- PURPOSE AND BENEFIT</vt:lpstr>
      <vt:lpstr>       Key features </vt:lpstr>
      <vt:lpstr>       TECHNICAL REQUIREMENTS </vt:lpstr>
      <vt:lpstr>FUNCTIONAL REQUIREMENTS </vt:lpstr>
      <vt:lpstr>FUNCTIONAL REQUIREMENTS </vt:lpstr>
      <vt:lpstr>FUNCTIONAL REQUIREMENTS </vt:lpstr>
      <vt:lpstr>FUNCTIONAL REQUIREMENTS </vt:lpstr>
      <vt:lpstr>NON-FUNCTIONAL REQUIREMENTS </vt:lpstr>
      <vt:lpstr>NON-FUNCTIONAL REQUIREMENTS </vt:lpstr>
      <vt:lpstr>   USER INTERFACE </vt:lpstr>
      <vt:lpstr>USER INTERFACE </vt:lpstr>
      <vt:lpstr>USER INTERFACE </vt:lpstr>
      <vt:lpstr>USER INTERFACE </vt:lpstr>
      <vt:lpstr>USER INTERFACE </vt:lpstr>
      <vt:lpstr>USER INTERFACE </vt:lpstr>
      <vt:lpstr>USER INTERFACE </vt:lpstr>
      <vt:lpstr>USER INTERFACE </vt:lpstr>
      <vt:lpstr>USER INTERFACE </vt:lpstr>
      <vt:lpstr>USER INTERFACE </vt:lpstr>
      <vt:lpstr>           SECURITY </vt:lpstr>
      <vt:lpstr>SUPPORT AND MAINTENANCE</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franky</cp:lastModifiedBy>
  <cp:revision>201</cp:revision>
  <dcterms:created xsi:type="dcterms:W3CDTF">2023-06-19T00:16:00Z</dcterms:created>
  <dcterms:modified xsi:type="dcterms:W3CDTF">2023-06-19T10:13:53Z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04D63CF5BA8E41B9819D750CDBC94CB9</vt:lpwstr>
  </property>
  <property fmtid="{D5CDD505-2E9C-101B-9397-08002B2CF9AE}" pid="3" name="KSOProductBuildVer">
    <vt:lpwstr>1033-11.2.0.11537</vt:lpwstr>
  </property>
</Properties>
</file>