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90" r:id="rId4"/>
    <p:sldId id="257" r:id="rId5"/>
    <p:sldId id="258" r:id="rId6"/>
    <p:sldId id="259" r:id="rId7"/>
    <p:sldId id="260" r:id="rId8"/>
    <p:sldId id="264" r:id="rId9"/>
    <p:sldId id="262" r:id="rId10"/>
    <p:sldId id="263" r:id="rId11"/>
    <p:sldId id="265" r:id="rId12"/>
    <p:sldId id="266" r:id="rId13"/>
    <p:sldId id="267" r:id="rId14"/>
    <p:sldId id="268" r:id="rId15"/>
    <p:sldId id="276" r:id="rId16"/>
    <p:sldId id="270" r:id="rId17"/>
    <p:sldId id="272" r:id="rId18"/>
    <p:sldId id="277" r:id="rId19"/>
    <p:sldId id="273" r:id="rId20"/>
    <p:sldId id="282" r:id="rId21"/>
    <p:sldId id="283" r:id="rId22"/>
    <p:sldId id="284" r:id="rId23"/>
    <p:sldId id="285" r:id="rId24"/>
    <p:sldId id="286" r:id="rId25"/>
    <p:sldId id="287" r:id="rId26"/>
    <p:sldId id="288" r:id="rId27"/>
    <p:sldId id="28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4840" y="5042535"/>
            <a:ext cx="10942955" cy="1509395"/>
          </a:xfrm>
        </p:spPr>
        <p:txBody>
          <a:bodyPr/>
          <a:lstStyle/>
          <a:p>
            <a:r>
              <a:rPr lang="en-US" dirty="0">
                <a:solidFill>
                  <a:schemeClr val="tx1"/>
                </a:solidFill>
                <a:sym typeface="+mn-ea"/>
              </a:rPr>
              <a:t>INTERNET PROGRAMMING AND MOBILE PROGRAMMING</a:t>
            </a:r>
            <a:endParaRPr lang="en-US" dirty="0">
              <a:solidFill>
                <a:schemeClr val="tx1"/>
              </a:solidFill>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NON-FUNCTIONAL REQUIREMENTS</a:t>
            </a:r>
            <a:endParaRPr lang="en-US"/>
          </a:p>
        </p:txBody>
      </p:sp>
      <p:sp>
        <p:nvSpPr>
          <p:cNvPr id="3" name="Content Placeholder 2"/>
          <p:cNvSpPr>
            <a:spLocks noGrp="1"/>
          </p:cNvSpPr>
          <p:nvPr>
            <p:ph idx="1"/>
          </p:nvPr>
        </p:nvSpPr>
        <p:spPr/>
        <p:txBody>
          <a:bodyPr/>
          <a:p>
            <a:r>
              <a:rPr lang="en-US"/>
              <a:t>Performance</a:t>
            </a:r>
            <a:endParaRPr lang="en-US"/>
          </a:p>
          <a:p>
            <a:pPr marL="0" indent="0">
              <a:buNone/>
            </a:pPr>
            <a:r>
              <a:rPr lang="en-US"/>
              <a:t>1. The system should have an average response time of fewer than 2 seconds.</a:t>
            </a:r>
            <a:endParaRPr lang="en-US"/>
          </a:p>
          <a:p>
            <a:pPr marL="0" indent="0">
              <a:buNone/>
            </a:pPr>
            <a:r>
              <a:rPr lang="en-US"/>
              <a:t>2. The system should be able to handle a maximum of 1000 concurrent users.</a:t>
            </a:r>
            <a:endParaRPr lang="en-US"/>
          </a:p>
          <a:p>
            <a:pPr marL="0" indent="0">
              <a:buNone/>
            </a:pPr>
            <a:r>
              <a:rPr lang="en-US"/>
              <a:t>3. The system should be available for use 24/7, with scheduled maintenance windows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NON-FUNCTIONAL REQUIREMENTS</a:t>
            </a:r>
            <a:endParaRPr lang="en-US"/>
          </a:p>
        </p:txBody>
      </p:sp>
      <p:sp>
        <p:nvSpPr>
          <p:cNvPr id="3" name="Content Placeholder 2"/>
          <p:cNvSpPr>
            <a:spLocks noGrp="1"/>
          </p:cNvSpPr>
          <p:nvPr>
            <p:ph idx="1"/>
          </p:nvPr>
        </p:nvSpPr>
        <p:spPr/>
        <p:txBody>
          <a:bodyPr/>
          <a:p>
            <a:r>
              <a:rPr lang="en-US"/>
              <a:t>Security</a:t>
            </a:r>
            <a:endParaRPr lang="en-US"/>
          </a:p>
          <a:p>
            <a:pPr marL="0" indent="0">
              <a:buNone/>
            </a:pPr>
            <a:r>
              <a:rPr lang="en-US"/>
              <a:t>1. The system should be secure, utilizing techniques like authentication and encryption to protect data privacy and prevent unauthorized access.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ANALYSIS AND MODELING OF REQUIREMENTS</a:t>
            </a:r>
            <a:endParaRPr lang="en-US"/>
          </a:p>
        </p:txBody>
      </p:sp>
      <p:sp>
        <p:nvSpPr>
          <p:cNvPr id="3" name="Content Placeholder 2"/>
          <p:cNvSpPr>
            <a:spLocks noGrp="1"/>
          </p:cNvSpPr>
          <p:nvPr>
            <p:ph idx="1"/>
          </p:nvPr>
        </p:nvSpPr>
        <p:spPr/>
        <p:txBody>
          <a:bodyPr/>
          <a:p>
            <a:pPr marL="0" indent="0">
              <a:buNone/>
            </a:pPr>
            <a:r>
              <a:rPr lang="en-US"/>
              <a:t>To gain more comprehensive understanding of the project, we conducted an analysis of various requirements and generated a set of diagrams to outline a blueprint of the system’s intended functionality. Our aim was to ensure a clear and thorough view of the project.</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ANALYSIS AND MODELING OF REQUIREMENTS</a:t>
            </a:r>
            <a:endParaRPr lang="en-US"/>
          </a:p>
        </p:txBody>
      </p:sp>
      <p:sp>
        <p:nvSpPr>
          <p:cNvPr id="3" name="Content Placeholder 2"/>
          <p:cNvSpPr>
            <a:spLocks noGrp="1"/>
          </p:cNvSpPr>
          <p:nvPr>
            <p:ph sz="half" idx="1"/>
          </p:nvPr>
        </p:nvSpPr>
        <p:spPr/>
        <p:txBody>
          <a:bodyPr/>
          <a:p>
            <a:r>
              <a:rPr lang="en-US"/>
              <a:t>1 Requirement diagram</a:t>
            </a:r>
            <a:endParaRPr lang="en-US"/>
          </a:p>
          <a:p>
            <a:pPr marL="0" indent="0">
              <a:buNone/>
            </a:pPr>
            <a:endParaRPr lang="en-US"/>
          </a:p>
        </p:txBody>
      </p:sp>
      <p:pic>
        <p:nvPicPr>
          <p:cNvPr id="4" name="Content Placeholder 3" descr="requirement_diagram"/>
          <p:cNvPicPr>
            <a:picLocks noChangeAspect="1"/>
          </p:cNvPicPr>
          <p:nvPr>
            <p:ph sz="half" idx="2"/>
          </p:nvPr>
        </p:nvPicPr>
        <p:blipFill>
          <a:blip r:embed="rId1"/>
          <a:stretch>
            <a:fillRect/>
          </a:stretch>
        </p:blipFill>
        <p:spPr>
          <a:xfrm>
            <a:off x="702945" y="1815465"/>
            <a:ext cx="10200005" cy="48990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ANALYSIS AND MODELING OF REQUIREMENTS</a:t>
            </a:r>
            <a:endParaRPr lang="en-US"/>
          </a:p>
        </p:txBody>
      </p:sp>
      <p:sp>
        <p:nvSpPr>
          <p:cNvPr id="3" name="Content Placeholder 2"/>
          <p:cNvSpPr>
            <a:spLocks noGrp="1"/>
          </p:cNvSpPr>
          <p:nvPr>
            <p:ph sz="half" idx="1"/>
          </p:nvPr>
        </p:nvSpPr>
        <p:spPr/>
        <p:txBody>
          <a:bodyPr/>
          <a:p>
            <a:r>
              <a:rPr lang="en-US"/>
              <a:t>2 Use case diagram</a:t>
            </a:r>
            <a:endParaRPr lang="en-US"/>
          </a:p>
          <a:p>
            <a:pPr marL="0" indent="0">
              <a:buNone/>
            </a:pPr>
            <a:endParaRPr lang="en-US"/>
          </a:p>
        </p:txBody>
      </p:sp>
      <p:pic>
        <p:nvPicPr>
          <p:cNvPr id="4" name="Content Placeholder 3" descr="use_case_diagram"/>
          <p:cNvPicPr>
            <a:picLocks noChangeAspect="1"/>
          </p:cNvPicPr>
          <p:nvPr>
            <p:ph sz="half" idx="2"/>
          </p:nvPr>
        </p:nvPicPr>
        <p:blipFill>
          <a:blip r:embed="rId1"/>
          <a:stretch>
            <a:fillRect/>
          </a:stretch>
        </p:blipFill>
        <p:spPr>
          <a:xfrm>
            <a:off x="1051560" y="1837055"/>
            <a:ext cx="9525635" cy="44602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08940" y="205740"/>
            <a:ext cx="10972800" cy="582613"/>
          </a:xfrm>
        </p:spPr>
        <p:txBody>
          <a:bodyPr/>
          <a:p>
            <a:r>
              <a:rPr lang="en-US">
                <a:sym typeface="+mn-ea"/>
              </a:rPr>
              <a:t>ANALYSIS AND MODELING OF REQUIREMENTS</a:t>
            </a:r>
            <a:br>
              <a:rPr lang="en-US"/>
            </a:br>
            <a:endParaRPr lang="en-US"/>
          </a:p>
        </p:txBody>
      </p:sp>
      <p:sp>
        <p:nvSpPr>
          <p:cNvPr id="3" name="Content Placeholder 2"/>
          <p:cNvSpPr>
            <a:spLocks noGrp="1"/>
          </p:cNvSpPr>
          <p:nvPr>
            <p:ph sz="half" idx="1"/>
          </p:nvPr>
        </p:nvSpPr>
        <p:spPr/>
        <p:txBody>
          <a:bodyPr/>
          <a:p>
            <a:pPr marL="0" indent="0">
              <a:buNone/>
            </a:pPr>
            <a:r>
              <a:rPr lang="en-US"/>
              <a:t>2-Class diagram</a:t>
            </a:r>
            <a:endParaRPr lang="en-US"/>
          </a:p>
          <a:p>
            <a:pPr marL="0" indent="0">
              <a:buNone/>
            </a:pPr>
            <a:endParaRPr lang="en-US"/>
          </a:p>
        </p:txBody>
      </p:sp>
      <p:pic>
        <p:nvPicPr>
          <p:cNvPr id="4" name="Content Placeholder 3" descr="a1"/>
          <p:cNvPicPr>
            <a:picLocks noChangeAspect="1"/>
          </p:cNvPicPr>
          <p:nvPr>
            <p:ph sz="half" idx="2"/>
          </p:nvPr>
        </p:nvPicPr>
        <p:blipFill>
          <a:blip r:embed="rId1"/>
          <a:stretch>
            <a:fillRect/>
          </a:stretch>
        </p:blipFill>
        <p:spPr>
          <a:xfrm>
            <a:off x="1624330" y="1778635"/>
            <a:ext cx="8875395" cy="48450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ANALYSIS AND MODELING OF REQUIREMENTS</a:t>
            </a:r>
            <a:br>
              <a:rPr lang="en-US"/>
            </a:br>
            <a:endParaRPr lang="en-US"/>
          </a:p>
        </p:txBody>
      </p:sp>
      <p:sp>
        <p:nvSpPr>
          <p:cNvPr id="3" name="Content Placeholder 2"/>
          <p:cNvSpPr>
            <a:spLocks noGrp="1"/>
          </p:cNvSpPr>
          <p:nvPr>
            <p:ph sz="half" idx="1"/>
          </p:nvPr>
        </p:nvSpPr>
        <p:spPr/>
        <p:txBody>
          <a:bodyPr/>
          <a:p>
            <a:pPr marL="0" indent="0">
              <a:buNone/>
            </a:pPr>
            <a:r>
              <a:rPr lang="en-US"/>
              <a:t>3-Activity diagram</a:t>
            </a:r>
            <a:endParaRPr lang="en-US"/>
          </a:p>
        </p:txBody>
      </p:sp>
      <p:pic>
        <p:nvPicPr>
          <p:cNvPr id="4" name="Content Placeholder 3" descr="activity_diagram"/>
          <p:cNvPicPr>
            <a:picLocks noChangeAspect="1"/>
          </p:cNvPicPr>
          <p:nvPr>
            <p:ph sz="half" idx="2"/>
          </p:nvPr>
        </p:nvPicPr>
        <p:blipFill>
          <a:blip r:embed="rId1"/>
          <a:stretch>
            <a:fillRect/>
          </a:stretch>
        </p:blipFill>
        <p:spPr>
          <a:xfrm>
            <a:off x="614680" y="1807845"/>
            <a:ext cx="10967720" cy="45923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ANALYSIS AND MODELING OF REQUIREMENTS</a:t>
            </a:r>
            <a:endParaRPr lang="en-US"/>
          </a:p>
        </p:txBody>
      </p:sp>
      <p:sp>
        <p:nvSpPr>
          <p:cNvPr id="3" name="Content Placeholder 2"/>
          <p:cNvSpPr>
            <a:spLocks noGrp="1"/>
          </p:cNvSpPr>
          <p:nvPr>
            <p:ph sz="half" idx="1"/>
          </p:nvPr>
        </p:nvSpPr>
        <p:spPr>
          <a:xfrm>
            <a:off x="609600" y="1174750"/>
            <a:ext cx="10972165" cy="5570220"/>
          </a:xfrm>
        </p:spPr>
        <p:txBody>
          <a:bodyPr/>
          <a:p>
            <a:pPr marL="0" indent="0">
              <a:buNone/>
            </a:pPr>
            <a:r>
              <a:rPr lang="en-US"/>
              <a:t>3-Sequence  diagram</a:t>
            </a:r>
            <a:endParaRPr lang="en-US"/>
          </a:p>
        </p:txBody>
      </p:sp>
      <p:pic>
        <p:nvPicPr>
          <p:cNvPr id="4" name="Content Placeholder 3" descr="sequence_diagram"/>
          <p:cNvPicPr>
            <a:picLocks noChangeAspect="1"/>
          </p:cNvPicPr>
          <p:nvPr>
            <p:ph sz="half" idx="2"/>
          </p:nvPr>
        </p:nvPicPr>
        <p:blipFill>
          <a:blip r:embed="rId1"/>
          <a:stretch>
            <a:fillRect/>
          </a:stretch>
        </p:blipFill>
        <p:spPr>
          <a:xfrm>
            <a:off x="841375" y="1905000"/>
            <a:ext cx="7749540" cy="453199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III-Cost Evaluation of the project</a:t>
            </a:r>
            <a:endParaRPr lang="en-US"/>
          </a:p>
        </p:txBody>
      </p:sp>
      <p:sp>
        <p:nvSpPr>
          <p:cNvPr id="3" name="Content Placeholder 2"/>
          <p:cNvSpPr>
            <a:spLocks noGrp="1"/>
          </p:cNvSpPr>
          <p:nvPr>
            <p:ph idx="1"/>
          </p:nvPr>
        </p:nvSpPr>
        <p:spPr/>
        <p:txBody>
          <a:bodyPr/>
          <a:p>
            <a:r>
              <a:rPr lang="en-US"/>
              <a:t>High level module map</a:t>
            </a:r>
            <a:endParaRPr lang="en-US"/>
          </a:p>
          <a:p>
            <a:r>
              <a:rPr lang="en-US"/>
              <a:t>Technology use for the project</a:t>
            </a:r>
            <a:endParaRPr lang="en-US"/>
          </a:p>
          <a:p>
            <a:r>
              <a:rPr lang="en-US"/>
              <a:t>Billing</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High level module map</a:t>
            </a:r>
            <a:endParaRPr lang="en-US"/>
          </a:p>
        </p:txBody>
      </p:sp>
      <p:sp>
        <p:nvSpPr>
          <p:cNvPr id="3" name="Content Placeholder 2"/>
          <p:cNvSpPr>
            <a:spLocks noGrp="1"/>
          </p:cNvSpPr>
          <p:nvPr>
            <p:ph idx="1"/>
          </p:nvPr>
        </p:nvSpPr>
        <p:spPr/>
        <p:txBody>
          <a:bodyPr/>
          <a:p>
            <a:r>
              <a:rPr lang="en-US"/>
              <a:t> User Authentication Module</a:t>
            </a:r>
            <a:endParaRPr lang="en-US"/>
          </a:p>
          <a:p>
            <a:pPr marL="0" indent="0">
              <a:buNone/>
            </a:pPr>
            <a:r>
              <a:rPr lang="en-US"/>
              <a:t>- Responsible for user login and registration</a:t>
            </a:r>
            <a:endParaRPr lang="en-US"/>
          </a:p>
          <a:p>
            <a:pPr marL="0" indent="0">
              <a:buNone/>
            </a:pPr>
            <a:r>
              <a:rPr lang="en-US"/>
              <a:t>- Ensures secure access to the system</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9175" y="1163320"/>
            <a:ext cx="10154285" cy="2219960"/>
          </a:xfrm>
        </p:spPr>
        <p:txBody>
          <a:bodyPr/>
          <a:lstStyle/>
          <a:p>
            <a:r>
              <a:rPr lang="en-US" sz="4800" b="1">
                <a:sym typeface="+mn-ea"/>
              </a:rPr>
              <a:t>COLLECTION OF REQUIREMENT AND ANALYSIS OF REQUIREEMENT</a:t>
            </a:r>
            <a:endParaRPr lang="en-US" sz="4800" b="1" dirty="0">
              <a:solidFill>
                <a:schemeClr val="tx1"/>
              </a:solidFill>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High level module map</a:t>
            </a:r>
            <a:endParaRPr lang="en-US"/>
          </a:p>
        </p:txBody>
      </p:sp>
      <p:sp>
        <p:nvSpPr>
          <p:cNvPr id="3" name="Content Placeholder 2"/>
          <p:cNvSpPr>
            <a:spLocks noGrp="1"/>
          </p:cNvSpPr>
          <p:nvPr>
            <p:ph idx="1"/>
          </p:nvPr>
        </p:nvSpPr>
        <p:spPr/>
        <p:txBody>
          <a:bodyPr/>
          <a:p>
            <a:r>
              <a:rPr lang="en-US"/>
              <a:t> Vendor Module</a:t>
            </a:r>
            <a:endParaRPr lang="en-US"/>
          </a:p>
          <a:p>
            <a:pPr>
              <a:buNone/>
            </a:pPr>
            <a:r>
              <a:rPr lang="en-US"/>
              <a:t>- Allows vendors to upload and update product information including name, description, quantity, and price.</a:t>
            </a:r>
            <a:endParaRPr lang="en-US"/>
          </a:p>
          <a:p>
            <a:pPr marL="0" indent="0">
              <a:buNone/>
            </a:pPr>
            <a:r>
              <a:rPr lang="en-US"/>
              <a:t>- Enables vendors to set their location</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High level module map</a:t>
            </a:r>
            <a:endParaRPr lang="en-US"/>
          </a:p>
        </p:txBody>
      </p:sp>
      <p:sp>
        <p:nvSpPr>
          <p:cNvPr id="3" name="Content Placeholder 2"/>
          <p:cNvSpPr>
            <a:spLocks noGrp="1"/>
          </p:cNvSpPr>
          <p:nvPr>
            <p:ph idx="1"/>
          </p:nvPr>
        </p:nvSpPr>
        <p:spPr/>
        <p:txBody>
          <a:bodyPr/>
          <a:p>
            <a:r>
              <a:rPr lang="en-US"/>
              <a:t> Product Information Module</a:t>
            </a:r>
            <a:endParaRPr lang="en-US"/>
          </a:p>
          <a:p>
            <a:pPr marL="0" indent="0">
              <a:buNone/>
            </a:pPr>
            <a:r>
              <a:rPr lang="en-US"/>
              <a:t>- Provides users with a search feature to find products and up-to-date prices in their locality.</a:t>
            </a:r>
            <a:endParaRPr lang="en-US"/>
          </a:p>
          <a:p>
            <a:pPr marL="0" indent="0">
              <a:buNone/>
            </a:pPr>
            <a:r>
              <a:rPr lang="en-US"/>
              <a:t>- Allows users to filter by product, location or price range.</a:t>
            </a:r>
            <a:endParaRPr lang="en-US"/>
          </a:p>
          <a:p>
            <a:pPr marL="0" indent="0">
              <a:buNone/>
            </a:pPr>
            <a:r>
              <a:rPr lang="en-US"/>
              <a:t>- Provides users with product information and price in different markets in Cameroon.</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High level module map</a:t>
            </a:r>
            <a:endParaRPr lang="en-US"/>
          </a:p>
        </p:txBody>
      </p:sp>
      <p:sp>
        <p:nvSpPr>
          <p:cNvPr id="3" name="Content Placeholder 2"/>
          <p:cNvSpPr>
            <a:spLocks noGrp="1"/>
          </p:cNvSpPr>
          <p:nvPr>
            <p:ph idx="1"/>
          </p:nvPr>
        </p:nvSpPr>
        <p:spPr/>
        <p:txBody>
          <a:bodyPr/>
          <a:p>
            <a:r>
              <a:rPr lang="en-US"/>
              <a:t>Reporting and Analytics Module</a:t>
            </a:r>
            <a:endParaRPr lang="en-US"/>
          </a:p>
          <a:p>
            <a:pPr marL="0" indent="0">
              <a:buNone/>
            </a:pPr>
            <a:r>
              <a:rPr lang="en-US"/>
              <a:t>- Provides data visualization to help users understand trends and patterns.</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Technology use for the project</a:t>
            </a:r>
            <a:endParaRPr lang="en-US"/>
          </a:p>
        </p:txBody>
      </p:sp>
      <p:sp>
        <p:nvSpPr>
          <p:cNvPr id="3" name="Content Placeholder 2"/>
          <p:cNvSpPr>
            <a:spLocks noGrp="1"/>
          </p:cNvSpPr>
          <p:nvPr>
            <p:ph sz="half" idx="1"/>
          </p:nvPr>
        </p:nvSpPr>
        <p:spPr>
          <a:xfrm>
            <a:off x="609600" y="1174750"/>
            <a:ext cx="6079490" cy="4953000"/>
          </a:xfrm>
        </p:spPr>
        <p:txBody>
          <a:bodyPr/>
          <a:p>
            <a:r>
              <a:rPr lang="en-US"/>
              <a:t>-For front-end development:</a:t>
            </a:r>
            <a:endParaRPr lang="en-US"/>
          </a:p>
          <a:p>
            <a:pPr marL="0" indent="0">
              <a:buNone/>
            </a:pPr>
            <a:r>
              <a:rPr lang="en-US" sz="2400"/>
              <a:t>We plan to build the software in a short period of time and for both Android and iOS devices. So, we have choosing FLUTTER for the front-end development because of his cross-platform advantage that will permit us to save time by editing code for Android and iOS device, his level of difficulty in terms of learning which is very low which make it easy to learn and the size of his community.</a:t>
            </a:r>
            <a:endParaRPr lang="en-US" sz="2400"/>
          </a:p>
        </p:txBody>
      </p:sp>
      <p:pic>
        <p:nvPicPr>
          <p:cNvPr id="4" name="Content Placeholder 3" descr="flutter-logo-sharing"/>
          <p:cNvPicPr>
            <a:picLocks noChangeAspect="1"/>
          </p:cNvPicPr>
          <p:nvPr>
            <p:ph sz="half" idx="2"/>
          </p:nvPr>
        </p:nvPicPr>
        <p:blipFill>
          <a:blip r:embed="rId1"/>
          <a:stretch>
            <a:fillRect/>
          </a:stretch>
        </p:blipFill>
        <p:spPr>
          <a:xfrm>
            <a:off x="6954520" y="1738630"/>
            <a:ext cx="3870325" cy="264922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Technology use for the project</a:t>
            </a:r>
            <a:endParaRPr lang="en-US"/>
          </a:p>
        </p:txBody>
      </p:sp>
      <p:sp>
        <p:nvSpPr>
          <p:cNvPr id="3" name="Content Placeholder 2"/>
          <p:cNvSpPr>
            <a:spLocks noGrp="1"/>
          </p:cNvSpPr>
          <p:nvPr>
            <p:ph sz="half" idx="1"/>
          </p:nvPr>
        </p:nvSpPr>
        <p:spPr>
          <a:xfrm>
            <a:off x="609600" y="1174750"/>
            <a:ext cx="6079490" cy="4953000"/>
          </a:xfrm>
        </p:spPr>
        <p:txBody>
          <a:bodyPr/>
          <a:p>
            <a:r>
              <a:rPr lang="en-US"/>
              <a:t>For back-end development:</a:t>
            </a:r>
            <a:endParaRPr lang="en-US"/>
          </a:p>
          <a:p>
            <a:pPr marL="0" indent="0">
              <a:buNone/>
            </a:pPr>
            <a:r>
              <a:rPr lang="en-US" sz="2400"/>
              <a:t> </a:t>
            </a:r>
            <a:r>
              <a:rPr lang="en-US" sz="2800"/>
              <a:t>the level of security offer by PHP is appropriate for this project. Also, is scalability, flexibility make it the best choose for our project.</a:t>
            </a:r>
            <a:endParaRPr lang="en-US" sz="2800"/>
          </a:p>
        </p:txBody>
      </p:sp>
      <p:pic>
        <p:nvPicPr>
          <p:cNvPr id="6" name="Content Placeholder 5" descr="meta-image"/>
          <p:cNvPicPr>
            <a:picLocks noChangeAspect="1"/>
          </p:cNvPicPr>
          <p:nvPr>
            <p:ph sz="half" idx="2"/>
          </p:nvPr>
        </p:nvPicPr>
        <p:blipFill>
          <a:blip r:embed="rId1"/>
          <a:stretch>
            <a:fillRect/>
          </a:stretch>
        </p:blipFill>
        <p:spPr>
          <a:xfrm>
            <a:off x="6970395" y="2364105"/>
            <a:ext cx="4488180" cy="280479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Technology use for the project</a:t>
            </a:r>
            <a:endParaRPr lang="en-US"/>
          </a:p>
        </p:txBody>
      </p:sp>
      <p:sp>
        <p:nvSpPr>
          <p:cNvPr id="3" name="Content Placeholder 2"/>
          <p:cNvSpPr>
            <a:spLocks noGrp="1"/>
          </p:cNvSpPr>
          <p:nvPr>
            <p:ph sz="half" idx="1"/>
          </p:nvPr>
        </p:nvSpPr>
        <p:spPr>
          <a:xfrm>
            <a:off x="609600" y="1174750"/>
            <a:ext cx="6079490" cy="4953000"/>
          </a:xfrm>
        </p:spPr>
        <p:txBody>
          <a:bodyPr/>
          <a:p>
            <a:r>
              <a:rPr lang="en-US"/>
              <a:t>For UI/UX design:</a:t>
            </a:r>
            <a:endParaRPr lang="en-US"/>
          </a:p>
          <a:p>
            <a:pPr marL="0" indent="0">
              <a:buNone/>
            </a:pPr>
            <a:r>
              <a:rPr lang="en-US"/>
              <a:t>For the design of the application, we plan on using FIGMA.</a:t>
            </a:r>
            <a:endParaRPr lang="en-US"/>
          </a:p>
        </p:txBody>
      </p:sp>
      <p:pic>
        <p:nvPicPr>
          <p:cNvPr id="5" name="Content Placeholder 4" descr="coverimage"/>
          <p:cNvPicPr>
            <a:picLocks noChangeAspect="1"/>
          </p:cNvPicPr>
          <p:nvPr>
            <p:ph sz="half" idx="2"/>
          </p:nvPr>
        </p:nvPicPr>
        <p:blipFill>
          <a:blip r:embed="rId1"/>
          <a:stretch>
            <a:fillRect/>
          </a:stretch>
        </p:blipFill>
        <p:spPr>
          <a:xfrm>
            <a:off x="6150610" y="2891790"/>
            <a:ext cx="5200015" cy="26924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BILLING</a:t>
            </a:r>
            <a:endParaRPr lang="en-US"/>
          </a:p>
        </p:txBody>
      </p:sp>
      <p:graphicFrame>
        <p:nvGraphicFramePr>
          <p:cNvPr id="5" name="Content Placeholder 4"/>
          <p:cNvGraphicFramePr/>
          <p:nvPr>
            <p:ph idx="1"/>
          </p:nvPr>
        </p:nvGraphicFramePr>
        <p:xfrm>
          <a:off x="609600" y="1174750"/>
          <a:ext cx="10972800" cy="4015740"/>
        </p:xfrm>
        <a:graphic>
          <a:graphicData uri="http://schemas.openxmlformats.org/drawingml/2006/table">
            <a:tbl>
              <a:tblPr firstRow="1" bandRow="1">
                <a:tableStyleId>{5940675A-B579-460E-94D1-54222C63F5DA}</a:tableStyleId>
              </a:tblPr>
              <a:tblGrid>
                <a:gridCol w="5486400"/>
                <a:gridCol w="5486400"/>
              </a:tblGrid>
              <a:tr h="669290">
                <a:tc>
                  <a:txBody>
                    <a:bodyPr/>
                    <a:p>
                      <a:pPr indent="0">
                        <a:buNone/>
                      </a:pPr>
                      <a:r>
                        <a:rPr lang="en-US" sz="3200" b="1">
                          <a:latin typeface="Calibri" panose="020F0502020204030204" charset="0"/>
                          <a:cs typeface="Calibri" panose="020F0502020204030204" charset="0"/>
                        </a:rPr>
                        <a:t>Source of cost</a:t>
                      </a:r>
                      <a:endParaRPr lang="en-US" sz="3200" b="1">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3200" b="1">
                          <a:latin typeface="Calibri" panose="020F0502020204030204" charset="0"/>
                          <a:cs typeface="Calibri" panose="020F0502020204030204" charset="0"/>
                        </a:rPr>
                        <a:t>Amount (in Franc CFA)</a:t>
                      </a:r>
                      <a:endParaRPr lang="en-US" sz="3200" b="1">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669290">
                <a:tc>
                  <a:txBody>
                    <a:bodyPr/>
                    <a:p>
                      <a:pPr indent="0">
                        <a:buNone/>
                      </a:pPr>
                      <a:r>
                        <a:rPr lang="en-US" sz="3200" b="0">
                          <a:latin typeface="Calibri" panose="020F0502020204030204" charset="0"/>
                          <a:cs typeface="Calibri" panose="020F0502020204030204" charset="0"/>
                        </a:rPr>
                        <a:t>Infrastructure (server)</a:t>
                      </a:r>
                      <a:endParaRPr lang="en-US" sz="32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3200" b="0">
                          <a:latin typeface="Calibri" panose="020F0502020204030204" charset="0"/>
                          <a:cs typeface="Calibri" panose="020F0502020204030204" charset="0"/>
                        </a:rPr>
                        <a:t>5 000 – 30 000</a:t>
                      </a:r>
                      <a:endParaRPr lang="en-US" sz="32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669290">
                <a:tc>
                  <a:txBody>
                    <a:bodyPr/>
                    <a:p>
                      <a:pPr indent="0">
                        <a:buNone/>
                      </a:pPr>
                      <a:r>
                        <a:rPr lang="en-US" sz="3200" b="1">
                          <a:latin typeface="Calibri" panose="020F0502020204030204" charset="0"/>
                          <a:cs typeface="Calibri" panose="020F0502020204030204" charset="0"/>
                        </a:rPr>
                        <a:t>Development team</a:t>
                      </a:r>
                      <a:endParaRPr lang="en-US" sz="3200" b="1">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3200" b="0">
                          <a:latin typeface="Calibri" panose="020F0502020204030204" charset="0"/>
                          <a:cs typeface="Calibri" panose="020F0502020204030204" charset="0"/>
                        </a:rPr>
                        <a:t> </a:t>
                      </a:r>
                      <a:endParaRPr lang="en-US" sz="32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669290">
                <a:tc>
                  <a:txBody>
                    <a:bodyPr/>
                    <a:p>
                      <a:pPr indent="0">
                        <a:buNone/>
                      </a:pPr>
                      <a:r>
                        <a:rPr lang="en-US" sz="3200" b="0">
                          <a:latin typeface="Calibri" panose="020F0502020204030204" charset="0"/>
                          <a:cs typeface="Calibri" panose="020F0502020204030204" charset="0"/>
                        </a:rPr>
                        <a:t>Front-end development</a:t>
                      </a:r>
                      <a:endParaRPr lang="en-US" sz="32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3200" b="0">
                          <a:latin typeface="Calibri" panose="020F0502020204030204" charset="0"/>
                          <a:cs typeface="Calibri" panose="020F0502020204030204" charset="0"/>
                        </a:rPr>
                        <a:t>150 000 – 500 000 per page</a:t>
                      </a:r>
                      <a:endParaRPr lang="en-US" sz="32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669290">
                <a:tc>
                  <a:txBody>
                    <a:bodyPr/>
                    <a:p>
                      <a:pPr indent="0">
                        <a:buNone/>
                      </a:pPr>
                      <a:r>
                        <a:rPr lang="en-US" sz="3200" b="0">
                          <a:latin typeface="Calibri" panose="020F0502020204030204" charset="0"/>
                          <a:cs typeface="Calibri" panose="020F0502020204030204" charset="0"/>
                        </a:rPr>
                        <a:t>Back-end development</a:t>
                      </a:r>
                      <a:endParaRPr lang="en-US" sz="32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3200" b="0">
                          <a:latin typeface="Calibri" panose="020F0502020204030204" charset="0"/>
                          <a:cs typeface="Calibri" panose="020F0502020204030204" charset="0"/>
                        </a:rPr>
                        <a:t>7000 – 40 000 per hour</a:t>
                      </a:r>
                      <a:endParaRPr lang="en-US" sz="32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669290">
                <a:tc>
                  <a:txBody>
                    <a:bodyPr/>
                    <a:p>
                      <a:pPr indent="0">
                        <a:buNone/>
                      </a:pPr>
                      <a:r>
                        <a:rPr lang="en-US" sz="3200" b="0">
                          <a:latin typeface="Calibri" panose="020F0502020204030204" charset="0"/>
                          <a:cs typeface="Calibri" panose="020F0502020204030204" charset="0"/>
                        </a:rPr>
                        <a:t>UI/UX design</a:t>
                      </a:r>
                      <a:endParaRPr lang="en-US" sz="32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3200" b="0">
                          <a:latin typeface="Calibri" panose="020F0502020204030204" charset="0"/>
                          <a:cs typeface="Calibri" panose="020F0502020204030204" charset="0"/>
                        </a:rPr>
                        <a:t>10 000 - 40 000 per hour</a:t>
                      </a:r>
                      <a:endParaRPr lang="en-US" sz="32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Table of contents</a:t>
            </a:r>
            <a:endParaRPr lang="en-US"/>
          </a:p>
        </p:txBody>
      </p:sp>
      <p:graphicFrame>
        <p:nvGraphicFramePr>
          <p:cNvPr id="4" name="Content Placeholder 3"/>
          <p:cNvGraphicFramePr/>
          <p:nvPr>
            <p:ph idx="1"/>
          </p:nvPr>
        </p:nvGraphicFramePr>
        <p:xfrm>
          <a:off x="563880" y="1189990"/>
          <a:ext cx="11018520" cy="4511040"/>
        </p:xfrm>
        <a:graphic>
          <a:graphicData uri="http://schemas.openxmlformats.org/drawingml/2006/table">
            <a:tbl>
              <a:tblPr firstRow="1" bandRow="1">
                <a:tableStyleId>{5940675A-B579-460E-94D1-54222C63F5DA}</a:tableStyleId>
              </a:tblPr>
              <a:tblGrid>
                <a:gridCol w="11018520"/>
              </a:tblGrid>
              <a:tr h="190500">
                <a:tc>
                  <a:txBody>
                    <a:bodyPr/>
                    <a:p>
                      <a:pPr indent="0" algn="ctr">
                        <a:buNone/>
                      </a:pPr>
                      <a:r>
                        <a:rPr lang="en-US" sz="3200" b="0">
                          <a:solidFill>
                            <a:srgbClr val="000000"/>
                          </a:solidFill>
                          <a:latin typeface="Book Antiqua" charset="0"/>
                          <a:cs typeface="Book Antiqua" charset="0"/>
                        </a:rPr>
                        <a:t>Introduction</a:t>
                      </a:r>
                      <a:endParaRPr lang="en-US" sz="3200" b="0">
                        <a:solidFill>
                          <a:srgbClr val="000000"/>
                        </a:solidFill>
                        <a:latin typeface="Book Antiqua" charset="0"/>
                        <a:ea typeface="Book Antiqua" charset="0"/>
                        <a:cs typeface="Book Antiqua" charset="0"/>
                      </a:endParaRPr>
                    </a:p>
                  </a:txBody>
                  <a:tcPr marL="68580" marR="68580" marT="0" marB="0" vert="horz" anchor="t" anchorCtr="0">
                    <a:lnL>
                      <a:noFill/>
                    </a:lnL>
                    <a:lnR>
                      <a:noFill/>
                    </a:lnR>
                    <a:lnT>
                      <a:noFill/>
                    </a:lnT>
                    <a:lnB>
                      <a:noFill/>
                    </a:lnB>
                    <a:lnTlToBr>
                      <a:noFill/>
                    </a:lnTlToBr>
                    <a:lnBlToTr>
                      <a:noFill/>
                    </a:lnBlToTr>
                    <a:noFill/>
                  </a:tcPr>
                </a:tc>
              </a:tr>
              <a:tr h="190500">
                <a:tc>
                  <a:txBody>
                    <a:bodyPr/>
                    <a:p>
                      <a:pPr indent="0" algn="ctr">
                        <a:buNone/>
                      </a:pPr>
                      <a:r>
                        <a:rPr lang="en-US" sz="3200" b="0">
                          <a:solidFill>
                            <a:srgbClr val="000000"/>
                          </a:solidFill>
                          <a:latin typeface="Book Antiqua" charset="0"/>
                          <a:cs typeface="Book Antiqua" charset="0"/>
                        </a:rPr>
                        <a:t>I- Presentation of requirements</a:t>
                      </a:r>
                      <a:endParaRPr lang="en-US" sz="3200" b="0">
                        <a:solidFill>
                          <a:srgbClr val="000000"/>
                        </a:solidFill>
                        <a:latin typeface="Book Antiqua" charset="0"/>
                        <a:ea typeface="Book Antiqua" charset="0"/>
                        <a:cs typeface="Book Antiqua" charset="0"/>
                      </a:endParaRPr>
                    </a:p>
                  </a:txBody>
                  <a:tcPr marL="68580" marR="68580" marT="0" marB="0" vert="horz" anchor="t" anchorCtr="0">
                    <a:lnL>
                      <a:noFill/>
                    </a:lnL>
                    <a:lnR>
                      <a:noFill/>
                    </a:lnR>
                    <a:lnT>
                      <a:noFill/>
                    </a:lnT>
                    <a:lnB>
                      <a:noFill/>
                    </a:lnB>
                    <a:lnTlToBr>
                      <a:noFill/>
                    </a:lnTlToBr>
                    <a:lnBlToTr>
                      <a:noFill/>
                    </a:lnBlToTr>
                    <a:noFill/>
                  </a:tcPr>
                </a:tc>
              </a:tr>
              <a:tr h="190500">
                <a:tc>
                  <a:txBody>
                    <a:bodyPr/>
                    <a:p>
                      <a:pPr indent="0" algn="ctr">
                        <a:buNone/>
                      </a:pPr>
                      <a:r>
                        <a:rPr lang="en-US" sz="2400" b="0">
                          <a:solidFill>
                            <a:srgbClr val="000000"/>
                          </a:solidFill>
                          <a:latin typeface="Book Antiqua" charset="0"/>
                          <a:cs typeface="Book Antiqua" charset="0"/>
                        </a:rPr>
                        <a:t>1.  Functional requirement</a:t>
                      </a:r>
                      <a:endParaRPr lang="en-US" sz="2400" b="0">
                        <a:solidFill>
                          <a:srgbClr val="000000"/>
                        </a:solidFill>
                        <a:latin typeface="Book Antiqua" charset="0"/>
                        <a:ea typeface="Book Antiqua" charset="0"/>
                        <a:cs typeface="Book Antiqua" charset="0"/>
                      </a:endParaRPr>
                    </a:p>
                  </a:txBody>
                  <a:tcPr marL="68580" marR="68580" marT="0" marB="0" vert="horz" anchor="t" anchorCtr="0">
                    <a:lnL>
                      <a:noFill/>
                    </a:lnL>
                    <a:lnR>
                      <a:noFill/>
                    </a:lnR>
                    <a:lnT>
                      <a:noFill/>
                    </a:lnT>
                    <a:lnB>
                      <a:noFill/>
                    </a:lnB>
                    <a:lnTlToBr>
                      <a:noFill/>
                    </a:lnTlToBr>
                    <a:lnBlToTr>
                      <a:noFill/>
                    </a:lnBlToTr>
                    <a:noFill/>
                  </a:tcPr>
                </a:tc>
              </a:tr>
              <a:tr h="190500">
                <a:tc>
                  <a:txBody>
                    <a:bodyPr/>
                    <a:p>
                      <a:pPr indent="0" algn="ctr">
                        <a:buNone/>
                      </a:pPr>
                      <a:r>
                        <a:rPr lang="en-US" sz="2400" b="0">
                          <a:solidFill>
                            <a:srgbClr val="000000"/>
                          </a:solidFill>
                          <a:latin typeface="Book Antiqua" charset="0"/>
                          <a:cs typeface="Book Antiqua" charset="0"/>
                        </a:rPr>
                        <a:t>2.   Non-functional requirement</a:t>
                      </a:r>
                      <a:endParaRPr lang="en-US" sz="2400" b="0">
                        <a:solidFill>
                          <a:srgbClr val="000000"/>
                        </a:solidFill>
                        <a:latin typeface="Book Antiqua" charset="0"/>
                        <a:ea typeface="Book Antiqua" charset="0"/>
                        <a:cs typeface="Book Antiqua" charset="0"/>
                      </a:endParaRPr>
                    </a:p>
                  </a:txBody>
                  <a:tcPr marL="68580" marR="68580" marT="0" marB="0" vert="horz" anchor="t" anchorCtr="0">
                    <a:lnL>
                      <a:noFill/>
                    </a:lnL>
                    <a:lnR>
                      <a:noFill/>
                    </a:lnR>
                    <a:lnT>
                      <a:noFill/>
                    </a:lnT>
                    <a:lnB>
                      <a:noFill/>
                    </a:lnB>
                    <a:lnTlToBr>
                      <a:noFill/>
                    </a:lnTlToBr>
                    <a:lnBlToTr>
                      <a:noFill/>
                    </a:lnBlToTr>
                    <a:noFill/>
                  </a:tcPr>
                </a:tc>
              </a:tr>
              <a:tr h="487680">
                <a:tc>
                  <a:txBody>
                    <a:bodyPr/>
                    <a:p>
                      <a:pPr indent="0" algn="ctr">
                        <a:buNone/>
                      </a:pPr>
                      <a:r>
                        <a:rPr lang="en-US" sz="3200" b="0">
                          <a:solidFill>
                            <a:srgbClr val="000000"/>
                          </a:solidFill>
                          <a:latin typeface="Book Antiqua" charset="0"/>
                          <a:cs typeface="Book Antiqua" charset="0"/>
                        </a:rPr>
                        <a:t>II- Analysis and modeling of requirements</a:t>
                      </a:r>
                      <a:endParaRPr lang="en-US" sz="3200" b="0">
                        <a:solidFill>
                          <a:srgbClr val="000000"/>
                        </a:solidFill>
                        <a:latin typeface="Book Antiqua" charset="0"/>
                        <a:ea typeface="Book Antiqua" charset="0"/>
                        <a:cs typeface="Book Antiqua" charset="0"/>
                      </a:endParaRPr>
                    </a:p>
                  </a:txBody>
                  <a:tcPr marL="68580" marR="68580" marT="0" marB="0" vert="horz" anchor="t" anchorCtr="0">
                    <a:lnL>
                      <a:noFill/>
                    </a:lnL>
                    <a:lnR>
                      <a:noFill/>
                    </a:lnR>
                    <a:lnT>
                      <a:noFill/>
                    </a:lnT>
                    <a:lnB>
                      <a:noFill/>
                    </a:lnB>
                    <a:lnTlToBr>
                      <a:noFill/>
                    </a:lnTlToBr>
                    <a:lnBlToTr>
                      <a:noFill/>
                    </a:lnBlToTr>
                    <a:noFill/>
                  </a:tcPr>
                </a:tc>
              </a:tr>
              <a:tr h="190500">
                <a:tc>
                  <a:txBody>
                    <a:bodyPr/>
                    <a:p>
                      <a:pPr marL="457200" indent="-457200" algn="ctr">
                        <a:buFont typeface="+mj-lt"/>
                        <a:buAutoNum type="arabicPeriod"/>
                      </a:pPr>
                      <a:r>
                        <a:rPr lang="en-US" sz="2400" b="0">
                          <a:solidFill>
                            <a:srgbClr val="000000"/>
                          </a:solidFill>
                          <a:latin typeface="Book Antiqua" charset="0"/>
                          <a:cs typeface="Book Antiqua" charset="0"/>
                        </a:rPr>
                        <a:t>Requirement diagram</a:t>
                      </a:r>
                      <a:endParaRPr lang="en-US" sz="2400" b="0">
                        <a:solidFill>
                          <a:srgbClr val="000000"/>
                        </a:solidFill>
                        <a:latin typeface="Book Antiqua" charset="0"/>
                        <a:cs typeface="Book Antiqua" charset="0"/>
                      </a:endParaRPr>
                    </a:p>
                    <a:p>
                      <a:pPr marL="457200" indent="-457200" algn="ctr">
                        <a:buFont typeface="+mj-lt"/>
                        <a:buAutoNum type="arabicPeriod"/>
                      </a:pPr>
                      <a:r>
                        <a:rPr lang="en-US" sz="2400">
                          <a:solidFill>
                            <a:srgbClr val="000000"/>
                          </a:solidFill>
                          <a:latin typeface="Book Antiqua" charset="0"/>
                          <a:cs typeface="Book Antiqua" charset="0"/>
                          <a:sym typeface="+mn-ea"/>
                        </a:rPr>
                        <a:t>Use case diagram</a:t>
                      </a:r>
                      <a:endParaRPr lang="en-US" sz="2400" b="0">
                        <a:solidFill>
                          <a:srgbClr val="000000"/>
                        </a:solidFill>
                        <a:latin typeface="Book Antiqua" charset="0"/>
                        <a:ea typeface="Book Antiqua" charset="0"/>
                        <a:cs typeface="Book Antiqua" charset="0"/>
                      </a:endParaRPr>
                    </a:p>
                    <a:p>
                      <a:pPr marL="457200" indent="-457200" algn="ctr">
                        <a:buFont typeface="+mj-lt"/>
                        <a:buAutoNum type="arabicPeriod"/>
                      </a:pPr>
                      <a:r>
                        <a:rPr lang="en-US" sz="2400">
                          <a:solidFill>
                            <a:srgbClr val="000000"/>
                          </a:solidFill>
                          <a:latin typeface="Book Antiqua" charset="0"/>
                          <a:cs typeface="Book Antiqua" charset="0"/>
                          <a:sym typeface="+mn-ea"/>
                        </a:rPr>
                        <a:t>Class diagram</a:t>
                      </a:r>
                      <a:endParaRPr lang="en-US" sz="2400">
                        <a:solidFill>
                          <a:srgbClr val="000000"/>
                        </a:solidFill>
                        <a:latin typeface="Book Antiqua" charset="0"/>
                        <a:cs typeface="Book Antiqua" charset="0"/>
                        <a:sym typeface="+mn-ea"/>
                      </a:endParaRPr>
                    </a:p>
                    <a:p>
                      <a:pPr marL="457200" indent="-457200" algn="ctr">
                        <a:buFont typeface="+mj-lt"/>
                        <a:buAutoNum type="arabicPeriod"/>
                      </a:pPr>
                      <a:r>
                        <a:rPr lang="en-US" sz="2400">
                          <a:solidFill>
                            <a:srgbClr val="000000"/>
                          </a:solidFill>
                          <a:latin typeface="Book Antiqua" charset="0"/>
                          <a:cs typeface="Book Antiqua" charset="0"/>
                          <a:sym typeface="+mn-ea"/>
                        </a:rPr>
                        <a:t>Activity diagram</a:t>
                      </a:r>
                      <a:endParaRPr lang="en-US" sz="2400" b="0">
                        <a:solidFill>
                          <a:srgbClr val="000000"/>
                        </a:solidFill>
                        <a:latin typeface="Book Antiqua" charset="0"/>
                        <a:ea typeface="Book Antiqua" charset="0"/>
                        <a:cs typeface="Book Antiqua" charset="0"/>
                      </a:endParaRPr>
                    </a:p>
                    <a:p>
                      <a:pPr marL="457200" indent="-457200" algn="ctr">
                        <a:buFont typeface="+mj-lt"/>
                        <a:buAutoNum type="arabicPeriod"/>
                      </a:pPr>
                      <a:r>
                        <a:rPr lang="en-US" sz="2400">
                          <a:solidFill>
                            <a:srgbClr val="000000"/>
                          </a:solidFill>
                          <a:latin typeface="Book Antiqua" charset="0"/>
                          <a:cs typeface="Book Antiqua" charset="0"/>
                          <a:sym typeface="+mn-ea"/>
                        </a:rPr>
                        <a:t>Sequence diagram</a:t>
                      </a:r>
                      <a:endParaRPr lang="en-US" sz="2400" b="0">
                        <a:solidFill>
                          <a:srgbClr val="000000"/>
                        </a:solidFill>
                        <a:latin typeface="Book Antiqua" charset="0"/>
                        <a:ea typeface="Book Antiqua" charset="0"/>
                        <a:cs typeface="Book Antiqua" charset="0"/>
                        <a:sym typeface="+mn-ea"/>
                      </a:endParaRPr>
                    </a:p>
                  </a:txBody>
                  <a:tcPr marL="68580" marR="68580" marT="0" marB="0" vert="horz" anchor="t" anchorCtr="0">
                    <a:lnL>
                      <a:noFill/>
                    </a:lnL>
                    <a:lnR>
                      <a:noFill/>
                    </a:lnR>
                    <a:lnT>
                      <a:noFill/>
                    </a:lnT>
                    <a:lnB>
                      <a:noFill/>
                    </a:lnB>
                    <a:lnTlToBr>
                      <a:noFill/>
                    </a:lnTlToBr>
                    <a:lnBlToTr>
                      <a:noFill/>
                    </a:lnBlToTr>
                    <a:noFill/>
                  </a:tcPr>
                </a:tc>
              </a:tr>
              <a:tr h="190500">
                <a:tc>
                  <a:txBody>
                    <a:bodyPr/>
                    <a:p>
                      <a:pPr indent="0" algn="ctr">
                        <a:buNone/>
                      </a:pPr>
                      <a:r>
                        <a:rPr lang="en-US" sz="3200" b="0">
                          <a:solidFill>
                            <a:srgbClr val="000000"/>
                          </a:solidFill>
                          <a:latin typeface="Book Antiqua" charset="0"/>
                          <a:cs typeface="Book Antiqua" charset="0"/>
                        </a:rPr>
                        <a:t>III- Cost Evalution of the project </a:t>
                      </a:r>
                      <a:endParaRPr lang="en-US" sz="3200" b="0">
                        <a:solidFill>
                          <a:srgbClr val="000000"/>
                        </a:solidFill>
                        <a:latin typeface="Book Antiqua" charset="0"/>
                        <a:ea typeface="Book Antiqua" charset="0"/>
                        <a:cs typeface="Book Antiqua" charset="0"/>
                      </a:endParaRPr>
                    </a:p>
                  </a:txBody>
                  <a:tcPr marL="68580" marR="68580" marT="0" marB="0" vert="horz" anchor="t" anchorCtr="0">
                    <a:lnL>
                      <a:noFill/>
                    </a:lnL>
                    <a:lnR>
                      <a:noFill/>
                    </a:lnR>
                    <a:lnT>
                      <a:noFill/>
                    </a:lnT>
                    <a:lnB>
                      <a:noFill/>
                    </a:lnB>
                    <a:lnTlToBr>
                      <a:noFill/>
                    </a:lnTlToBr>
                    <a:lnBlToTr>
                      <a:noFill/>
                    </a:lnBlToTr>
                    <a:no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t>Introduction</a:t>
            </a:r>
            <a:endParaRPr lang="en-US" sz="4000"/>
          </a:p>
        </p:txBody>
      </p:sp>
      <p:sp>
        <p:nvSpPr>
          <p:cNvPr id="3" name="Content Placeholder 2"/>
          <p:cNvSpPr>
            <a:spLocks noGrp="1"/>
          </p:cNvSpPr>
          <p:nvPr>
            <p:ph idx="1"/>
          </p:nvPr>
        </p:nvSpPr>
        <p:spPr/>
        <p:txBody>
          <a:bodyPr/>
          <a:p>
            <a:r>
              <a:rPr lang="en-US"/>
              <a:t>In certain situations, we may have an urgent need to purchase a certain item, but not only do we struggle to locate it, we are also unsure if it falls within our budget. Similarly, as sellers, we may possess competitive pricing for our offerings, yet remain relatively unkwown to potential customers. Therefore, our objective of this project is to develop an application that caters to both buyers and sellers, allowing them to conviniently search for items at a price point that suits them. Through this platform, vendors can connect with customers who meet their expectations and preferences.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REQUIREMENTS</a:t>
            </a:r>
            <a:endParaRPr lang="en-US"/>
          </a:p>
        </p:txBody>
      </p:sp>
      <p:sp>
        <p:nvSpPr>
          <p:cNvPr id="3" name="Content Placeholder 2"/>
          <p:cNvSpPr>
            <a:spLocks noGrp="1"/>
          </p:cNvSpPr>
          <p:nvPr>
            <p:ph idx="1"/>
          </p:nvPr>
        </p:nvSpPr>
        <p:spPr/>
        <p:txBody>
          <a:bodyPr/>
          <a:p>
            <a:r>
              <a:rPr lang="en-US"/>
              <a:t>FUNCTIONAL REQUIREMENTS</a:t>
            </a:r>
            <a:endParaRPr lang="en-US"/>
          </a:p>
          <a:p>
            <a:pPr marL="514350" indent="-514350">
              <a:buAutoNum type="arabicPeriod"/>
            </a:pPr>
            <a:r>
              <a:rPr lang="en-US" sz="2800"/>
              <a:t>Vendor Management</a:t>
            </a:r>
            <a:endParaRPr lang="en-US" sz="2800"/>
          </a:p>
          <a:p>
            <a:pPr marL="514350" indent="-514350">
              <a:buAutoNum type="arabicPeriod"/>
            </a:pPr>
            <a:r>
              <a:rPr lang="en-US" sz="2800">
                <a:sym typeface="+mn-ea"/>
              </a:rPr>
              <a:t>User Management</a:t>
            </a:r>
            <a:endParaRPr lang="en-US" sz="2800"/>
          </a:p>
          <a:p>
            <a:pPr marL="514350" indent="-514350">
              <a:buAutoNum type="arabicPeriod"/>
            </a:pPr>
            <a:r>
              <a:rPr lang="en-US" sz="2800">
                <a:sym typeface="+mn-ea"/>
              </a:rPr>
              <a:t>Authentication</a:t>
            </a:r>
            <a:endParaRPr lang="en-US" sz="2800"/>
          </a:p>
          <a:p>
            <a:pPr marL="514350" indent="-514350">
              <a:buAutoNum type="arabicPeriod"/>
            </a:pPr>
            <a:r>
              <a:rPr lang="en-US" sz="2800">
                <a:sym typeface="+mn-ea"/>
              </a:rPr>
              <a:t>Product Management</a:t>
            </a:r>
            <a:endParaRPr lang="en-US" sz="2800"/>
          </a:p>
          <a:p>
            <a:r>
              <a:rPr lang="en-US"/>
              <a:t>NON-FUNCTIONAL REQUIREMENTS</a:t>
            </a:r>
            <a:endParaRPr lang="en-US"/>
          </a:p>
          <a:p>
            <a:pPr marL="514350" indent="-514350">
              <a:buAutoNum type="arabicPeriod"/>
            </a:pPr>
            <a:r>
              <a:rPr lang="en-US" sz="2800"/>
              <a:t>Performance</a:t>
            </a:r>
            <a:endParaRPr lang="en-US" sz="2800"/>
          </a:p>
          <a:p>
            <a:pPr marL="514350" indent="-514350">
              <a:buAutoNum type="arabicPeriod"/>
            </a:pPr>
            <a:r>
              <a:rPr lang="en-US" sz="2800"/>
              <a:t>Security</a:t>
            </a:r>
            <a:endParaRPr 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FUNCTIONAL REQUIREMENTS</a:t>
            </a:r>
            <a:endParaRPr lang="en-US"/>
          </a:p>
        </p:txBody>
      </p:sp>
      <p:sp>
        <p:nvSpPr>
          <p:cNvPr id="3" name="Content Placeholder 2"/>
          <p:cNvSpPr>
            <a:spLocks noGrp="1"/>
          </p:cNvSpPr>
          <p:nvPr>
            <p:ph idx="1"/>
          </p:nvPr>
        </p:nvSpPr>
        <p:spPr/>
        <p:txBody>
          <a:bodyPr/>
          <a:p>
            <a:r>
              <a:rPr lang="en-US">
                <a:sym typeface="+mn-ea"/>
              </a:rPr>
              <a:t> Vendor Management</a:t>
            </a:r>
            <a:endParaRPr lang="en-US"/>
          </a:p>
          <a:p>
            <a:pPr>
              <a:buNone/>
            </a:pPr>
            <a:r>
              <a:rPr lang="en-US">
                <a:sym typeface="+mn-ea"/>
              </a:rPr>
              <a:t>1. The system should have the ability to add, modify, and delete vendors.</a:t>
            </a:r>
            <a:endParaRPr lang="en-US"/>
          </a:p>
          <a:p>
            <a:pPr marL="0" indent="0">
              <a:buNone/>
            </a:pPr>
            <a:r>
              <a:rPr lang="en-US">
                <a:sym typeface="+mn-ea"/>
              </a:rPr>
              <a:t>2. The system should allow vendors to upload their products and prices.</a:t>
            </a:r>
            <a:endParaRPr lang="en-US"/>
          </a:p>
          <a:p>
            <a:pPr marL="0" indent="0">
              <a:buNone/>
            </a:pPr>
            <a:r>
              <a:rPr lang="en-US">
                <a:sym typeface="+mn-ea"/>
              </a:rPr>
              <a:t>3. The system should allow vendors to view their uploaded products and prices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FUNCTIONAL REQUIREMENTS</a:t>
            </a:r>
            <a:endParaRPr lang="en-US"/>
          </a:p>
        </p:txBody>
      </p:sp>
      <p:sp>
        <p:nvSpPr>
          <p:cNvPr id="3" name="Content Placeholder 2"/>
          <p:cNvSpPr>
            <a:spLocks noGrp="1"/>
          </p:cNvSpPr>
          <p:nvPr>
            <p:ph idx="1"/>
          </p:nvPr>
        </p:nvSpPr>
        <p:spPr/>
        <p:txBody>
          <a:bodyPr/>
          <a:p>
            <a:r>
              <a:rPr lang="en-US"/>
              <a:t>User Management</a:t>
            </a:r>
            <a:endParaRPr lang="en-US"/>
          </a:p>
          <a:p>
            <a:pPr marL="0" indent="0">
              <a:buNone/>
            </a:pPr>
            <a:r>
              <a:rPr lang="en-US"/>
              <a:t>1. The system should allow users to search for products in their locality.</a:t>
            </a:r>
            <a:endParaRPr lang="en-US"/>
          </a:p>
          <a:p>
            <a:pPr marL="0" indent="0">
              <a:buNone/>
            </a:pPr>
            <a:r>
              <a:rPr lang="en-US"/>
              <a:t>2. The system should enable users to view the prices of products in different markets.</a:t>
            </a:r>
            <a:endParaRPr lang="en-US"/>
          </a:p>
          <a:p>
            <a:pPr marL="0" indent="0">
              <a:buNone/>
            </a:pPr>
            <a:r>
              <a:rPr lang="en-US"/>
              <a:t>3. The system should allow users to filter the search results based on specific criteria.</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FUNCTIONAL REQUIREMENTS</a:t>
            </a:r>
            <a:endParaRPr lang="en-US"/>
          </a:p>
        </p:txBody>
      </p:sp>
      <p:sp>
        <p:nvSpPr>
          <p:cNvPr id="3" name="Content Placeholder 2"/>
          <p:cNvSpPr>
            <a:spLocks noGrp="1"/>
          </p:cNvSpPr>
          <p:nvPr>
            <p:ph idx="1"/>
          </p:nvPr>
        </p:nvSpPr>
        <p:spPr/>
        <p:txBody>
          <a:bodyPr/>
          <a:p>
            <a:r>
              <a:rPr lang="en-US"/>
              <a:t>Authentication</a:t>
            </a:r>
            <a:endParaRPr lang="en-US"/>
          </a:p>
          <a:p>
            <a:pPr marL="0" indent="0">
              <a:buNone/>
            </a:pPr>
            <a:r>
              <a:rPr lang="en-US"/>
              <a:t>1. The system should require vendors to login to perform operations and ensure that they are authorized to perform the operation they want to execute.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FUNCTIONAL REQUIREMENTS</a:t>
            </a:r>
            <a:endParaRPr lang="en-US"/>
          </a:p>
        </p:txBody>
      </p:sp>
      <p:sp>
        <p:nvSpPr>
          <p:cNvPr id="3" name="Content Placeholder 2"/>
          <p:cNvSpPr>
            <a:spLocks noGrp="1"/>
          </p:cNvSpPr>
          <p:nvPr>
            <p:ph idx="1"/>
          </p:nvPr>
        </p:nvSpPr>
        <p:spPr/>
        <p:txBody>
          <a:bodyPr/>
          <a:p>
            <a:r>
              <a:rPr lang="en-US"/>
              <a:t>Product Management</a:t>
            </a:r>
            <a:endParaRPr lang="en-US"/>
          </a:p>
          <a:p>
            <a:pPr marL="0" indent="0">
              <a:buNone/>
            </a:pPr>
            <a:r>
              <a:rPr lang="en-US"/>
              <a:t>1. The system should enable users to search for products based on product category.</a:t>
            </a:r>
            <a:endParaRPr lang="en-US"/>
          </a:p>
          <a:p>
            <a:pPr marL="0" indent="0">
              <a:buNone/>
            </a:pPr>
            <a:r>
              <a:rPr lang="en-US"/>
              <a:t>2. The system should allow users to sort search results based on price, location of market or vendor.</a:t>
            </a:r>
            <a:endParaRPr lang="en-US"/>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4900</Words>
  <Application>WPS Presentation</Application>
  <PresentationFormat>Widescreen</PresentationFormat>
  <Paragraphs>174</Paragraphs>
  <Slides>26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Arial</vt:lpstr>
      <vt:lpstr>SimSun</vt:lpstr>
      <vt:lpstr>Wingdings</vt:lpstr>
      <vt:lpstr>Book Antiqua</vt:lpstr>
      <vt:lpstr>Microsoft YaHei</vt:lpstr>
      <vt:lpstr>Arial Unicode MS</vt:lpstr>
      <vt:lpstr>Calibri</vt:lpstr>
      <vt:lpstr>Blue Waves</vt:lpstr>
      <vt:lpstr>INTERNET PROGRAMMING AND MOBILE PROGRAMMING</vt:lpstr>
      <vt:lpstr>COLLECTION OF REQUIREMENT AND ANALYSIS OF REQUIREEMENT</vt:lpstr>
      <vt:lpstr>Table of contents</vt:lpstr>
      <vt:lpstr>Introduction</vt:lpstr>
      <vt:lpstr>REQUIREMENTS</vt:lpstr>
      <vt:lpstr>FUNCTIONAL REQUIREMENTS</vt:lpstr>
      <vt:lpstr>FUNCTIONAL REQUIREMENTS</vt:lpstr>
      <vt:lpstr>FUNCTIONAL REQUIREMENTS</vt:lpstr>
      <vt:lpstr>FUNCTIONAL REQUIREMENTS</vt:lpstr>
      <vt:lpstr>NON-FUNCTIONAL REQUIREMENTS</vt:lpstr>
      <vt:lpstr>NON-FUNCTIONAL REQUIREMENTS</vt:lpstr>
      <vt:lpstr>ANALYSIS AND MODELING OF REQUIREMENTS</vt:lpstr>
      <vt:lpstr>ANALYSIS AND MODELING OF REQUIREMENTS</vt:lpstr>
      <vt:lpstr>ANALYSIS AND MODELING OF REQUIREMENTS</vt:lpstr>
      <vt:lpstr>ANALYSIS AND MODELING OF REQUIREMENTS </vt:lpstr>
      <vt:lpstr>ANALYSIS AND MODELING OF REQUIREMENTS </vt:lpstr>
      <vt:lpstr>ANALYSIS AND MODELING OF REQUIREMENTS</vt:lpstr>
      <vt:lpstr>III-Cost Evaluation of the project</vt:lpstr>
      <vt:lpstr>High level module map</vt:lpstr>
      <vt:lpstr>High level module map</vt:lpstr>
      <vt:lpstr>High level module map</vt:lpstr>
      <vt:lpstr>High level module map</vt:lpstr>
      <vt:lpstr>Technology use for the project</vt:lpstr>
      <vt:lpstr>Technology use for the project</vt:lpstr>
      <vt:lpstr>Technology use for the project</vt:lpstr>
      <vt:lpstr>BILLING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PROGRAMMING AND MOBILE PROGRAMMING</dc:title>
  <dc:creator/>
  <cp:lastModifiedBy>franky</cp:lastModifiedBy>
  <cp:revision>5</cp:revision>
  <dcterms:created xsi:type="dcterms:W3CDTF">2023-04-14T14:02:00Z</dcterms:created>
  <dcterms:modified xsi:type="dcterms:W3CDTF">2023-04-14T20:31:36Z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FA862C488A5A460F9EBEBC28D02B4388</vt:lpwstr>
  </property>
  <property fmtid="{D5CDD505-2E9C-101B-9397-08002B2CF9AE}" pid="3" name="KSOProductBuildVer">
    <vt:lpwstr>1033-11.2.0.11516</vt:lpwstr>
  </property>
</Properties>
</file>