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</p:sldMasterIdLst>
  <p:notesMasterIdLst>
    <p:notesMasterId r:id="rId16"/>
  </p:notesMasterIdLst>
  <p:sldIdLst>
    <p:sldId id="257" r:id="rId4"/>
    <p:sldId id="267" r:id="rId5"/>
    <p:sldId id="268" r:id="rId6"/>
    <p:sldId id="269" r:id="rId7"/>
    <p:sldId id="270" r:id="rId8"/>
    <p:sldId id="271" r:id="rId9"/>
    <p:sldId id="259" r:id="rId10"/>
    <p:sldId id="262" r:id="rId11"/>
    <p:sldId id="260" r:id="rId12"/>
    <p:sldId id="263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  <a:srgbClr val="00CC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3460" autoAdjust="0"/>
  </p:normalViewPr>
  <p:slideViewPr>
    <p:cSldViewPr snapToGrid="0">
      <p:cViewPr varScale="1">
        <p:scale>
          <a:sx n="60" d="100"/>
          <a:sy n="60" d="100"/>
        </p:scale>
        <p:origin x="8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DE2E-725E-40CB-BE9D-9A795750B93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63BB-2A63-45E6-BB93-A27E86877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CDD3A-35BC-46A1-8A14-247630F322D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with multi</a:t>
            </a:r>
            <a:r>
              <a:rPr lang="en-US" baseline="0" dirty="0" smtClean="0"/>
              <a:t> meter and resistor.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963BB-2A63-45E6-BB93-A27E86877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with multi</a:t>
            </a:r>
            <a:r>
              <a:rPr lang="en-US" baseline="0" dirty="0" smtClean="0"/>
              <a:t> meter and resistor.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963BB-2A63-45E6-BB93-A27E86877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55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2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95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9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3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9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99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24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81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3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5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96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60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57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986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5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88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4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89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52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6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2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07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89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94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588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514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765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77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541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901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16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9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663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7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1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3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9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ed-Studio/Sketchbook_Starter_Kit_V2.0" TargetMode="External"/><Relationship Id="rId2" Type="http://schemas.openxmlformats.org/officeDocument/2006/relationships/hyperlink" Target="http://seeedstudio.com/wiki/Download_Arduino_and_install_Arduino_driver" TargetMode="Externa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106" y="605714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IOT Workshop #2: </a:t>
            </a:r>
            <a:br>
              <a:rPr lang="en-US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</a:br>
            <a:r>
              <a:rPr lang="en-US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Grove Kit Demo</a:t>
            </a:r>
            <a:endParaRPr lang="en-US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05" y="2805522"/>
            <a:ext cx="7766936" cy="296569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Mitch “</a:t>
            </a:r>
            <a:r>
              <a:rPr lang="en-US" sz="2400" dirty="0" err="1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Rez</a:t>
            </a:r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” Muenster</a:t>
            </a:r>
          </a:p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@</a:t>
            </a:r>
            <a:r>
              <a:rPr lang="en-US" sz="2400" dirty="0" err="1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MobileRez</a:t>
            </a:r>
            <a:endParaRPr lang="en-US" sz="2400" dirty="0" smtClean="0">
              <a:latin typeface="WeblySleek UI Semilight" panose="020B0402040204020203" pitchFamily="34" charset="0"/>
              <a:cs typeface="WeblySleek UI Semilight" panose="020B0402040204020203" pitchFamily="34" charset="0"/>
            </a:endParaRPr>
          </a:p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mobilerez.tumbler.com</a:t>
            </a:r>
          </a:p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Xamarin Certified Developer</a:t>
            </a:r>
          </a:p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Maker</a:t>
            </a:r>
          </a:p>
          <a:p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Grinder / Biohacker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5" y="2498035"/>
            <a:ext cx="3832280" cy="38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888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Wire</a:t>
            </a:r>
            <a:r>
              <a:rPr lang="en-US" dirty="0" err="1"/>
              <a:t>.h</a:t>
            </a:r>
            <a:r>
              <a:rPr lang="en-US" dirty="0"/>
              <a:t>&gt;</a:t>
            </a:r>
          </a:p>
          <a:p>
            <a:r>
              <a:rPr lang="en-US" dirty="0"/>
              <a:t>#include </a:t>
            </a:r>
            <a:r>
              <a:rPr lang="en-US" dirty="0">
                <a:solidFill>
                  <a:srgbClr val="00979C"/>
                </a:solidFill>
              </a:rPr>
              <a:t>"</a:t>
            </a:r>
            <a:r>
              <a:rPr lang="en-US" dirty="0" err="1" smtClean="0">
                <a:solidFill>
                  <a:srgbClr val="00979C"/>
                </a:solidFill>
              </a:rPr>
              <a:t>rgb_lcd.h</a:t>
            </a:r>
            <a:r>
              <a:rPr lang="en-US" dirty="0" smtClean="0">
                <a:solidFill>
                  <a:srgbClr val="00979C"/>
                </a:solidFill>
              </a:rPr>
              <a:t>“</a:t>
            </a:r>
          </a:p>
          <a:p>
            <a:endParaRPr lang="en-US" dirty="0"/>
          </a:p>
          <a:p>
            <a:r>
              <a:rPr lang="en-US" dirty="0" err="1"/>
              <a:t>rgb_lcd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979C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colorR</a:t>
            </a:r>
            <a:r>
              <a:rPr lang="en-US" dirty="0"/>
              <a:t> = 255;</a:t>
            </a:r>
          </a:p>
          <a:p>
            <a:r>
              <a:rPr lang="en-US" dirty="0" err="1">
                <a:solidFill>
                  <a:srgbClr val="00979C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colorG</a:t>
            </a:r>
            <a:r>
              <a:rPr lang="en-US" dirty="0"/>
              <a:t> = 0;</a:t>
            </a:r>
          </a:p>
          <a:p>
            <a:r>
              <a:rPr lang="en-US" dirty="0" err="1" smtClean="0">
                <a:solidFill>
                  <a:srgbClr val="00979C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colorB</a:t>
            </a:r>
            <a:r>
              <a:rPr lang="en-US" dirty="0"/>
              <a:t> = 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979C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setup</a:t>
            </a:r>
            <a:r>
              <a:rPr lang="en-US" dirty="0"/>
              <a:t>()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lcd.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begin</a:t>
            </a:r>
            <a:r>
              <a:rPr lang="en-US" dirty="0"/>
              <a:t>(16, 2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set up the LCD's number of columns and rows</a:t>
            </a:r>
          </a:p>
          <a:p>
            <a:r>
              <a:rPr lang="en-US" dirty="0"/>
              <a:t>    </a:t>
            </a:r>
            <a:r>
              <a:rPr lang="en-US" dirty="0" err="1"/>
              <a:t>lcd.setRGB</a:t>
            </a:r>
            <a:r>
              <a:rPr lang="en-US" dirty="0"/>
              <a:t>(</a:t>
            </a:r>
            <a:r>
              <a:rPr lang="en-US" dirty="0" err="1"/>
              <a:t>colorR</a:t>
            </a:r>
            <a:r>
              <a:rPr lang="en-US" dirty="0"/>
              <a:t>, </a:t>
            </a:r>
            <a:r>
              <a:rPr lang="en-US" dirty="0" err="1"/>
              <a:t>colorG</a:t>
            </a:r>
            <a:r>
              <a:rPr lang="en-US" dirty="0"/>
              <a:t>, </a:t>
            </a:r>
            <a:r>
              <a:rPr lang="en-US" dirty="0" err="1"/>
              <a:t>colorB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lcd.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dirty="0"/>
              <a:t>("hello, world</a:t>
            </a:r>
            <a:r>
              <a:rPr lang="en-US" dirty="0" smtClean="0"/>
              <a:t>!");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Print a message to the LCD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delay(1000);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979C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loop</a:t>
            </a:r>
            <a:r>
              <a:rPr lang="en-US" dirty="0"/>
              <a:t>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lcd.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setCursor</a:t>
            </a:r>
            <a:r>
              <a:rPr lang="en-US" dirty="0" smtClean="0"/>
              <a:t>(0, 1);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set the cursor to column 0, line 1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lcd.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millis</a:t>
            </a:r>
            <a:r>
              <a:rPr lang="en-US" dirty="0" smtClean="0"/>
              <a:t>()/1000);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print the number of seconds since reset: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delay</a:t>
            </a:r>
            <a:r>
              <a:rPr lang="en-US" dirty="0"/>
              <a:t>(100);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1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0516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979C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pinTemp</a:t>
            </a:r>
            <a:r>
              <a:rPr lang="en-US" dirty="0"/>
              <a:t> = A0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//Define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pin to which the temperature sensor is connected.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979C"/>
                </a:solidFill>
              </a:rPr>
              <a:t>int</a:t>
            </a:r>
            <a:r>
              <a:rPr lang="en-US" dirty="0" smtClean="0"/>
              <a:t> B = 3975;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//Define the B value which is used to convert form the analog value to a temperature value</a:t>
            </a:r>
          </a:p>
          <a:p>
            <a:endParaRPr lang="en-US" dirty="0"/>
          </a:p>
          <a:p>
            <a:r>
              <a:rPr lang="en-US" dirty="0">
                <a:solidFill>
                  <a:srgbClr val="00979C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setup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//Configure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serial communication line at 9600 baud (bits per second.)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979C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loop</a:t>
            </a:r>
            <a:r>
              <a:rPr lang="en-US" dirty="0"/>
              <a:t>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979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analogRead</a:t>
            </a:r>
            <a:r>
              <a:rPr lang="en-US" dirty="0"/>
              <a:t>(</a:t>
            </a:r>
            <a:r>
              <a:rPr lang="en-US" dirty="0" err="1"/>
              <a:t>pinTemp</a:t>
            </a:r>
            <a:r>
              <a:rPr lang="en-US" dirty="0" smtClean="0"/>
              <a:t>); </a:t>
            </a:r>
            <a:r>
              <a:rPr lang="en-US" dirty="0"/>
              <a:t>// Get the (raw) value of the temperature sensor.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//Determine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current resistance of the thermistor based on the sensor value.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979C"/>
                </a:solidFill>
              </a:rPr>
              <a:t>float</a:t>
            </a:r>
            <a:r>
              <a:rPr lang="en-US" dirty="0"/>
              <a:t> resistance = (</a:t>
            </a:r>
            <a:r>
              <a:rPr lang="en-US" dirty="0">
                <a:solidFill>
                  <a:srgbClr val="00979C"/>
                </a:solidFill>
              </a:rPr>
              <a:t>float</a:t>
            </a:r>
            <a:r>
              <a:rPr lang="en-US" dirty="0"/>
              <a:t>)(1023-val)*10000/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//Calculate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temperature based on the resistance value.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979C"/>
                </a:solidFill>
              </a:rPr>
              <a:t>float</a:t>
            </a:r>
            <a:r>
              <a:rPr lang="en-US" dirty="0"/>
              <a:t> temperature = 1/(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</a:t>
            </a:r>
            <a:r>
              <a:rPr lang="en-US" dirty="0"/>
              <a:t>(resistance/10000)/B+1/298.15)-273.15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Serial.println</a:t>
            </a:r>
            <a:r>
              <a:rPr lang="en-US" dirty="0"/>
              <a:t>(temperature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//Print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temperature to the serial console.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delay</a:t>
            </a:r>
            <a:r>
              <a:rPr lang="en-US" dirty="0"/>
              <a:t>(1000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//Wait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second between measurements.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4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7253" y="1632511"/>
            <a:ext cx="9573501" cy="13208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Lets Merge the two code samples</a:t>
            </a:r>
            <a:r>
              <a:rPr lang="en-US" sz="54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 </a:t>
            </a:r>
            <a:r>
              <a:rPr lang="en-US" sz="54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to make our Temperature display on the LCD</a:t>
            </a:r>
            <a:endParaRPr lang="en-US" sz="54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Review From Last Week</a:t>
            </a:r>
            <a:endParaRPr lang="en-US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574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LED Arduino Demo	</a:t>
            </a:r>
            <a:endParaRPr lang="en-US" sz="40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16" y="965200"/>
            <a:ext cx="6701683" cy="5597693"/>
          </a:xfrm>
        </p:spPr>
      </p:pic>
    </p:spTree>
    <p:extLst>
      <p:ext uri="{BB962C8B-B14F-4D97-AF65-F5344CB8AC3E}">
        <p14:creationId xmlns:p14="http://schemas.microsoft.com/office/powerpoint/2010/main" val="527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574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Electronic Definitions</a:t>
            </a:r>
            <a:endParaRPr lang="en-US" sz="40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6603" y="1049573"/>
            <a:ext cx="10557859" cy="539098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Circuit: </a:t>
            </a:r>
            <a:r>
              <a:rPr lang="en-US" sz="2000" dirty="0" smtClean="0"/>
              <a:t>A </a:t>
            </a:r>
            <a:r>
              <a:rPr lang="en-US" sz="2000" dirty="0"/>
              <a:t>complete and closed path around which a circulating electric current can flow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Resistor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device used to store an electric charge, consisting of one or more pairs of conductors separated by an insulator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Relay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Used </a:t>
            </a:r>
            <a:r>
              <a:rPr lang="en-US" sz="2000" dirty="0"/>
              <a:t>to controlling and switching currents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Transistor: </a:t>
            </a:r>
            <a:r>
              <a:rPr lang="en-US" sz="2000" dirty="0"/>
              <a:t>A transistor uses a small current to switch or amplify a much larger current.</a:t>
            </a:r>
            <a:r>
              <a:rPr lang="en-US" sz="2000" dirty="0" smtClean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Capacitor: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device used to store an electric charge, consisting of one or more pairs of conductors separated by an insulator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2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574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Electronic </a:t>
            </a:r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Definitions Cont.</a:t>
            </a:r>
            <a:endParaRPr lang="en-US" sz="40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089" y="1349556"/>
            <a:ext cx="10677129" cy="4677533"/>
          </a:xfrm>
        </p:spPr>
        <p:txBody>
          <a:bodyPr/>
          <a:lstStyle/>
          <a:p>
            <a:r>
              <a:rPr lang="en-US" sz="2000" b="1" dirty="0"/>
              <a:t>Current: </a:t>
            </a:r>
            <a:r>
              <a:rPr lang="en-US" sz="2000" dirty="0"/>
              <a:t>A flow of electricity which results from the ordered directional movement of electrically charged particles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Volts:</a:t>
            </a:r>
            <a:r>
              <a:rPr lang="en-US" sz="2000" dirty="0"/>
              <a:t> Voltage (volts) measures the pressure, or FORCE, of electricity.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Wats</a:t>
            </a:r>
            <a:r>
              <a:rPr lang="en-US" sz="2000" b="1" dirty="0"/>
              <a:t>:</a:t>
            </a:r>
            <a:r>
              <a:rPr lang="en-US" sz="2000" dirty="0"/>
              <a:t> Electrical power is the product of voltage and current, and it's measured in watts.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Ohms</a:t>
            </a:r>
            <a:r>
              <a:rPr lang="en-US" sz="2000" b="1" dirty="0"/>
              <a:t>:</a:t>
            </a:r>
            <a:r>
              <a:rPr lang="en-US" sz="2000" dirty="0"/>
              <a:t> Unit of resistance offered to current flow by a conductor.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6306" y="2809461"/>
            <a:ext cx="9573501" cy="13208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What made our demo work?</a:t>
            </a:r>
            <a:endParaRPr lang="en-US" sz="54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Grove Kit Demo</a:t>
            </a:r>
            <a:endParaRPr lang="en-US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Screen Text</a:t>
            </a:r>
          </a:p>
        </p:txBody>
      </p:sp>
    </p:spTree>
    <p:extLst>
      <p:ext uri="{BB962C8B-B14F-4D97-AF65-F5344CB8AC3E}">
        <p14:creationId xmlns:p14="http://schemas.microsoft.com/office/powerpoint/2010/main" val="2099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Initial Setup</a:t>
            </a:r>
            <a:endParaRPr lang="en-US" sz="40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90963"/>
            <a:ext cx="10977518" cy="414255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Download </a:t>
            </a:r>
            <a:r>
              <a:rPr lang="en-US" sz="2400" dirty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&amp; Install </a:t>
            </a:r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Seedstudio Driver </a:t>
            </a:r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seeedstudio.com/wiki/Download_Arduino_and_install_Arduino_driver</a:t>
            </a:r>
            <a:r>
              <a:rPr lang="en-US" sz="2400" dirty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 </a:t>
            </a:r>
            <a:endParaRPr lang="en-US" sz="2400" dirty="0" smtClean="0">
              <a:latin typeface="WeblySleek UI Semilight" panose="020B0402040204020203" pitchFamily="34" charset="0"/>
              <a:cs typeface="WeblySleek UI Semilight" panose="020B0402040204020203" pitchFamily="34" charset="0"/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Download the Grove Library fo​r the Grove starter kit </a:t>
            </a:r>
            <a:r>
              <a:rPr lang="en-US" sz="2400" dirty="0">
                <a:latin typeface="WeblySleek UI Semilight" panose="020B0402040204020203" pitchFamily="34" charset="0"/>
                <a:cs typeface="WeblySleek UI Semilight" panose="020B0402040204020203" pitchFamily="34" charset="0"/>
                <a:hlinkClick r:id="rId3"/>
              </a:rPr>
              <a:t>https://</a:t>
            </a:r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  <a:hlinkClick r:id="rId3"/>
              </a:rPr>
              <a:t>github.com/Seeed-Studio/Sketchbook_Starter_Kit_V2.0</a:t>
            </a:r>
            <a:r>
              <a:rPr lang="en-US" sz="2400" dirty="0" smtClean="0">
                <a:latin typeface="WeblySleek UI Semilight" panose="020B0402040204020203" pitchFamily="34" charset="0"/>
                <a:cs typeface="WeblySleek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368411"/>
            <a:ext cx="10720979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Grove </a:t>
            </a:r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Kit RGB Backlight LCD &amp; Temperature </a:t>
            </a:r>
            <a:r>
              <a:rPr lang="en-US" sz="4000" dirty="0" smtClean="0">
                <a:latin typeface="WeblySleek UI Semibold" panose="020B0702040204020203" pitchFamily="34" charset="0"/>
                <a:cs typeface="WeblySleek UI Semibold" panose="020B0702040204020203" pitchFamily="34" charset="0"/>
              </a:rPr>
              <a:t>Display Demo</a:t>
            </a:r>
            <a:endParaRPr lang="en-US" sz="4000" dirty="0">
              <a:latin typeface="WeblySleek UI Semibold" panose="020B0702040204020203" pitchFamily="34" charset="0"/>
              <a:cs typeface="WeblySleek UI Semibold" panose="020B07020402040202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1" y="1697360"/>
            <a:ext cx="11401450" cy="4522364"/>
          </a:xfrm>
        </p:spPr>
      </p:pic>
    </p:spTree>
    <p:extLst>
      <p:ext uri="{BB962C8B-B14F-4D97-AF65-F5344CB8AC3E}">
        <p14:creationId xmlns:p14="http://schemas.microsoft.com/office/powerpoint/2010/main" val="16027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528</Words>
  <Application>Microsoft Office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Trebuchet MS</vt:lpstr>
      <vt:lpstr>WeblySleek UI Semibold</vt:lpstr>
      <vt:lpstr>WeblySleek UI Semilight</vt:lpstr>
      <vt:lpstr>Wingdings</vt:lpstr>
      <vt:lpstr>Wingdings 3</vt:lpstr>
      <vt:lpstr>Facet</vt:lpstr>
      <vt:lpstr>1_Facet</vt:lpstr>
      <vt:lpstr>2_Facet</vt:lpstr>
      <vt:lpstr>IOT Workshop #2:  Grove Kit Demo</vt:lpstr>
      <vt:lpstr>Review From Last Week</vt:lpstr>
      <vt:lpstr>LED Arduino Demo </vt:lpstr>
      <vt:lpstr>Electronic Definitions</vt:lpstr>
      <vt:lpstr>Electronic Definitions Cont.</vt:lpstr>
      <vt:lpstr>What made our demo work?</vt:lpstr>
      <vt:lpstr>Grove Kit Demo</vt:lpstr>
      <vt:lpstr>Initial Setup</vt:lpstr>
      <vt:lpstr>Grove Kit RGB Backlight LCD &amp; Temperature Display Demo</vt:lpstr>
      <vt:lpstr>PowerPoint Presentation</vt:lpstr>
      <vt:lpstr>PowerPoint Presentation</vt:lpstr>
      <vt:lpstr>Lets Merge the two code samples to make our Temperature display on the LCD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mitchmuenster@gmail.com</dc:creator>
  <cp:lastModifiedBy>mitchmuenster@gmail.com</cp:lastModifiedBy>
  <cp:revision>24</cp:revision>
  <dcterms:created xsi:type="dcterms:W3CDTF">2015-10-27T03:47:57Z</dcterms:created>
  <dcterms:modified xsi:type="dcterms:W3CDTF">2015-11-03T23:51:29Z</dcterms:modified>
</cp:coreProperties>
</file>