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86" r:id="rId3"/>
  </p:sldMasterIdLst>
  <p:notesMasterIdLst>
    <p:notesMasterId r:id="rId31"/>
  </p:notesMasterIdLst>
  <p:sldIdLst>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2" r:id="rId17"/>
    <p:sldId id="274" r:id="rId18"/>
    <p:sldId id="273" r:id="rId19"/>
    <p:sldId id="284" r:id="rId20"/>
    <p:sldId id="275" r:id="rId21"/>
    <p:sldId id="276" r:id="rId22"/>
    <p:sldId id="283" r:id="rId23"/>
    <p:sldId id="277" r:id="rId24"/>
    <p:sldId id="286" r:id="rId25"/>
    <p:sldId id="280" r:id="rId26"/>
    <p:sldId id="281" r:id="rId27"/>
    <p:sldId id="282" r:id="rId28"/>
    <p:sldId id="278"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0380" autoAdjust="0"/>
  </p:normalViewPr>
  <p:slideViewPr>
    <p:cSldViewPr snapToGrid="0">
      <p:cViewPr varScale="1">
        <p:scale>
          <a:sx n="52" d="100"/>
          <a:sy n="52" d="100"/>
        </p:scale>
        <p:origin x="1227"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EDD70-F3CB-49FE-BAB3-EA048E2821C9}" type="datetimeFigureOut">
              <a:rPr lang="en-US" smtClean="0"/>
              <a:t>10/15/2015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FB21B-3B0F-4D00-B89E-FE4183E27EE0}" type="slidenum">
              <a:rPr lang="en-US" smtClean="0"/>
              <a:t>‹#›</a:t>
            </a:fld>
            <a:endParaRPr lang="en-US"/>
          </a:p>
        </p:txBody>
      </p:sp>
    </p:spTree>
    <p:extLst>
      <p:ext uri="{BB962C8B-B14F-4D97-AF65-F5344CB8AC3E}">
        <p14:creationId xmlns:p14="http://schemas.microsoft.com/office/powerpoint/2010/main" val="219408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5CDD3A-35BC-46A1-8A14-247630F322D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3743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XAML Header: </a:t>
            </a:r>
          </a:p>
          <a:p>
            <a:r>
              <a:rPr lang="en-US" dirty="0" smtClean="0"/>
              <a:t>Content Page:</a:t>
            </a:r>
          </a:p>
          <a:p>
            <a:r>
              <a:rPr lang="en-US" dirty="0" smtClean="0"/>
              <a:t>Layout</a:t>
            </a:r>
            <a:r>
              <a:rPr lang="en-US" baseline="0" dirty="0" smtClean="0"/>
              <a:t> (usually):</a:t>
            </a:r>
            <a:endParaRPr lang="en-US" dirty="0" smtClean="0"/>
          </a:p>
          <a:p>
            <a:r>
              <a:rPr lang="en-US" dirty="0" smtClean="0"/>
              <a:t>Elements:</a:t>
            </a:r>
            <a:r>
              <a:rPr lang="en-US" baseline="0" dirty="0" smtClean="0"/>
              <a:t> (labels, buttons, pickers etc.)</a:t>
            </a:r>
          </a:p>
          <a:p>
            <a:r>
              <a:rPr lang="en-US" baseline="0" dirty="0" smtClean="0"/>
              <a:t>While not essential to make a XAML file, XAML files may also contain things such as property elements, databinding, platform specific definition, and attached properties </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134041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Layouts such as the grid has special property called attached properties. </a:t>
            </a:r>
          </a:p>
          <a:p>
            <a:r>
              <a:rPr lang="en-US" dirty="0" smtClean="0"/>
              <a:t>Attached properties are set in the child of a</a:t>
            </a:r>
            <a:r>
              <a:rPr lang="en-US" baseline="0" dirty="0" smtClean="0"/>
              <a:t> tag like grid.</a:t>
            </a:r>
          </a:p>
          <a:p>
            <a:r>
              <a:rPr lang="en-US" dirty="0" smtClean="0"/>
              <a:t>Attached</a:t>
            </a:r>
            <a:r>
              <a:rPr lang="en-US" baseline="0" dirty="0" smtClean="0"/>
              <a:t> properties are easy to tell because they contain both a class and property name</a:t>
            </a:r>
          </a:p>
          <a:p>
            <a:r>
              <a:rPr lang="en-US" baseline="0" dirty="0" smtClean="0"/>
              <a:t>They get their name because they are defined by one class but attach to other objects</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38069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OnPlatform</a:t>
            </a:r>
            <a:r>
              <a:rPr lang="en-US" dirty="0" smtClean="0"/>
              <a:t>: defines properties based on if it is an</a:t>
            </a:r>
            <a:r>
              <a:rPr lang="en-US" baseline="0" dirty="0" smtClean="0"/>
              <a:t> Android, iOS or Windows device</a:t>
            </a:r>
            <a:endParaRPr lang="en-US" dirty="0" smtClean="0"/>
          </a:p>
          <a:p>
            <a:r>
              <a:rPr lang="en-US" baseline="0" dirty="0" err="1" smtClean="0"/>
              <a:t>OnIdiom</a:t>
            </a:r>
            <a:r>
              <a:rPr lang="en-US" baseline="0" dirty="0" smtClean="0"/>
              <a:t>: defines properties specific to a phone or tablet</a:t>
            </a:r>
          </a:p>
          <a:p>
            <a:r>
              <a:rPr lang="en-US" baseline="0" dirty="0" smtClean="0"/>
              <a:t>As of right now, you cannot use </a:t>
            </a:r>
            <a:r>
              <a:rPr lang="en-US" baseline="0" dirty="0" err="1" smtClean="0"/>
              <a:t>OnPlatform</a:t>
            </a:r>
            <a:r>
              <a:rPr lang="en-US" baseline="0" dirty="0" smtClean="0"/>
              <a:t> and </a:t>
            </a:r>
            <a:r>
              <a:rPr lang="en-US" baseline="0" dirty="0" err="1" smtClean="0"/>
              <a:t>OnIdiom</a:t>
            </a:r>
            <a:r>
              <a:rPr lang="en-US" baseline="0" dirty="0" smtClean="0"/>
              <a:t> together. Instead it </a:t>
            </a:r>
            <a:r>
              <a:rPr lang="en-US" baseline="0" dirty="0" err="1" smtClean="0"/>
              <a:t>requreies</a:t>
            </a:r>
            <a:r>
              <a:rPr lang="en-US" baseline="0" dirty="0" smtClean="0"/>
              <a:t> you to think about your </a:t>
            </a:r>
            <a:r>
              <a:rPr lang="en-US" baseline="0" dirty="0" err="1" smtClean="0"/>
              <a:t>latouts</a:t>
            </a:r>
            <a:r>
              <a:rPr lang="en-US" baseline="0" dirty="0" smtClean="0"/>
              <a:t> i.e. using a grid for </a:t>
            </a:r>
            <a:r>
              <a:rPr lang="en-US" baseline="0" dirty="0" err="1" smtClean="0"/>
              <a:t>autosizing</a:t>
            </a:r>
            <a:r>
              <a:rPr lang="en-US" baseline="0" dirty="0" smtClean="0"/>
              <a:t> or setting stack orientation to vertical on phone and horizontal on tablet.</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00682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OnPlatform</a:t>
            </a:r>
            <a:r>
              <a:rPr lang="en-US" dirty="0" smtClean="0"/>
              <a:t>: defines properties based on if it is an</a:t>
            </a:r>
            <a:r>
              <a:rPr lang="en-US" baseline="0" dirty="0" smtClean="0"/>
              <a:t> Android, iOS or Windows device</a:t>
            </a:r>
            <a:endParaRPr lang="en-US" dirty="0" smtClean="0"/>
          </a:p>
          <a:p>
            <a:r>
              <a:rPr lang="en-US" baseline="0" dirty="0" err="1" smtClean="0"/>
              <a:t>OnIdiom</a:t>
            </a:r>
            <a:r>
              <a:rPr lang="en-US" baseline="0" dirty="0" smtClean="0"/>
              <a:t>: defines properties specific to a phone or tablet</a:t>
            </a:r>
          </a:p>
          <a:p>
            <a:r>
              <a:rPr lang="en-US" baseline="0" dirty="0" smtClean="0"/>
              <a:t>As of right now, you cannot use </a:t>
            </a:r>
            <a:r>
              <a:rPr lang="en-US" baseline="0" dirty="0" err="1" smtClean="0"/>
              <a:t>OnPlatform</a:t>
            </a:r>
            <a:r>
              <a:rPr lang="en-US" baseline="0" dirty="0" smtClean="0"/>
              <a:t> and </a:t>
            </a:r>
            <a:r>
              <a:rPr lang="en-US" baseline="0" dirty="0" err="1" smtClean="0"/>
              <a:t>OnIdiom</a:t>
            </a:r>
            <a:r>
              <a:rPr lang="en-US" baseline="0" dirty="0" smtClean="0"/>
              <a:t> together. Instead it </a:t>
            </a:r>
            <a:r>
              <a:rPr lang="en-US" baseline="0" dirty="0" err="1" smtClean="0"/>
              <a:t>requreies</a:t>
            </a:r>
            <a:r>
              <a:rPr lang="en-US" baseline="0" dirty="0" smtClean="0"/>
              <a:t> you to think about your </a:t>
            </a:r>
            <a:r>
              <a:rPr lang="en-US" baseline="0" dirty="0" err="1" smtClean="0"/>
              <a:t>latouts</a:t>
            </a:r>
            <a:r>
              <a:rPr lang="en-US" baseline="0" dirty="0" smtClean="0"/>
              <a:t> i.e. using a grid for </a:t>
            </a:r>
            <a:r>
              <a:rPr lang="en-US" baseline="0" dirty="0" err="1" smtClean="0"/>
              <a:t>autosizing</a:t>
            </a:r>
            <a:r>
              <a:rPr lang="en-US" baseline="0" dirty="0" smtClean="0"/>
              <a:t> or setting stack orientation to vertical on phone and horizontal on tablet.</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92314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dictionary’s help keep your XAML clean and helps you to not redefine elements (its like a </a:t>
            </a:r>
            <a:r>
              <a:rPr lang="en-US" baseline="0" dirty="0" err="1" smtClean="0"/>
              <a:t>css</a:t>
            </a:r>
            <a:r>
              <a:rPr lang="en-US" baseline="0" dirty="0" smtClean="0"/>
              <a:t> for XAML)</a:t>
            </a:r>
          </a:p>
          <a:p>
            <a:r>
              <a:rPr lang="en-US" baseline="0" dirty="0" smtClean="0"/>
              <a:t>Can Use </a:t>
            </a:r>
            <a:r>
              <a:rPr lang="en-US" baseline="0" dirty="0" err="1" smtClean="0"/>
              <a:t>OnPlatform</a:t>
            </a:r>
            <a:r>
              <a:rPr lang="en-US" baseline="0" dirty="0" smtClean="0"/>
              <a:t> &amp; </a:t>
            </a:r>
            <a:r>
              <a:rPr lang="en-US" baseline="0" dirty="0" err="1" smtClean="0"/>
              <a:t>OnIdiom</a:t>
            </a:r>
            <a:r>
              <a:rPr lang="en-US" baseline="0" dirty="0" smtClean="0"/>
              <a:t> to set resources (platform or device </a:t>
            </a:r>
            <a:r>
              <a:rPr lang="en-US" baseline="0" dirty="0" err="1" smtClean="0"/>
              <a:t>dependicies</a:t>
            </a:r>
            <a:r>
              <a:rPr lang="en-US" baseline="0" dirty="0" smtClean="0"/>
              <a:t>)</a:t>
            </a:r>
          </a:p>
          <a:p>
            <a:r>
              <a:rPr lang="en-US" baseline="0" dirty="0" smtClean="0"/>
              <a:t>You can also set styles in your resource dictionary (starting with &lt;Style </a:t>
            </a:r>
            <a:r>
              <a:rPr lang="en-US" baseline="0" dirty="0" err="1" smtClean="0"/>
              <a:t>TargetType</a:t>
            </a:r>
            <a:r>
              <a:rPr lang="en-US" baseline="0" dirty="0" smtClean="0"/>
              <a:t>=”button”&gt; </a:t>
            </a:r>
          </a:p>
          <a:p>
            <a:r>
              <a:rPr lang="en-US" baseline="0" dirty="0" smtClean="0"/>
              <a:t>and then define setters inside &lt;Setter Property=“</a:t>
            </a:r>
            <a:r>
              <a:rPr lang="en-US" baseline="0" dirty="0" err="1" smtClean="0"/>
              <a:t>BackgroundColor</a:t>
            </a:r>
            <a:r>
              <a:rPr lang="en-US" baseline="0" dirty="0" smtClean="0"/>
              <a:t>” Value=“#2A84D3/&gt;</a:t>
            </a:r>
          </a:p>
          <a:p>
            <a:r>
              <a:rPr lang="en-US" baseline="0" dirty="0" smtClean="0"/>
              <a:t>Just remember that the properties must be members of the </a:t>
            </a:r>
            <a:r>
              <a:rPr lang="en-US" baseline="0" dirty="0" err="1" smtClean="0"/>
              <a:t>TargetType</a:t>
            </a:r>
            <a:r>
              <a:rPr lang="en-US" baseline="0" dirty="0" smtClean="0"/>
              <a:t> class or else a runtime error will </a:t>
            </a:r>
            <a:r>
              <a:rPr lang="en-US" baseline="0" dirty="0" err="1" smtClean="0"/>
              <a:t>occour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09751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dictionary’s help keep your XAML clean and helps you to not redefine elements (its like a </a:t>
            </a:r>
            <a:r>
              <a:rPr lang="en-US" baseline="0" dirty="0" err="1" smtClean="0"/>
              <a:t>css</a:t>
            </a:r>
            <a:r>
              <a:rPr lang="en-US" baseline="0" dirty="0" smtClean="0"/>
              <a:t> for XAML)</a:t>
            </a:r>
          </a:p>
          <a:p>
            <a:r>
              <a:rPr lang="en-US" baseline="0" dirty="0" smtClean="0"/>
              <a:t>Can Use </a:t>
            </a:r>
            <a:r>
              <a:rPr lang="en-US" baseline="0" dirty="0" err="1" smtClean="0"/>
              <a:t>OnPlatform</a:t>
            </a:r>
            <a:r>
              <a:rPr lang="en-US" baseline="0" dirty="0" smtClean="0"/>
              <a:t> &amp; </a:t>
            </a:r>
            <a:r>
              <a:rPr lang="en-US" baseline="0" dirty="0" err="1" smtClean="0"/>
              <a:t>OnIdiom</a:t>
            </a:r>
            <a:r>
              <a:rPr lang="en-US" baseline="0" dirty="0" smtClean="0"/>
              <a:t> to set resources (platform or device </a:t>
            </a:r>
            <a:r>
              <a:rPr lang="en-US" baseline="0" dirty="0" err="1" smtClean="0"/>
              <a:t>dependicies</a:t>
            </a:r>
            <a:r>
              <a:rPr lang="en-US" baseline="0" dirty="0" smtClean="0"/>
              <a:t>)</a:t>
            </a:r>
          </a:p>
          <a:p>
            <a:r>
              <a:rPr lang="en-US" baseline="0" dirty="0" smtClean="0"/>
              <a:t>You can also set styles in your resource dictionary (starting with &lt;Style </a:t>
            </a:r>
            <a:r>
              <a:rPr lang="en-US" baseline="0" dirty="0" err="1" smtClean="0"/>
              <a:t>TargetType</a:t>
            </a:r>
            <a:r>
              <a:rPr lang="en-US" baseline="0" dirty="0" smtClean="0"/>
              <a:t>=”button”&gt; </a:t>
            </a:r>
          </a:p>
          <a:p>
            <a:r>
              <a:rPr lang="en-US" baseline="0" dirty="0" smtClean="0"/>
              <a:t>and then define setters inside &lt;Setter Property=“</a:t>
            </a:r>
            <a:r>
              <a:rPr lang="en-US" baseline="0" dirty="0" err="1" smtClean="0"/>
              <a:t>BackgroundColor</a:t>
            </a:r>
            <a:r>
              <a:rPr lang="en-US" baseline="0" dirty="0" smtClean="0"/>
              <a:t>” Value=“#2A84D3/&gt;</a:t>
            </a:r>
          </a:p>
          <a:p>
            <a:r>
              <a:rPr lang="en-US" baseline="0" dirty="0" smtClean="0"/>
              <a:t>Just remember that the properties must be members of the </a:t>
            </a:r>
            <a:r>
              <a:rPr lang="en-US" baseline="0" dirty="0" err="1" smtClean="0"/>
              <a:t>TargetType</a:t>
            </a:r>
            <a:r>
              <a:rPr lang="en-US" baseline="0" dirty="0" smtClean="0"/>
              <a:t> class or else a runtime error will </a:t>
            </a:r>
            <a:r>
              <a:rPr lang="en-US" baseline="0" dirty="0" err="1" smtClean="0"/>
              <a:t>occour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821128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a:t>
            </a:r>
            <a:r>
              <a:rPr lang="en-US" baseline="0" dirty="0" smtClean="0"/>
              <a:t>e specific resources take </a:t>
            </a:r>
            <a:r>
              <a:rPr lang="en-US" baseline="0" dirty="0" err="1" smtClean="0"/>
              <a:t>presidence</a:t>
            </a:r>
            <a:r>
              <a:rPr lang="en-US" baseline="0" dirty="0" smtClean="0"/>
              <a:t> over app wide resources</a:t>
            </a:r>
          </a:p>
          <a:p>
            <a:r>
              <a:rPr lang="en-US" baseline="0" dirty="0" smtClean="0"/>
              <a:t>App wide resources are where the end of the line is. If it cant find it after checking app wide, then it will error.</a:t>
            </a:r>
          </a:p>
          <a:p>
            <a:r>
              <a:rPr lang="en-US" baseline="0" dirty="0" smtClean="0"/>
              <a:t>One page cannot call resources from another page</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40734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129967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967793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9664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our objectives today, </a:t>
            </a:r>
          </a:p>
          <a:p>
            <a:pPr marL="171450" indent="-171450">
              <a:buFont typeface="Arial" panose="020B0604020202020204" pitchFamily="34" charset="0"/>
              <a:buChar char="•"/>
            </a:pPr>
            <a:r>
              <a:rPr lang="en-US" baseline="0" dirty="0" smtClean="0"/>
              <a:t>cover Xamarin.Forms to get a better understand of what it is and the layouts that exist within Forms</a:t>
            </a:r>
          </a:p>
          <a:p>
            <a:r>
              <a:rPr lang="en-US" baseline="0" dirty="0" smtClean="0"/>
              <a:t>Then We will be getting into a understanding of XAML, its Syntax and Behavior and how it works with Xamarin.Forms</a:t>
            </a:r>
          </a:p>
          <a:p>
            <a:r>
              <a:rPr lang="en-US" dirty="0" smtClean="0"/>
              <a:t>and</a:t>
            </a:r>
            <a:r>
              <a:rPr lang="en-US" baseline="0" dirty="0" smtClean="0"/>
              <a:t> then touching on a few advanced XAML concepts that can be used with your Xamarin.Forms app to bring in </a:t>
            </a:r>
            <a:r>
              <a:rPr lang="en-US" baseline="0" dirty="0" err="1" smtClean="0"/>
              <a:t>adisi</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t>2</a:t>
            </a:fld>
            <a:endParaRPr lang="en-US"/>
          </a:p>
        </p:txBody>
      </p:sp>
    </p:spTree>
    <p:extLst>
      <p:ext uri="{BB962C8B-B14F-4D97-AF65-F5344CB8AC3E}">
        <p14:creationId xmlns:p14="http://schemas.microsoft.com/office/powerpoint/2010/main" val="501288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93394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dirty="0" err="1" smtClean="0"/>
              <a:t>Xamarin.Forms.Page</a:t>
            </a:r>
            <a:r>
              <a:rPr lang="en-US" sz="1200" b="0" i="0" kern="1200" dirty="0" smtClean="0">
                <a:solidFill>
                  <a:schemeClr val="tx1"/>
                </a:solidFill>
                <a:effectLst/>
                <a:latin typeface="+mn-lt"/>
                <a:ea typeface="+mn-ea"/>
                <a:cs typeface="+mn-cs"/>
              </a:rPr>
              <a:t> represents a View Controller in iOS or a Page in Windows Phone. On Android each page takes up the screen like an Activity, but Xamarin.Forms Pages are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Activities.</a:t>
            </a: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ContentPage</a:t>
            </a:r>
            <a:r>
              <a:rPr lang="en-US" sz="1200" dirty="0" smtClean="0">
                <a:latin typeface="WeblySleek UI Semibold" panose="020B0702040204020203" pitchFamily="34" charset="0"/>
                <a:cs typeface="WeblySleek UI Semibold" panose="020B0702040204020203" pitchFamily="34" charset="0"/>
              </a:rPr>
              <a:t> – </a:t>
            </a:r>
            <a:r>
              <a:rPr lang="en-US" sz="1200" dirty="0" smtClean="0">
                <a:latin typeface="WeblySleek UI Semilight" panose="020B0402040204020203" pitchFamily="34" charset="0"/>
                <a:cs typeface="WeblySleek UI Semilight" panose="020B0402040204020203" pitchFamily="34" charset="0"/>
              </a:rPr>
              <a:t>A page that displays a single view.</a:t>
            </a: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MasterDetailPage</a:t>
            </a:r>
            <a:r>
              <a:rPr lang="en-US" sz="1200" dirty="0" smtClean="0">
                <a:latin typeface="WeblySleek UI Semibold" panose="020B0702040204020203" pitchFamily="34" charset="0"/>
                <a:cs typeface="WeblySleek UI Semibold" panose="020B0702040204020203" pitchFamily="34" charset="0"/>
              </a:rPr>
              <a:t> – </a:t>
            </a:r>
            <a:r>
              <a:rPr lang="en-US" sz="1200" dirty="0" smtClean="0">
                <a:latin typeface="WeblySleek UI Semilight" panose="020B0402040204020203" pitchFamily="34" charset="0"/>
                <a:cs typeface="WeblySleek UI Semilight" panose="020B0402040204020203" pitchFamily="34" charset="0"/>
              </a:rPr>
              <a:t>A page that manages two pains of information. </a:t>
            </a: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NavigationPage</a:t>
            </a:r>
            <a:r>
              <a:rPr lang="en-US" sz="1200" dirty="0" smtClean="0">
                <a:latin typeface="WeblySleek UI Semibold" panose="020B0702040204020203" pitchFamily="34" charset="0"/>
                <a:cs typeface="WeblySleek UI Semibold" panose="020B0702040204020203" pitchFamily="34" charset="0"/>
              </a:rPr>
              <a:t> -</a:t>
            </a:r>
            <a:r>
              <a:rPr lang="en-US" sz="1200" dirty="0" smtClean="0">
                <a:latin typeface="WeblySleek UI Semilight" panose="020B0402040204020203" pitchFamily="34" charset="0"/>
                <a:cs typeface="WeblySleek UI Semilight" panose="020B0402040204020203" pitchFamily="34" charset="0"/>
              </a:rPr>
              <a:t> A </a:t>
            </a:r>
            <a:r>
              <a:rPr lang="en-US" sz="1200" dirty="0" err="1" smtClean="0">
                <a:latin typeface="WeblySleek UI Semilight" panose="020B0402040204020203" pitchFamily="34" charset="0"/>
                <a:cs typeface="WeblySleek UI Semilight" panose="020B0402040204020203" pitchFamily="34" charset="0"/>
              </a:rPr>
              <a:t>NavigationPage</a:t>
            </a:r>
            <a:r>
              <a:rPr lang="en-US" sz="1200" dirty="0" smtClean="0">
                <a:latin typeface="WeblySleek UI Semilight" panose="020B0402040204020203" pitchFamily="34" charset="0"/>
                <a:cs typeface="WeblySleek UI Semilight" panose="020B0402040204020203" pitchFamily="34" charset="0"/>
              </a:rPr>
              <a:t> manages the transition between a stack of pages.</a:t>
            </a: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TabbedPage</a:t>
            </a:r>
            <a:r>
              <a:rPr lang="en-US" sz="1200" dirty="0" smtClean="0">
                <a:latin typeface="WeblySleek UI Semibold" panose="020B0702040204020203" pitchFamily="34" charset="0"/>
                <a:cs typeface="WeblySleek UI Semibold" panose="020B0702040204020203" pitchFamily="34" charset="0"/>
              </a:rPr>
              <a:t> – </a:t>
            </a:r>
            <a:r>
              <a:rPr lang="en-US" sz="1200" dirty="0" smtClean="0">
                <a:latin typeface="WeblySleek UI Semilight" panose="020B0402040204020203" pitchFamily="34" charset="0"/>
                <a:cs typeface="WeblySleek UI Semilight" panose="020B0402040204020203" pitchFamily="34" charset="0"/>
              </a:rPr>
              <a:t>A page that contains navigation between pages using tabs.  </a:t>
            </a: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CarouselPage</a:t>
            </a:r>
            <a:r>
              <a:rPr lang="en-US" sz="1200" dirty="0" smtClean="0">
                <a:latin typeface="WeblySleek UI Semilight" panose="020B0402040204020203" pitchFamily="34" charset="0"/>
                <a:cs typeface="WeblySleek UI Semilight" panose="020B0402040204020203" pitchFamily="34" charset="0"/>
              </a:rPr>
              <a:t> – A page who's navigation is achieved via swipe gestures between similar content (I.e. images or a listing of classes).</a:t>
            </a:r>
          </a:p>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t>6</a:t>
            </a:fld>
            <a:endParaRPr lang="en-US"/>
          </a:p>
        </p:txBody>
      </p:sp>
    </p:spTree>
    <p:extLst>
      <p:ext uri="{BB962C8B-B14F-4D97-AF65-F5344CB8AC3E}">
        <p14:creationId xmlns:p14="http://schemas.microsoft.com/office/powerpoint/2010/main" val="349507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dirty="0" smtClean="0"/>
              <a:t>Xamarin.Forms</a:t>
            </a:r>
            <a:r>
              <a:rPr lang="en-US" baseline="0" dirty="0" smtClean="0"/>
              <a:t> Layout </a:t>
            </a:r>
            <a:r>
              <a:rPr lang="en-US" sz="1200" b="0" i="0" kern="1200" dirty="0" smtClean="0">
                <a:solidFill>
                  <a:schemeClr val="tx1"/>
                </a:solidFill>
                <a:effectLst/>
                <a:latin typeface="+mn-lt"/>
                <a:ea typeface="+mn-ea"/>
                <a:cs typeface="+mn-cs"/>
              </a:rPr>
              <a:t>typically contains logic to set the position and size of child elements in Xamarin.Forms applications.</a:t>
            </a: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StackLayout</a:t>
            </a:r>
            <a:r>
              <a:rPr lang="en-US" sz="1200" dirty="0" smtClean="0">
                <a:latin typeface="WeblySleek UI Semibold" panose="020B0702040204020203" pitchFamily="34" charset="0"/>
                <a:cs typeface="WeblySleek UI Semibold" panose="020B0702040204020203" pitchFamily="34" charset="0"/>
              </a:rPr>
              <a:t> – A Layout</a:t>
            </a:r>
            <a:r>
              <a:rPr lang="en-US" sz="1200" baseline="0" dirty="0" smtClean="0">
                <a:latin typeface="WeblySleek UI Semibold" panose="020B0702040204020203" pitchFamily="34" charset="0"/>
                <a:cs typeface="WeblySleek UI Semibold" panose="020B0702040204020203" pitchFamily="34" charset="0"/>
              </a:rPr>
              <a:t> that positions child elements in a single line.</a:t>
            </a:r>
            <a:endParaRPr lang="en-US" sz="1200" dirty="0" smtClean="0">
              <a:latin typeface="WeblySleek UI Semilight" panose="020B0402040204020203" pitchFamily="34" charset="0"/>
              <a:cs typeface="WeblySleek UI Semilight" panose="020B0402040204020203" pitchFamily="34" charset="0"/>
            </a:endParaRP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AbsoluteLayout</a:t>
            </a:r>
            <a:r>
              <a:rPr lang="en-US" sz="1200" dirty="0" smtClean="0">
                <a:latin typeface="WeblySleek UI Semibold" panose="020B0702040204020203" pitchFamily="34" charset="0"/>
                <a:cs typeface="WeblySleek UI Semibold" panose="020B0702040204020203" pitchFamily="34" charset="0"/>
              </a:rPr>
              <a:t> – </a:t>
            </a:r>
            <a:r>
              <a:rPr lang="en-US" sz="1200" dirty="0" smtClean="0">
                <a:latin typeface="WeblySleek UI Semilight" panose="020B0402040204020203" pitchFamily="34" charset="0"/>
                <a:cs typeface="WeblySleek UI Semilight" panose="020B0402040204020203" pitchFamily="34" charset="0"/>
              </a:rPr>
              <a:t> </a:t>
            </a:r>
            <a:r>
              <a:rPr lang="en-US" sz="1200" b="0" i="0" kern="1200" dirty="0" smtClean="0">
                <a:solidFill>
                  <a:schemeClr val="tx1"/>
                </a:solidFill>
                <a:effectLst/>
                <a:latin typeface="+mn-lt"/>
                <a:ea typeface="+mn-ea"/>
                <a:cs typeface="+mn-cs"/>
              </a:rPr>
              <a:t>Positions child elements at absolute requested positions.</a:t>
            </a:r>
            <a:endParaRPr lang="en-US" sz="1200" dirty="0" smtClean="0">
              <a:latin typeface="WeblySleek UI Semilight" panose="020B0402040204020203" pitchFamily="34" charset="0"/>
              <a:cs typeface="WeblySleek UI Semilight" panose="020B0402040204020203" pitchFamily="34" charset="0"/>
            </a:endParaRP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RelativeLayout</a:t>
            </a:r>
            <a:r>
              <a:rPr lang="en-US" sz="1200" dirty="0" smtClean="0">
                <a:latin typeface="WeblySleek UI Semibold" panose="020B0702040204020203" pitchFamily="34" charset="0"/>
                <a:cs typeface="WeblySleek UI Semibold" panose="020B0702040204020203" pitchFamily="34" charset="0"/>
              </a:rPr>
              <a:t> – A Layout that uses Constraints</a:t>
            </a:r>
            <a:r>
              <a:rPr lang="en-US" sz="1200" baseline="0" dirty="0" smtClean="0">
                <a:latin typeface="WeblySleek UI Semibold" panose="020B0702040204020203" pitchFamily="34" charset="0"/>
                <a:cs typeface="WeblySleek UI Semibold" panose="020B0702040204020203" pitchFamily="34" charset="0"/>
              </a:rPr>
              <a:t> to position its children.</a:t>
            </a:r>
            <a:endParaRPr lang="en-US" sz="1200" dirty="0" smtClean="0">
              <a:latin typeface="WeblySleek UI Semilight" panose="020B0402040204020203" pitchFamily="34" charset="0"/>
              <a:cs typeface="WeblySleek UI Semilight" panose="020B0402040204020203" pitchFamily="34" charset="0"/>
            </a:endParaRP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GridLayout</a:t>
            </a:r>
            <a:r>
              <a:rPr lang="en-US" sz="1200" dirty="0" smtClean="0">
                <a:latin typeface="WeblySleek UI Semibold" panose="020B0702040204020203" pitchFamily="34" charset="0"/>
                <a:cs typeface="WeblySleek UI Semibold" panose="020B0702040204020203" pitchFamily="34" charset="0"/>
              </a:rPr>
              <a:t> – </a:t>
            </a:r>
            <a:r>
              <a:rPr lang="en-US" sz="1200" dirty="0" smtClean="0">
                <a:latin typeface="WeblySleek UI Semilight" panose="020B0402040204020203" pitchFamily="34" charset="0"/>
                <a:cs typeface="WeblySleek UI Semilight" panose="020B0402040204020203" pitchFamily="34" charset="0"/>
              </a:rPr>
              <a:t>  </a:t>
            </a:r>
            <a:r>
              <a:rPr lang="en-US" sz="1200" b="0" i="0" kern="1200" dirty="0" smtClean="0">
                <a:solidFill>
                  <a:schemeClr val="tx1"/>
                </a:solidFill>
                <a:effectLst/>
                <a:latin typeface="+mn-lt"/>
                <a:ea typeface="+mn-ea"/>
                <a:cs typeface="+mn-cs"/>
              </a:rPr>
              <a:t>A layout containing views arranged in rows and columns.</a:t>
            </a:r>
            <a:endParaRPr lang="en-US" sz="1200" dirty="0" smtClean="0">
              <a:latin typeface="WeblySleek UI Semilight" panose="020B0402040204020203" pitchFamily="34" charset="0"/>
              <a:cs typeface="WeblySleek UI Semilight" panose="020B0402040204020203" pitchFamily="34" charset="0"/>
            </a:endParaRPr>
          </a:p>
          <a:p>
            <a:pPr>
              <a:buFont typeface="Wingdings" panose="05000000000000000000" pitchFamily="2" charset="2"/>
              <a:buChar char="v"/>
            </a:pPr>
            <a:r>
              <a:rPr lang="en-US" sz="1200" dirty="0" err="1" smtClean="0">
                <a:latin typeface="WeblySleek UI Semibold" panose="020B0702040204020203" pitchFamily="34" charset="0"/>
                <a:cs typeface="WeblySleek UI Semibold" panose="020B0702040204020203" pitchFamily="34" charset="0"/>
              </a:rPr>
              <a:t>ContentView</a:t>
            </a:r>
            <a:r>
              <a:rPr lang="en-US" sz="1200" dirty="0" smtClean="0">
                <a:latin typeface="WeblySleek UI Semilight" panose="020B0402040204020203" pitchFamily="34" charset="0"/>
                <a:cs typeface="WeblySleek UI Semilight" panose="020B0402040204020203" pitchFamily="34" charset="0"/>
              </a:rPr>
              <a:t> –</a:t>
            </a:r>
            <a:r>
              <a:rPr lang="en-US" sz="1200" baseline="0" dirty="0" smtClean="0">
                <a:latin typeface="WeblySleek UI Semilight" panose="020B0402040204020203" pitchFamily="34" charset="0"/>
                <a:cs typeface="WeblySleek UI Semilight" panose="020B0402040204020203" pitchFamily="34" charset="0"/>
              </a:rPr>
              <a:t> </a:t>
            </a:r>
            <a:r>
              <a:rPr lang="en-US" sz="1200" b="0" i="0" kern="1200" dirty="0" smtClean="0">
                <a:solidFill>
                  <a:schemeClr val="tx1"/>
                </a:solidFill>
                <a:effectLst/>
                <a:latin typeface="+mn-lt"/>
                <a:ea typeface="+mn-ea"/>
                <a:cs typeface="+mn-cs"/>
              </a:rPr>
              <a:t>An element with a single content. </a:t>
            </a:r>
            <a:r>
              <a:rPr lang="en-US" sz="1200" b="0" i="0" kern="1200" dirty="0" err="1" smtClean="0">
                <a:solidFill>
                  <a:schemeClr val="tx1"/>
                </a:solidFill>
                <a:effectLst/>
                <a:latin typeface="+mn-lt"/>
                <a:ea typeface="+mn-ea"/>
                <a:cs typeface="+mn-cs"/>
              </a:rPr>
              <a:t>ContentView</a:t>
            </a:r>
            <a:r>
              <a:rPr lang="en-US" sz="1200" b="0" i="0" kern="1200" dirty="0" smtClean="0">
                <a:solidFill>
                  <a:schemeClr val="tx1"/>
                </a:solidFill>
                <a:effectLst/>
                <a:latin typeface="+mn-lt"/>
                <a:ea typeface="+mn-ea"/>
                <a:cs typeface="+mn-cs"/>
              </a:rPr>
              <a:t> has very little use of its own. Its purpose is to serve as a base class for user-defined compound views.</a:t>
            </a:r>
            <a:endParaRPr lang="en-US" sz="1200" dirty="0" smtClean="0">
              <a:latin typeface="WeblySleek UI Semilight" panose="020B0402040204020203" pitchFamily="34" charset="0"/>
              <a:cs typeface="WeblySleek UI Semilight" panose="020B0402040204020203" pitchFamily="34" charset="0"/>
            </a:endParaRPr>
          </a:p>
          <a:p>
            <a:pPr>
              <a:buFont typeface="Wingdings" panose="05000000000000000000" pitchFamily="2" charset="2"/>
              <a:buChar char="v"/>
            </a:pPr>
            <a:r>
              <a:rPr lang="en-US" sz="1200" dirty="0" err="1" smtClean="0">
                <a:latin typeface="WeblySleek UI Semilight" panose="020B0402040204020203" pitchFamily="34" charset="0"/>
                <a:cs typeface="WeblySleek UI Semilight" panose="020B0402040204020203" pitchFamily="34" charset="0"/>
              </a:rPr>
              <a:t>ScrollView</a:t>
            </a:r>
            <a:r>
              <a:rPr lang="en-US" sz="1200" dirty="0" smtClean="0">
                <a:latin typeface="WeblySleek UI Semilight" panose="020B0402040204020203" pitchFamily="34" charset="0"/>
                <a:cs typeface="WeblySleek UI Semilight" panose="020B0402040204020203" pitchFamily="34" charset="0"/>
              </a:rPr>
              <a:t> - </a:t>
            </a:r>
            <a:r>
              <a:rPr lang="en-US" sz="1200" b="0" i="0" kern="1200" dirty="0" smtClean="0">
                <a:solidFill>
                  <a:schemeClr val="tx1"/>
                </a:solidFill>
                <a:effectLst/>
                <a:latin typeface="+mn-lt"/>
                <a:ea typeface="+mn-ea"/>
                <a:cs typeface="+mn-cs"/>
              </a:rPr>
              <a:t>An element capable of scrolling if it's Content requires.</a:t>
            </a:r>
            <a:endParaRPr lang="en-US" sz="1200" dirty="0" smtClean="0">
              <a:latin typeface="WeblySleek UI Semilight" panose="020B0402040204020203" pitchFamily="34" charset="0"/>
              <a:cs typeface="WeblySleek UI Semilight" panose="020B0402040204020203" pitchFamily="34" charset="0"/>
            </a:endParaRPr>
          </a:p>
          <a:p>
            <a:pPr>
              <a:buFont typeface="Wingdings" panose="05000000000000000000" pitchFamily="2" charset="2"/>
              <a:buChar char="v"/>
            </a:pPr>
            <a:r>
              <a:rPr lang="en-US" sz="1200" dirty="0" smtClean="0">
                <a:latin typeface="WeblySleek UI Semilight" panose="020B0402040204020203" pitchFamily="34" charset="0"/>
                <a:cs typeface="WeblySleek UI Semilight" panose="020B0402040204020203" pitchFamily="34" charset="0"/>
              </a:rPr>
              <a:t>Frame - </a:t>
            </a:r>
            <a:r>
              <a:rPr lang="en-US" sz="1200" b="0" i="0" kern="1200" dirty="0" smtClean="0">
                <a:solidFill>
                  <a:schemeClr val="tx1"/>
                </a:solidFill>
                <a:effectLst/>
                <a:latin typeface="+mn-lt"/>
                <a:ea typeface="+mn-ea"/>
                <a:cs typeface="+mn-cs"/>
              </a:rPr>
              <a:t>An element containing a single child, with some framing options. </a:t>
            </a:r>
            <a:endParaRPr lang="en-US" sz="1200" dirty="0" smtClean="0">
              <a:latin typeface="WeblySleek UI Semilight" panose="020B0402040204020203" pitchFamily="34" charset="0"/>
              <a:cs typeface="WeblySleek UI Semilight" panose="020B04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861610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Views</a:t>
            </a:r>
            <a:r>
              <a:rPr lang="en-US" sz="1200" b="0" i="0" kern="1200" baseline="0" dirty="0" smtClean="0">
                <a:solidFill>
                  <a:schemeClr val="tx1"/>
                </a:solidFill>
                <a:effectLst/>
                <a:latin typeface="+mn-lt"/>
                <a:ea typeface="+mn-ea"/>
                <a:cs typeface="+mn-cs"/>
              </a:rPr>
              <a:t> in Xamarin.Forms </a:t>
            </a:r>
            <a:r>
              <a:rPr lang="en-US" sz="1200" b="0" i="0" kern="1200" dirty="0" smtClean="0">
                <a:solidFill>
                  <a:schemeClr val="tx1"/>
                </a:solidFill>
                <a:effectLst/>
                <a:latin typeface="+mn-lt"/>
                <a:ea typeface="+mn-ea"/>
                <a:cs typeface="+mn-cs"/>
              </a:rPr>
              <a:t>are the building blocks of cross-platform mobile user interfaces.</a:t>
            </a:r>
          </a:p>
          <a:p>
            <a:r>
              <a:rPr lang="en-US" dirty="0" smtClean="0"/>
              <a:t>Platform defines a renderer for each view that creates a native representation of the UI</a:t>
            </a:r>
          </a:p>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34714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11975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Mixing UI and behavior</a:t>
            </a:r>
            <a:r>
              <a:rPr lang="en-US" baseline="0" dirty="0" smtClean="0"/>
              <a:t> all in one file can make design and behavior harder to understand or change as the app grows.</a:t>
            </a:r>
          </a:p>
          <a:p>
            <a:endParaRPr lang="en-US" baseline="0" dirty="0" smtClean="0"/>
          </a:p>
          <a:p>
            <a:r>
              <a:rPr lang="en-US" baseline="0" dirty="0" smtClean="0"/>
              <a:t>Forces the developer to do all the work (no way to include a designer unless they understand code as well)</a:t>
            </a:r>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70651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about the content at the top, what</a:t>
            </a:r>
            <a:r>
              <a:rPr lang="en-US" baseline="0" dirty="0" smtClean="0"/>
              <a:t> standards its using, etc. (Xamarin.Forms conforms to XAML 2009 Specification, the differences are in the layout and containers used)</a:t>
            </a:r>
            <a:endParaRPr lang="en-US" dirty="0" smtClean="0"/>
          </a:p>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t>12</a:t>
            </a:fld>
            <a:endParaRPr lang="en-US"/>
          </a:p>
        </p:txBody>
      </p:sp>
    </p:spTree>
    <p:extLst>
      <p:ext uri="{BB962C8B-B14F-4D97-AF65-F5344CB8AC3E}">
        <p14:creationId xmlns:p14="http://schemas.microsoft.com/office/powerpoint/2010/main" val="102354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FB21B-3B0F-4D00-B89E-FE4183E27EE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80214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92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67010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8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22488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975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24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676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76644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932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203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0574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7075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34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297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49218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641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550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05173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4331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716934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6815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9442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54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37131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7891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7949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12907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944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1206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30855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8929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9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0360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3615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WeblySleek UI Semibold" panose="020B0702040204020203" pitchFamily="34" charset="0"/>
                <a:cs typeface="WeblySleek UI Semibold" panose="020B0702040204020203" pitchFamily="34" charset="0"/>
              </a:rPr>
              <a:t>Getting hands on with XAML and Xamarin.Forms</a:t>
            </a:r>
            <a:endParaRPr lang="en-US" dirty="0">
              <a:latin typeface="WeblySleek UI Semibold" panose="020B0702040204020203" pitchFamily="34" charset="0"/>
              <a:cs typeface="WeblySleek UI Semibold" panose="020B0702040204020203" pitchFamily="34" charset="0"/>
            </a:endParaRPr>
          </a:p>
        </p:txBody>
      </p:sp>
      <p:sp>
        <p:nvSpPr>
          <p:cNvPr id="3" name="Subtitle 2"/>
          <p:cNvSpPr>
            <a:spLocks noGrp="1"/>
          </p:cNvSpPr>
          <p:nvPr>
            <p:ph type="subTitle" idx="1"/>
          </p:nvPr>
        </p:nvSpPr>
        <p:spPr>
          <a:xfrm>
            <a:off x="1087967" y="4176410"/>
            <a:ext cx="7766936" cy="1640283"/>
          </a:xfrm>
        </p:spPr>
        <p:txBody>
          <a:bodyPr>
            <a:noAutofit/>
          </a:bodyPr>
          <a:lstStyle/>
          <a:p>
            <a:r>
              <a:rPr lang="en-US" sz="2400" dirty="0" smtClean="0">
                <a:latin typeface="WeblySleek UI Semilight" panose="020B0402040204020203" pitchFamily="34" charset="0"/>
                <a:cs typeface="WeblySleek UI Semilight" panose="020B0402040204020203" pitchFamily="34" charset="0"/>
              </a:rPr>
              <a:t>Mitch “</a:t>
            </a:r>
            <a:r>
              <a:rPr lang="en-US" sz="2400" dirty="0" err="1" smtClean="0">
                <a:latin typeface="WeblySleek UI Semilight" panose="020B0402040204020203" pitchFamily="34" charset="0"/>
                <a:cs typeface="WeblySleek UI Semilight" panose="020B0402040204020203" pitchFamily="34" charset="0"/>
              </a:rPr>
              <a:t>Rez</a:t>
            </a:r>
            <a:r>
              <a:rPr lang="en-US" sz="2400" dirty="0" smtClean="0">
                <a:latin typeface="WeblySleek UI Semilight" panose="020B0402040204020203" pitchFamily="34" charset="0"/>
                <a:cs typeface="WeblySleek UI Semilight" panose="020B0402040204020203" pitchFamily="34" charset="0"/>
              </a:rPr>
              <a:t>” Muenster</a:t>
            </a:r>
          </a:p>
          <a:p>
            <a:r>
              <a:rPr lang="en-US" sz="2400" dirty="0" smtClean="0">
                <a:latin typeface="WeblySleek UI Semilight" panose="020B0402040204020203" pitchFamily="34" charset="0"/>
                <a:cs typeface="WeblySleek UI Semilight" panose="020B0402040204020203" pitchFamily="34" charset="0"/>
              </a:rPr>
              <a:t>@</a:t>
            </a:r>
            <a:r>
              <a:rPr lang="en-US" sz="2400" dirty="0" err="1" smtClean="0">
                <a:latin typeface="WeblySleek UI Semilight" panose="020B0402040204020203" pitchFamily="34" charset="0"/>
                <a:cs typeface="WeblySleek UI Semilight" panose="020B0402040204020203" pitchFamily="34" charset="0"/>
              </a:rPr>
              <a:t>MobileRez</a:t>
            </a:r>
            <a:endParaRPr lang="en-US" sz="2400" dirty="0" smtClean="0">
              <a:latin typeface="WeblySleek UI Semilight" panose="020B0402040204020203" pitchFamily="34" charset="0"/>
              <a:cs typeface="WeblySleek UI Semilight" panose="020B0402040204020203" pitchFamily="34" charset="0"/>
            </a:endParaRPr>
          </a:p>
          <a:p>
            <a:r>
              <a:rPr lang="en-US" sz="2400" dirty="0" smtClean="0">
                <a:latin typeface="WeblySleek UI Semilight" panose="020B0402040204020203" pitchFamily="34" charset="0"/>
                <a:cs typeface="WeblySleek UI Semilight" panose="020B0402040204020203" pitchFamily="34" charset="0"/>
              </a:rPr>
              <a:t>mobilerez.tumbler.com</a:t>
            </a:r>
          </a:p>
          <a:p>
            <a:r>
              <a:rPr lang="en-US" sz="2400" dirty="0" smtClean="0">
                <a:latin typeface="WeblySleek UI Semilight" panose="020B0402040204020203" pitchFamily="34" charset="0"/>
                <a:cs typeface="WeblySleek UI Semilight" panose="020B0402040204020203" pitchFamily="34" charset="0"/>
              </a:rPr>
              <a:t>Xamarin Certified Developer</a:t>
            </a:r>
            <a:endParaRPr lang="en-US" sz="2400" dirty="0">
              <a:latin typeface="WeblySleek UI Semilight" panose="020B0402040204020203" pitchFamily="34" charset="0"/>
              <a:cs typeface="WeblySleek UI Semilight" panose="020B04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85" y="2498035"/>
            <a:ext cx="3832280" cy="3832280"/>
          </a:xfrm>
          <a:prstGeom prst="rect">
            <a:avLst/>
          </a:prstGeom>
        </p:spPr>
      </p:pic>
    </p:spTree>
    <p:extLst>
      <p:ext uri="{BB962C8B-B14F-4D97-AF65-F5344CB8AC3E}">
        <p14:creationId xmlns:p14="http://schemas.microsoft.com/office/powerpoint/2010/main" val="804729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Traditional way to build Forms apps</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1503643"/>
            <a:ext cx="10854759" cy="1062004"/>
          </a:xfrm>
        </p:spPr>
        <p:txBody>
          <a:bodyPr>
            <a:normAutofit/>
          </a:bodyPr>
          <a:lstStyle/>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Xamarin.Forms apps are commonly built using all using C# and not XAML. </a:t>
            </a:r>
          </a:p>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new Xamarin.Forms app is usually created with a dummy app in a </a:t>
            </a:r>
            <a:r>
              <a:rPr lang="en-US" sz="2400" dirty="0" err="1" smtClean="0">
                <a:latin typeface="WeblySleek UI Semilight" panose="020B0402040204020203" pitchFamily="34" charset="0"/>
                <a:cs typeface="WeblySleek UI Semilight" panose="020B0402040204020203" pitchFamily="34" charset="0"/>
              </a:rPr>
              <a:t>cs</a:t>
            </a:r>
            <a:r>
              <a:rPr lang="en-US" sz="2400" dirty="0" smtClean="0">
                <a:latin typeface="WeblySleek UI Semilight" panose="020B0402040204020203" pitchFamily="34" charset="0"/>
                <a:cs typeface="WeblySleek UI Semilight" panose="020B0402040204020203" pitchFamily="34" charset="0"/>
              </a:rPr>
              <a:t> file</a:t>
            </a:r>
          </a:p>
        </p:txBody>
      </p:sp>
      <p:sp>
        <p:nvSpPr>
          <p:cNvPr id="2" name="Rectangle 1"/>
          <p:cNvSpPr>
            <a:spLocks noChangeArrowheads="1"/>
          </p:cNvSpPr>
          <p:nvPr/>
        </p:nvSpPr>
        <p:spPr bwMode="auto">
          <a:xfrm>
            <a:off x="2159905" y="2466551"/>
            <a:ext cx="7234673" cy="424731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Lucida Console" panose="020B0609040504020204" pitchFamily="49" charset="0"/>
              </a:rPr>
              <a:t>public</a:t>
            </a:r>
            <a:r>
              <a:rPr kumimoji="0" lang="en-US" altLang="en-US" b="0" i="0" u="none" strike="noStrike" cap="none" normalizeH="0" baseline="0" dirty="0" smtClean="0">
                <a:ln>
                  <a:noFill/>
                </a:ln>
                <a:solidFill>
                  <a:srgbClr val="000000"/>
                </a:solidFill>
                <a:effectLst/>
                <a:latin typeface="Lucida Console" panose="020B0609040504020204" pitchFamily="49" charset="0"/>
              </a:rPr>
              <a:t> App()</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Lucida Console" panose="020B0609040504020204" pitchFamily="49" charset="0"/>
              </a:rPr>
              <a:t>	// The root page of your application</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r>
              <a:rPr kumimoji="0" lang="en-US" altLang="en-US" b="0" i="0" u="none" strike="noStrike" cap="none" normalizeH="0" baseline="0" dirty="0" err="1" smtClean="0">
                <a:ln>
                  <a:noFill/>
                </a:ln>
                <a:solidFill>
                  <a:srgbClr val="000000"/>
                </a:solidFill>
                <a:effectLst/>
                <a:latin typeface="Lucida Console" panose="020B0609040504020204" pitchFamily="49" charset="0"/>
              </a:rPr>
              <a:t>MainPage</a:t>
            </a:r>
            <a:r>
              <a:rPr kumimoji="0" lang="en-US" altLang="en-US" b="0" i="0" u="none" strike="noStrike" cap="none" normalizeH="0" baseline="0" dirty="0" smtClean="0">
                <a:ln>
                  <a:noFill/>
                </a:ln>
                <a:solidFill>
                  <a:srgbClr val="000000"/>
                </a:solidFill>
                <a:effectLst/>
                <a:latin typeface="Lucida Console" panose="020B0609040504020204" pitchFamily="49" charset="0"/>
              </a:rPr>
              <a:t> = </a:t>
            </a:r>
            <a:r>
              <a:rPr kumimoji="0" lang="en-US" altLang="en-US" b="0" i="0" u="none" strike="noStrike" cap="none" normalizeH="0" baseline="0" dirty="0" smtClean="0">
                <a:ln>
                  <a:noFill/>
                </a:ln>
                <a:solidFill>
                  <a:srgbClr val="0000FF"/>
                </a:solidFill>
                <a:effectLst/>
                <a:latin typeface="Lucida Console" panose="020B0609040504020204" pitchFamily="49" charset="0"/>
              </a:rPr>
              <a:t>new</a:t>
            </a:r>
            <a:r>
              <a:rPr kumimoji="0" lang="en-US" altLang="en-US" b="0" i="0" u="none" strike="noStrike" cap="none" normalizeH="0" baseline="0" dirty="0" smtClean="0">
                <a:ln>
                  <a:noFill/>
                </a:ln>
                <a:solidFill>
                  <a:srgbClr val="000000"/>
                </a:solidFill>
                <a:effectLst/>
                <a:latin typeface="Lucida Console" panose="020B0609040504020204" pitchFamily="49" charset="0"/>
              </a:rPr>
              <a:t> </a:t>
            </a:r>
            <a:r>
              <a:rPr kumimoji="0" lang="en-US" altLang="en-US" b="0" i="0" u="none" strike="noStrike" cap="none" normalizeH="0" baseline="0" dirty="0" err="1" smtClean="0">
                <a:ln>
                  <a:noFill/>
                </a:ln>
                <a:solidFill>
                  <a:srgbClr val="2B91AF"/>
                </a:solidFill>
                <a:effectLst/>
                <a:latin typeface="Lucida Console" panose="020B0609040504020204" pitchFamily="49" charset="0"/>
              </a:rPr>
              <a:t>ContentPage</a:t>
            </a:r>
            <a:r>
              <a:rPr kumimoji="0" lang="en-US" altLang="en-US" b="0" i="0" u="none" strike="noStrike" cap="none" normalizeH="0" baseline="0" dirty="0" smtClean="0">
                <a:ln>
                  <a:noFill/>
                </a:ln>
                <a:solidFill>
                  <a:srgbClr val="2B91AF"/>
                </a:solidFill>
                <a:effectLst/>
                <a:latin typeface="Lucida Console" panose="020B0609040504020204" pitchFamily="49" charset="0"/>
              </a:rPr>
              <a:t> </a:t>
            </a:r>
            <a:r>
              <a:rPr kumimoji="0" lang="en-US" altLang="en-US" b="0" i="0" u="none" strike="noStrike" cap="none" normalizeH="0" baseline="0" dirty="0" smtClean="0">
                <a:ln>
                  <a:noFill/>
                </a:ln>
                <a:solidFill>
                  <a:srgbClr val="000000"/>
                </a:solidFill>
                <a:effectLst/>
                <a:latin typeface="Lucida Console" panose="020B0609040504020204" pitchFamily="49" charset="0"/>
              </a:rPr>
              <a:t>{</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Content = </a:t>
            </a:r>
            <a:r>
              <a:rPr kumimoji="0" lang="en-US" altLang="en-US" b="0" i="0" u="none" strike="noStrike" cap="none" normalizeH="0" baseline="0" dirty="0" smtClean="0">
                <a:ln>
                  <a:noFill/>
                </a:ln>
                <a:solidFill>
                  <a:srgbClr val="0000FF"/>
                </a:solidFill>
                <a:effectLst/>
                <a:latin typeface="Lucida Console" panose="020B0609040504020204" pitchFamily="49" charset="0"/>
              </a:rPr>
              <a:t>new</a:t>
            </a:r>
            <a:r>
              <a:rPr kumimoji="0" lang="en-US" altLang="en-US" b="0" i="0" u="none" strike="noStrike" cap="none" normalizeH="0" baseline="0" dirty="0" smtClean="0">
                <a:ln>
                  <a:noFill/>
                </a:ln>
                <a:solidFill>
                  <a:srgbClr val="000000"/>
                </a:solidFill>
                <a:effectLst/>
                <a:latin typeface="Lucida Console" panose="020B0609040504020204" pitchFamily="49" charset="0"/>
              </a:rPr>
              <a:t> </a:t>
            </a:r>
            <a:r>
              <a:rPr kumimoji="0" lang="en-US" altLang="en-US" b="0" i="0" u="none" strike="noStrike" cap="none" normalizeH="0" baseline="0" dirty="0" err="1" smtClean="0">
                <a:ln>
                  <a:noFill/>
                </a:ln>
                <a:solidFill>
                  <a:srgbClr val="2B91AF"/>
                </a:solidFill>
                <a:effectLst/>
                <a:latin typeface="Lucida Console" panose="020B0609040504020204" pitchFamily="49" charset="0"/>
              </a:rPr>
              <a:t>StackLayout</a:t>
            </a:r>
            <a:r>
              <a:rPr lang="en-US" altLang="en-US" dirty="0">
                <a:solidFill>
                  <a:srgbClr val="2B91AF"/>
                </a:solidFill>
                <a:latin typeface="Lucida Console" panose="020B0609040504020204" pitchFamily="49" charset="0"/>
              </a:rPr>
              <a:t> </a:t>
            </a:r>
            <a:r>
              <a:rPr kumimoji="0" lang="en-US" altLang="en-US" b="0" i="0" u="none" strike="noStrike" cap="none" normalizeH="0" baseline="0" dirty="0" smtClean="0">
                <a:ln>
                  <a:noFill/>
                </a:ln>
                <a:solidFill>
                  <a:srgbClr val="000000"/>
                </a:solidFill>
                <a:effectLst/>
                <a:latin typeface="Lucida Console" panose="020B0609040504020204" pitchFamily="49" charset="0"/>
              </a:rPr>
              <a:t>{</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r>
              <a:rPr kumimoji="0" lang="en-US" altLang="en-US" b="0" i="0" u="none" strike="noStrike" cap="none" normalizeH="0" baseline="0" dirty="0" err="1" smtClean="0">
                <a:ln>
                  <a:noFill/>
                </a:ln>
                <a:solidFill>
                  <a:srgbClr val="000000"/>
                </a:solidFill>
                <a:effectLst/>
                <a:latin typeface="Lucida Console" panose="020B0609040504020204" pitchFamily="49" charset="0"/>
              </a:rPr>
              <a:t>VerticalOptions</a:t>
            </a:r>
            <a:r>
              <a:rPr kumimoji="0" lang="en-US" altLang="en-US" b="0" i="0" u="none" strike="noStrike" cap="none" normalizeH="0" baseline="0" dirty="0" smtClean="0">
                <a:ln>
                  <a:noFill/>
                </a:ln>
                <a:solidFill>
                  <a:srgbClr val="000000"/>
                </a:solidFill>
                <a:effectLst/>
                <a:latin typeface="Lucida Console" panose="020B0609040504020204" pitchFamily="49" charset="0"/>
              </a:rPr>
              <a:t> = </a:t>
            </a:r>
            <a:r>
              <a:rPr kumimoji="0" lang="en-US" altLang="en-US" b="0" i="0" u="none" strike="noStrike" cap="none" normalizeH="0" baseline="0" dirty="0" err="1" smtClean="0">
                <a:ln>
                  <a:noFill/>
                </a:ln>
                <a:solidFill>
                  <a:srgbClr val="2B91AF"/>
                </a:solidFill>
                <a:effectLst/>
                <a:latin typeface="Lucida Console" panose="020B0609040504020204" pitchFamily="49" charset="0"/>
              </a:rPr>
              <a:t>LayoutOptions</a:t>
            </a:r>
            <a:r>
              <a:rPr kumimoji="0" lang="en-US" altLang="en-US" b="0" i="0" u="none" strike="noStrike" cap="none" normalizeH="0" baseline="0" dirty="0" err="1" smtClean="0">
                <a:ln>
                  <a:noFill/>
                </a:ln>
                <a:solidFill>
                  <a:srgbClr val="000000"/>
                </a:solidFill>
                <a:effectLst/>
                <a:latin typeface="Lucida Console" panose="020B0609040504020204" pitchFamily="49" charset="0"/>
              </a:rPr>
              <a:t>.Center</a:t>
            </a:r>
            <a:r>
              <a:rPr kumimoji="0" lang="en-US" altLang="en-US" b="0" i="0" u="none" strike="noStrike" cap="none" normalizeH="0" baseline="0" dirty="0" smtClean="0">
                <a:ln>
                  <a:noFill/>
                </a:ln>
                <a:solidFill>
                  <a:srgbClr val="000000"/>
                </a:solidFill>
                <a:effectLst/>
                <a:latin typeface="Lucida Console" panose="020B0609040504020204" pitchFamily="49" charset="0"/>
              </a:rPr>
              <a:t>,</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Children = {</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Lucida Console" panose="020B0609040504020204" pitchFamily="49" charset="0"/>
              </a:rPr>
              <a:t>				new</a:t>
            </a:r>
            <a:r>
              <a:rPr kumimoji="0" lang="en-US" altLang="en-US" b="0" i="0" u="none" strike="noStrike" cap="none" normalizeH="0" baseline="0" dirty="0" smtClean="0">
                <a:ln>
                  <a:noFill/>
                </a:ln>
                <a:solidFill>
                  <a:srgbClr val="000000"/>
                </a:solidFill>
                <a:effectLst/>
                <a:latin typeface="Lucida Console" panose="020B0609040504020204" pitchFamily="49" charset="0"/>
              </a:rPr>
              <a:t> </a:t>
            </a:r>
            <a:r>
              <a:rPr kumimoji="0" lang="en-US" altLang="en-US" b="0" i="0" u="none" strike="noStrike" cap="none" normalizeH="0" baseline="0" dirty="0" smtClean="0">
                <a:ln>
                  <a:noFill/>
                </a:ln>
                <a:solidFill>
                  <a:srgbClr val="2B91AF"/>
                </a:solidFill>
                <a:effectLst/>
                <a:latin typeface="Lucida Console" panose="020B0609040504020204" pitchFamily="49" charset="0"/>
              </a:rPr>
              <a:t>Label</a:t>
            </a:r>
            <a:r>
              <a:rPr kumimoji="0" lang="en-US" altLang="en-US" b="0" i="0" u="none" strike="noStrike" cap="none" normalizeH="0" baseline="0" dirty="0" smtClean="0">
                <a:ln>
                  <a:noFill/>
                </a:ln>
                <a:solidFill>
                  <a:srgbClr val="000000"/>
                </a:solidFill>
                <a:effectLst/>
                <a:latin typeface="Lucida Console" panose="020B0609040504020204" pitchFamily="49" charset="0"/>
              </a:rPr>
              <a:t> {</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r>
              <a:rPr kumimoji="0" lang="en-US" altLang="en-US" b="0" i="0" u="none" strike="noStrike" cap="none" normalizeH="0" baseline="0" dirty="0" err="1" smtClean="0">
                <a:ln>
                  <a:noFill/>
                </a:ln>
                <a:solidFill>
                  <a:srgbClr val="000000"/>
                </a:solidFill>
                <a:effectLst/>
                <a:latin typeface="Lucida Console" panose="020B0609040504020204" pitchFamily="49" charset="0"/>
              </a:rPr>
              <a:t>XAlign</a:t>
            </a:r>
            <a:r>
              <a:rPr kumimoji="0" lang="en-US" altLang="en-US" b="0" i="0" u="none" strike="noStrike" cap="none" normalizeH="0" baseline="0" dirty="0" smtClean="0">
                <a:ln>
                  <a:noFill/>
                </a:ln>
                <a:solidFill>
                  <a:srgbClr val="000000"/>
                </a:solidFill>
                <a:effectLst/>
                <a:latin typeface="Lucida Console" panose="020B0609040504020204" pitchFamily="49" charset="0"/>
              </a:rPr>
              <a:t> = </a:t>
            </a:r>
            <a:r>
              <a:rPr kumimoji="0" lang="en-US" altLang="en-US" b="0" i="0" u="none" strike="noStrike" cap="none" normalizeH="0" baseline="0" dirty="0" err="1" smtClean="0">
                <a:ln>
                  <a:noFill/>
                </a:ln>
                <a:solidFill>
                  <a:srgbClr val="2B91AF"/>
                </a:solidFill>
                <a:effectLst/>
                <a:latin typeface="Lucida Console" panose="020B0609040504020204" pitchFamily="49" charset="0"/>
              </a:rPr>
              <a:t>TextAlignment</a:t>
            </a:r>
            <a:r>
              <a:rPr kumimoji="0" lang="en-US" altLang="en-US" b="0" i="0" u="none" strike="noStrike" cap="none" normalizeH="0" baseline="0" dirty="0" err="1" smtClean="0">
                <a:ln>
                  <a:noFill/>
                </a:ln>
                <a:solidFill>
                  <a:srgbClr val="000000"/>
                </a:solidFill>
                <a:effectLst/>
                <a:latin typeface="Lucida Console" panose="020B0609040504020204" pitchFamily="49" charset="0"/>
              </a:rPr>
              <a:t>.Center</a:t>
            </a:r>
            <a:r>
              <a:rPr kumimoji="0" lang="en-US" altLang="en-US" b="0" i="0" u="none" strike="noStrike" cap="none" normalizeH="0" baseline="0" dirty="0" smtClean="0">
                <a:ln>
                  <a:noFill/>
                </a:ln>
                <a:solidFill>
                  <a:srgbClr val="000000"/>
                </a:solidFill>
                <a:effectLst/>
                <a:latin typeface="Lucida Console" panose="020B0609040504020204" pitchFamily="49" charset="0"/>
              </a:rPr>
              <a:t>,</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Text = </a:t>
            </a:r>
            <a:r>
              <a:rPr kumimoji="0" lang="en-US" altLang="en-US" b="0" i="0" u="none" strike="noStrike" cap="none" normalizeH="0" baseline="0" dirty="0" smtClean="0">
                <a:ln>
                  <a:noFill/>
                </a:ln>
                <a:solidFill>
                  <a:srgbClr val="A31515"/>
                </a:solidFill>
                <a:effectLst/>
                <a:latin typeface="Lucida Console" panose="020B0609040504020204" pitchFamily="49" charset="0"/>
              </a:rPr>
              <a:t>"Welcome to Xamarin Forms!“</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	};</a:t>
            </a:r>
          </a:p>
          <a:p>
            <a:pPr marL="0" marR="0" lvl="0" indent="0" algn="l"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Lucida Console" panose="020B060904050402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468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WeblySleek UI Semibold" panose="020B0702040204020203" pitchFamily="34" charset="0"/>
                <a:cs typeface="WeblySleek UI Semibold" panose="020B0702040204020203" pitchFamily="34" charset="0"/>
              </a:rPr>
              <a:t>XAML Syntax &amp; Behavior</a:t>
            </a:r>
            <a:endParaRPr lang="en-US" dirty="0">
              <a:latin typeface="WeblySleek UI Semibold" panose="020B0702040204020203" pitchFamily="34" charset="0"/>
              <a:cs typeface="WeblySleek UI Semibold" panose="020B0702040204020203"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446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 is XAML?</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XAML stands for E</a:t>
            </a:r>
            <a:r>
              <a:rPr lang="en-US" sz="2400" u="sng" dirty="0" smtClean="0">
                <a:latin typeface="WeblySleek UI Semilight" panose="020B0402040204020203" pitchFamily="34" charset="0"/>
                <a:cs typeface="WeblySleek UI Semilight" panose="020B0402040204020203" pitchFamily="34" charset="0"/>
              </a:rPr>
              <a:t>x</a:t>
            </a:r>
            <a:r>
              <a:rPr lang="en-US" sz="2400" dirty="0" smtClean="0">
                <a:latin typeface="WeblySleek UI Semilight" panose="020B0402040204020203" pitchFamily="34" charset="0"/>
                <a:cs typeface="WeblySleek UI Semilight" panose="020B0402040204020203" pitchFamily="34" charset="0"/>
              </a:rPr>
              <a:t>tensible </a:t>
            </a:r>
            <a:r>
              <a:rPr lang="en-US" sz="2400" u="sng" dirty="0" smtClean="0">
                <a:latin typeface="WeblySleek UI Semilight" panose="020B0402040204020203" pitchFamily="34" charset="0"/>
                <a:cs typeface="WeblySleek UI Semilight" panose="020B0402040204020203" pitchFamily="34" charset="0"/>
              </a:rPr>
              <a:t>M</a:t>
            </a:r>
            <a:r>
              <a:rPr lang="en-US" sz="2400" dirty="0" smtClean="0">
                <a:latin typeface="WeblySleek UI Semilight" panose="020B0402040204020203" pitchFamily="34" charset="0"/>
                <a:cs typeface="WeblySleek UI Semilight" panose="020B0402040204020203" pitchFamily="34" charset="0"/>
              </a:rPr>
              <a:t>arkup </a:t>
            </a:r>
            <a:r>
              <a:rPr lang="en-US" sz="2400" u="sng" dirty="0" smtClean="0">
                <a:latin typeface="WeblySleek UI Semilight" panose="020B0402040204020203" pitchFamily="34" charset="0"/>
                <a:cs typeface="WeblySleek UI Semilight" panose="020B0402040204020203" pitchFamily="34" charset="0"/>
              </a:rPr>
              <a:t>L</a:t>
            </a:r>
            <a:r>
              <a:rPr lang="en-US" sz="2400" dirty="0" smtClean="0">
                <a:latin typeface="WeblySleek UI Semilight" panose="020B0402040204020203" pitchFamily="34" charset="0"/>
                <a:cs typeface="WeblySleek UI Semilight" panose="020B0402040204020203" pitchFamily="34" charset="0"/>
              </a:rPr>
              <a:t>anguage and  was created by Microsoft specifically for working with the UI</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XAML file is always associated with a C# code file.</a:t>
            </a:r>
          </a:p>
          <a:p>
            <a:pPr>
              <a:buFont typeface="Wingdings" panose="05000000000000000000" pitchFamily="2" charset="2"/>
              <a:buChar char="v"/>
            </a:pP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2009765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Why use XAML over all code in a .</a:t>
            </a:r>
            <a:r>
              <a:rPr lang="en-US" sz="4000" dirty="0" err="1" smtClean="0">
                <a:latin typeface="WeblySleek UI Semibold" panose="020B0702040204020203" pitchFamily="34" charset="0"/>
                <a:cs typeface="WeblySleek UI Semibold" panose="020B0702040204020203" pitchFamily="34" charset="0"/>
              </a:rPr>
              <a:t>cs</a:t>
            </a:r>
            <a:r>
              <a:rPr lang="en-US" sz="4000" dirty="0" smtClean="0">
                <a:latin typeface="WeblySleek UI Semibold" panose="020B0702040204020203" pitchFamily="34" charset="0"/>
                <a:cs typeface="WeblySleek UI Semibold" panose="020B0702040204020203" pitchFamily="34" charset="0"/>
              </a:rPr>
              <a:t> file?</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Designer can create UI while coder focuses on code in the code file</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XAML allows for features like </a:t>
            </a:r>
            <a:r>
              <a:rPr lang="en-US" sz="2400" dirty="0" err="1" smtClean="0">
                <a:latin typeface="WeblySleek UI Semilight" panose="020B0402040204020203" pitchFamily="34" charset="0"/>
                <a:cs typeface="WeblySleek UI Semilight" panose="020B0402040204020203" pitchFamily="34" charset="0"/>
              </a:rPr>
              <a:t>DataBinding</a:t>
            </a:r>
            <a:r>
              <a:rPr lang="en-US" sz="2400" dirty="0" smtClean="0">
                <a:latin typeface="WeblySleek UI Semilight" panose="020B0402040204020203" pitchFamily="34" charset="0"/>
                <a:cs typeface="WeblySleek UI Semilight" panose="020B0402040204020203" pitchFamily="34" charset="0"/>
              </a:rPr>
              <a:t> Animations, Custom behaviors, value converters &amp; more.</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Easier to work with for those who like to have a more visual representation of their layouts</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Helps keep a separation between UI and app logic</a:t>
            </a: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1838365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Building a </a:t>
            </a:r>
            <a:r>
              <a:rPr lang="en-US" sz="4000" dirty="0">
                <a:latin typeface="WeblySleek UI Semibold" panose="020B0702040204020203" pitchFamily="34" charset="0"/>
                <a:cs typeface="WeblySleek UI Semibold" panose="020B0702040204020203" pitchFamily="34" charset="0"/>
              </a:rPr>
              <a:t>l</a:t>
            </a:r>
            <a:r>
              <a:rPr lang="en-US" sz="4000" dirty="0" smtClean="0">
                <a:latin typeface="WeblySleek UI Semibold" panose="020B0702040204020203" pitchFamily="34" charset="0"/>
                <a:cs typeface="WeblySleek UI Semibold" panose="020B0702040204020203" pitchFamily="34" charset="0"/>
              </a:rPr>
              <a:t>ayout in XAML</a:t>
            </a:r>
            <a:endParaRPr lang="en-US" sz="4000" dirty="0">
              <a:latin typeface="WeblySleek UI Semibold" panose="020B0702040204020203" pitchFamily="34" charset="0"/>
              <a:cs typeface="WeblySleek UI Semibold" panose="020B0702040204020203" pitchFamily="34" charset="0"/>
            </a:endParaRPr>
          </a:p>
        </p:txBody>
      </p:sp>
      <p:sp>
        <p:nvSpPr>
          <p:cNvPr id="9" name="Rectangle 4"/>
          <p:cNvSpPr>
            <a:spLocks noChangeArrowheads="1"/>
          </p:cNvSpPr>
          <p:nvPr/>
        </p:nvSpPr>
        <p:spPr bwMode="auto">
          <a:xfrm>
            <a:off x="390525" y="1930400"/>
            <a:ext cx="11416908"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xml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version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1.0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encoding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utf-8</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http://xamarin.com/schemas/2014/forms</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http://schemas.microsoft.com/</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winfx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/2009/</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xaml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x:Class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Toolbox.View.Page1</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StackLayout.Padding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OnPlatform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x:TypeArguments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Thickness</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endParaRPr kumimoji="0" lang="en-US" altLang="en-US" sz="16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iOS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0, 20, 0, 0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StackLayout.Padding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{Binding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MainText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VerticalOptions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HorizontalOptions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7682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38124" y="295275"/>
            <a:ext cx="11687175" cy="790575"/>
          </a:xfrm>
        </p:spPr>
        <p:txBody>
          <a:bodyPr>
            <a:normAutofit fontScale="90000"/>
          </a:bodyPr>
          <a:lstStyle/>
          <a:p>
            <a:r>
              <a:rPr lang="en-US" sz="4000" dirty="0">
                <a:latin typeface="WeblySleek UI Semibold" panose="020B0702040204020203" pitchFamily="34" charset="0"/>
                <a:cs typeface="WeblySleek UI Semibold" panose="020B0702040204020203" pitchFamily="34" charset="0"/>
              </a:rPr>
              <a:t>XAML Syntax: Attached properties &amp; Property </a:t>
            </a:r>
            <a:r>
              <a:rPr lang="en-US" sz="4000" dirty="0" smtClean="0">
                <a:latin typeface="WeblySleek UI Semibold" panose="020B0702040204020203" pitchFamily="34" charset="0"/>
                <a:cs typeface="WeblySleek UI Semibold" panose="020B0702040204020203" pitchFamily="34" charset="0"/>
              </a:rPr>
              <a:t>Elements</a:t>
            </a:r>
            <a:endParaRPr lang="en-US" sz="4000" dirty="0">
              <a:latin typeface="WeblySleek UI Semibold" panose="020B0702040204020203" pitchFamily="34" charset="0"/>
              <a:cs typeface="WeblySleek UI Semibold" panose="020B0702040204020203" pitchFamily="34" charset="0"/>
            </a:endParaRPr>
          </a:p>
        </p:txBody>
      </p:sp>
      <p:sp>
        <p:nvSpPr>
          <p:cNvPr id="2" name="Rectangle 1"/>
          <p:cNvSpPr>
            <a:spLocks noChangeArrowheads="1"/>
          </p:cNvSpPr>
          <p:nvPr/>
        </p:nvSpPr>
        <p:spPr bwMode="auto">
          <a:xfrm>
            <a:off x="323850" y="1310699"/>
            <a:ext cx="1005916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xml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version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1.0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encoding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utf-8</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http://xamarin.com/schemas/2014/forms</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endParaRPr kumimoji="0" lang="en-US" altLang="en-US" sz="16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http://schemas.microsoft.com/</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winfx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/2009/</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xaml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endParaRPr kumimoji="0" lang="en-US" altLang="en-US" sz="16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x:Class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Toolbox.View.MunitConverter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VerticalOptions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CenterAndExpand</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Padding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20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Grid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HorizontalOptions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Grid.RowDefinitions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RowDefinition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Height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Grid.RowDefinitions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r>
              <a:rPr lang="en-US" altLang="en-US" sz="1600" dirty="0" smtClean="0">
                <a:solidFill>
                  <a:srgbClr val="000000"/>
                </a:solidFill>
                <a:latin typeface="Lucida Console" panose="020B0609040504020204" pitchFamily="49" charset="0"/>
              </a:rPr>
              <a:t> </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lang="en-US" altLang="en-US" sz="1600" b="1" dirty="0" smtClean="0">
                <a:solidFill>
                  <a:srgbClr val="0000FF"/>
                </a:solidFill>
                <a:latin typeface="Lucida Console" panose="020B0609040504020204" pitchFamily="49" charset="0"/>
              </a:rPr>
              <a:t>...</a:t>
            </a:r>
            <a:endParaRPr kumimoji="0" lang="en-US" altLang="en-US" sz="1600" b="1"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x:Name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endLabel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Grid.Row</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7</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StyleId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EndLabel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XAlign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Grid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267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9666816" cy="828675"/>
          </a:xfrm>
        </p:spPr>
        <p:txBody>
          <a:bodyPr>
            <a:normAutofit/>
          </a:bodyPr>
          <a:lstStyle/>
          <a:p>
            <a:r>
              <a:rPr lang="en-US" sz="4000" dirty="0" smtClean="0">
                <a:latin typeface="WeblySleek UI Semibold" panose="020B0702040204020203" pitchFamily="34" charset="0"/>
                <a:cs typeface="WeblySleek UI Semibold" panose="020B0702040204020203" pitchFamily="34" charset="0"/>
              </a:rPr>
              <a:t>XAML Syntax: </a:t>
            </a:r>
            <a:r>
              <a:rPr lang="en-US" sz="4000" dirty="0" err="1" smtClean="0">
                <a:latin typeface="WeblySleek UI Semibold" panose="020B0702040204020203" pitchFamily="34" charset="0"/>
                <a:cs typeface="WeblySleek UI Semibold" panose="020B0702040204020203" pitchFamily="34" charset="0"/>
              </a:rPr>
              <a:t>OnPlatform</a:t>
            </a:r>
            <a:r>
              <a:rPr lang="en-US" sz="4000" dirty="0" smtClean="0">
                <a:latin typeface="WeblySleek UI Semibold" panose="020B0702040204020203" pitchFamily="34" charset="0"/>
                <a:cs typeface="WeblySleek UI Semibold" panose="020B0702040204020203" pitchFamily="34" charset="0"/>
              </a:rPr>
              <a:t> &amp; </a:t>
            </a:r>
            <a:r>
              <a:rPr lang="en-US" sz="4000" dirty="0" err="1" smtClean="0">
                <a:latin typeface="WeblySleek UI Semibold" panose="020B0702040204020203" pitchFamily="34" charset="0"/>
                <a:cs typeface="WeblySleek UI Semibold" panose="020B0702040204020203" pitchFamily="34" charset="0"/>
              </a:rPr>
              <a:t>OnIdiom</a:t>
            </a:r>
            <a:endParaRPr lang="en-US" sz="4000" dirty="0">
              <a:latin typeface="WeblySleek UI Semibold" panose="020B0702040204020203" pitchFamily="34" charset="0"/>
              <a:cs typeface="WeblySleek UI Semibold" panose="020B0702040204020203" pitchFamily="34" charset="0"/>
            </a:endParaRPr>
          </a:p>
        </p:txBody>
      </p:sp>
      <p:sp>
        <p:nvSpPr>
          <p:cNvPr id="3" name="Rectangle 2"/>
          <p:cNvSpPr>
            <a:spLocks noChangeArrowheads="1"/>
          </p:cNvSpPr>
          <p:nvPr/>
        </p:nvSpPr>
        <p:spPr bwMode="auto">
          <a:xfrm>
            <a:off x="276225" y="1729538"/>
            <a:ext cx="11416908"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xml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version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1.0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encoding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utf-8</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http://xamarin.com/schemas/2014/forms</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http://schemas.microsoft.com/</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winfx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/2009/</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xaml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x:Class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Toolbox.View.Page1</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StackLayout.Padding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OnPlatform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x:TypeArguments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Thickness</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Android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0, 0, 0, 0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iOS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0, 20, 0, 0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WinPhone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0, 0, 0, 0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lang="en-US" altLang="en-US" sz="1600" dirty="0">
                <a:solidFill>
                  <a:srgbClr val="0000FF"/>
                </a:solidFill>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StackLayout.Padding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StackLayout.BackgroundColor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OnIdiom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x:TypeArguments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Color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Phone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Teal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Tablet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Green</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StackLayout.BackgroundColor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{Binding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MainText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VerticalOptions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HorizontalOptions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lvl="0" defTabSz="914400"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2891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9666816" cy="828675"/>
          </a:xfrm>
        </p:spPr>
        <p:txBody>
          <a:bodyPr>
            <a:normAutofit/>
          </a:bodyPr>
          <a:lstStyle/>
          <a:p>
            <a:r>
              <a:rPr lang="en-US" sz="4000" dirty="0" smtClean="0">
                <a:latin typeface="WeblySleek UI Semibold" panose="020B0702040204020203" pitchFamily="34" charset="0"/>
                <a:cs typeface="WeblySleek UI Semibold" panose="020B0702040204020203" pitchFamily="34" charset="0"/>
              </a:rPr>
              <a:t>XAML Syntax: </a:t>
            </a:r>
            <a:r>
              <a:rPr lang="en-US" sz="4000" dirty="0" err="1" smtClean="0">
                <a:latin typeface="WeblySleek UI Semibold" panose="020B0702040204020203" pitchFamily="34" charset="0"/>
                <a:cs typeface="WeblySleek UI Semibold" panose="020B0702040204020203" pitchFamily="34" charset="0"/>
              </a:rPr>
              <a:t>OnPlatform</a:t>
            </a:r>
            <a:r>
              <a:rPr lang="en-US" sz="4000" dirty="0" smtClean="0">
                <a:latin typeface="WeblySleek UI Semibold" panose="020B0702040204020203" pitchFamily="34" charset="0"/>
                <a:cs typeface="WeblySleek UI Semibold" panose="020B0702040204020203" pitchFamily="34" charset="0"/>
              </a:rPr>
              <a:t> &amp; </a:t>
            </a:r>
            <a:r>
              <a:rPr lang="en-US" sz="4000" dirty="0" err="1" smtClean="0">
                <a:latin typeface="WeblySleek UI Semibold" panose="020B0702040204020203" pitchFamily="34" charset="0"/>
                <a:cs typeface="WeblySleek UI Semibold" panose="020B0702040204020203" pitchFamily="34" charset="0"/>
              </a:rPr>
              <a:t>OnIdiom</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2160589"/>
            <a:ext cx="10771716" cy="3880773"/>
          </a:xfrm>
        </p:spPr>
        <p:txBody>
          <a:bodyPr>
            <a:normAutofit/>
          </a:bodyPr>
          <a:lstStyle/>
          <a:p>
            <a:pPr>
              <a:spcAft>
                <a:spcPts val="1200"/>
              </a:spcAft>
              <a:buFont typeface="Wingdings" panose="05000000000000000000" pitchFamily="2" charset="2"/>
              <a:buChar char="v"/>
            </a:pPr>
            <a:r>
              <a:rPr lang="en-US" sz="2400" dirty="0" err="1" smtClean="0">
                <a:latin typeface="WeblySleek UI Semilight" panose="020B0402040204020203" pitchFamily="34" charset="0"/>
                <a:cs typeface="WeblySleek UI Semilight" panose="020B0402040204020203" pitchFamily="34" charset="0"/>
              </a:rPr>
              <a:t>OnPlatform</a:t>
            </a:r>
            <a:r>
              <a:rPr lang="en-US" sz="2400" dirty="0" smtClean="0">
                <a:latin typeface="WeblySleek UI Semilight" panose="020B0402040204020203" pitchFamily="34" charset="0"/>
                <a:cs typeface="WeblySleek UI Semilight" panose="020B0402040204020203" pitchFamily="34" charset="0"/>
              </a:rPr>
              <a:t> allows us to define code for a specific platform</a:t>
            </a:r>
          </a:p>
          <a:p>
            <a:pPr>
              <a:spcAft>
                <a:spcPts val="1200"/>
              </a:spcAft>
              <a:buFont typeface="Wingdings" panose="05000000000000000000" pitchFamily="2" charset="2"/>
              <a:buChar char="v"/>
            </a:pPr>
            <a:r>
              <a:rPr lang="en-US" sz="2400" dirty="0" err="1" smtClean="0">
                <a:latin typeface="WeblySleek UI Semilight" panose="020B0402040204020203" pitchFamily="34" charset="0"/>
                <a:cs typeface="WeblySleek UI Semilight" panose="020B0402040204020203" pitchFamily="34" charset="0"/>
              </a:rPr>
              <a:t>OnIdiom</a:t>
            </a:r>
            <a:r>
              <a:rPr lang="en-US" sz="2400" dirty="0" smtClean="0">
                <a:latin typeface="WeblySleek UI Semilight" panose="020B0402040204020203" pitchFamily="34" charset="0"/>
                <a:cs typeface="WeblySleek UI Semilight" panose="020B0402040204020203" pitchFamily="34" charset="0"/>
              </a:rPr>
              <a:t> allows us to define code for either a tablet or phone</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Both are useful for providing those quick tweaks to get the UI to look the same on all devices or only changing one platform to fit the rest of their needs</a:t>
            </a:r>
          </a:p>
        </p:txBody>
      </p:sp>
    </p:spTree>
    <p:extLst>
      <p:ext uri="{BB962C8B-B14F-4D97-AF65-F5344CB8AC3E}">
        <p14:creationId xmlns:p14="http://schemas.microsoft.com/office/powerpoint/2010/main" val="2928685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WeblySleek UI Semibold" panose="020B0702040204020203" pitchFamily="34" charset="0"/>
                <a:cs typeface="WeblySleek UI Semibold" panose="020B0702040204020203" pitchFamily="34" charset="0"/>
              </a:rPr>
              <a:t>Advanced XAML</a:t>
            </a:r>
            <a:endParaRPr lang="en-US" dirty="0">
              <a:latin typeface="WeblySleek UI Semibold" panose="020B0702040204020203" pitchFamily="34" charset="0"/>
              <a:cs typeface="WeblySleek UI Semibold" panose="020B0702040204020203"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5829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20184" y="438150"/>
            <a:ext cx="8596668" cy="771525"/>
          </a:xfrm>
        </p:spPr>
        <p:txBody>
          <a:bodyPr>
            <a:normAutofit/>
          </a:bodyPr>
          <a:lstStyle/>
          <a:p>
            <a:r>
              <a:rPr lang="en-US" sz="4000" dirty="0" smtClean="0">
                <a:latin typeface="WeblySleek UI Semibold" panose="020B0702040204020203" pitchFamily="34" charset="0"/>
                <a:cs typeface="WeblySleek UI Semibold" panose="020B0702040204020203" pitchFamily="34" charset="0"/>
              </a:rPr>
              <a:t>Using Resource Dictionary</a:t>
            </a:r>
            <a:endParaRPr lang="en-US" sz="4000" dirty="0">
              <a:latin typeface="WeblySleek UI Semibold" panose="020B0702040204020203" pitchFamily="34" charset="0"/>
              <a:cs typeface="WeblySleek UI Semibold" panose="020B0702040204020203" pitchFamily="34" charset="0"/>
            </a:endParaRPr>
          </a:p>
        </p:txBody>
      </p:sp>
      <p:sp>
        <p:nvSpPr>
          <p:cNvPr id="7" name="Content Placeholder 4"/>
          <p:cNvSpPr>
            <a:spLocks noGrp="1"/>
          </p:cNvSpPr>
          <p:nvPr>
            <p:ph idx="1"/>
          </p:nvPr>
        </p:nvSpPr>
        <p:spPr>
          <a:xfrm>
            <a:off x="677334" y="2160589"/>
            <a:ext cx="10771716" cy="3880773"/>
          </a:xfrm>
        </p:spPr>
        <p:txBody>
          <a:bodyPr>
            <a:normAutofit/>
          </a:bodyPr>
          <a:lstStyle/>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Resource Dictionary is a dictionary that is specifically for use within the UI</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Can be defined in the XAML or Code behind</a:t>
            </a:r>
            <a:endParaRPr lang="en-US" sz="2400" dirty="0">
              <a:latin typeface="WeblySleek UI Semilight" panose="020B0402040204020203" pitchFamily="34" charset="0"/>
              <a:cs typeface="WeblySleek UI Semilight" panose="020B0402040204020203" pitchFamily="34" charset="0"/>
            </a:endParaRP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Use the x:Key to define the ID of the dictionary entry so you can reference it later</a:t>
            </a:r>
          </a:p>
        </p:txBody>
      </p:sp>
    </p:spTree>
    <p:extLst>
      <p:ext uri="{BB962C8B-B14F-4D97-AF65-F5344CB8AC3E}">
        <p14:creationId xmlns:p14="http://schemas.microsoft.com/office/powerpoint/2010/main" val="69033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Objectives</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lnSpc>
                <a:spcPct val="150000"/>
              </a:lnSpc>
            </a:pPr>
            <a:r>
              <a:rPr lang="en-US" sz="2400" dirty="0" smtClean="0">
                <a:latin typeface="WeblySleek UI Semilight" panose="020B0402040204020203" pitchFamily="34" charset="0"/>
                <a:cs typeface="WeblySleek UI Semilight" panose="020B0402040204020203" pitchFamily="34" charset="0"/>
              </a:rPr>
              <a:t>Understanding Xamarin.Forms</a:t>
            </a:r>
          </a:p>
          <a:p>
            <a:pPr>
              <a:lnSpc>
                <a:spcPct val="150000"/>
              </a:lnSpc>
            </a:pPr>
            <a:r>
              <a:rPr lang="en-US" sz="2400" dirty="0" smtClean="0">
                <a:latin typeface="WeblySleek UI Semilight" panose="020B0402040204020203" pitchFamily="34" charset="0"/>
                <a:cs typeface="WeblySleek UI Semilight" panose="020B0402040204020203" pitchFamily="34" charset="0"/>
              </a:rPr>
              <a:t>XAML Syntax &amp; Behavior</a:t>
            </a:r>
          </a:p>
          <a:p>
            <a:pPr>
              <a:lnSpc>
                <a:spcPct val="150000"/>
              </a:lnSpc>
            </a:pPr>
            <a:r>
              <a:rPr lang="en-US" sz="2400" dirty="0" smtClean="0">
                <a:latin typeface="WeblySleek UI Semilight" panose="020B0402040204020203" pitchFamily="34" charset="0"/>
                <a:cs typeface="WeblySleek UI Semilight" panose="020B0402040204020203" pitchFamily="34" charset="0"/>
              </a:rPr>
              <a:t>Advanced XAML</a:t>
            </a: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2295705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20184" y="438150"/>
            <a:ext cx="8596668" cy="771525"/>
          </a:xfrm>
        </p:spPr>
        <p:txBody>
          <a:bodyPr>
            <a:normAutofit/>
          </a:bodyPr>
          <a:lstStyle/>
          <a:p>
            <a:r>
              <a:rPr lang="en-US" sz="4000" dirty="0" smtClean="0">
                <a:latin typeface="WeblySleek UI Semibold" panose="020B0702040204020203" pitchFamily="34" charset="0"/>
                <a:cs typeface="WeblySleek UI Semibold" panose="020B0702040204020203" pitchFamily="34" charset="0"/>
              </a:rPr>
              <a:t>Using Resource Dictionary</a:t>
            </a:r>
            <a:endParaRPr lang="en-US" sz="4000" dirty="0">
              <a:latin typeface="WeblySleek UI Semibold" panose="020B0702040204020203" pitchFamily="34" charset="0"/>
              <a:cs typeface="WeblySleek UI Semibold" panose="020B0702040204020203" pitchFamily="34" charset="0"/>
            </a:endParaRPr>
          </a:p>
        </p:txBody>
      </p:sp>
      <p:sp>
        <p:nvSpPr>
          <p:cNvPr id="6" name="Rectangle 3"/>
          <p:cNvSpPr>
            <a:spLocks noChangeArrowheads="1"/>
          </p:cNvSpPr>
          <p:nvPr/>
        </p:nvSpPr>
        <p:spPr bwMode="auto">
          <a:xfrm>
            <a:off x="13143" y="1264958"/>
            <a:ext cx="11910633"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xml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version</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1.0</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encoding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utf-8</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http://xamarin.com/schemas/2014/forms</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xmlns:x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http://schemas.microsoft.com/</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winfx</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/2009/</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xaml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x:Class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Toolbox.View.Page1</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BackgroundColor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White</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ContentPage.Resources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ResourceDictionary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x:Key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TxtRed</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Red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OnPlatform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x:Key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TxtColor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x:TypeArguments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Color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Android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Green</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iOS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Teal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WinPhone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Purple</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LayoutOptions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x:Key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HorzCenter</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Center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LayoutOptions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ResourceDictionary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ContentPage.Resources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Im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 label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HorizontalOptions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HorzCenter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endParaRPr kumimoji="0" lang="en-US" altLang="en-US" sz="1600" b="0" i="0" u="none" strike="noStrike" cap="none" normalizeH="0" baseline="0" dirty="0" smtClean="0">
              <a:ln>
                <a:noFill/>
              </a:ln>
              <a:solidFill>
                <a:srgbClr val="0000FF"/>
              </a:solidFill>
              <a:effectLst/>
              <a:latin typeface="Lucida Console" panose="020B0609040504020204" pitchFamily="49" charset="0"/>
            </a:endParaRPr>
          </a:p>
          <a:p>
            <a:pPr lvl="0" defTabSz="914400" eaLnBrk="0" fontAlgn="base" hangingPunct="0">
              <a:spcBef>
                <a:spcPct val="0"/>
              </a:spcBef>
              <a:spcAft>
                <a:spcPct val="0"/>
              </a:spcAft>
            </a:pPr>
            <a:r>
              <a:rPr lang="en-US" altLang="en-US" sz="1600" dirty="0">
                <a:solidFill>
                  <a:srgbClr val="0000FF"/>
                </a:solidFill>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TextColor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TxtColor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Im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 label too, but different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HorizontalOptions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HorzCenter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TextColor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TxtRed</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Im</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also a different label but look like the first label</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p>
          <a:p>
            <a:pPr lvl="0" defTabSz="914400" eaLnBrk="0" fontAlgn="base" hangingPunct="0">
              <a:spcBef>
                <a:spcPct val="0"/>
              </a:spcBef>
              <a:spcAft>
                <a:spcPct val="0"/>
              </a:spcAft>
            </a:pPr>
            <a:r>
              <a:rPr lang="en-US" altLang="en-US" sz="1600" dirty="0">
                <a:solidFill>
                  <a:srgbClr val="0000FF"/>
                </a:solidFill>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HorizontalOptions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HorzCenter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FF0000"/>
                </a:solidFill>
                <a:effectLst/>
                <a:latin typeface="Lucida Console" panose="020B0609040504020204" pitchFamily="49" charset="0"/>
              </a:rPr>
              <a:t>TextColor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TxtColor</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519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Resource Dictionary hierarchy</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Resource files can inherit from global resource files </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Resource files prioritize definitions closer to where they started in the hierarchy.</a:t>
            </a:r>
          </a:p>
          <a:p>
            <a:pPr>
              <a:spcAft>
                <a:spcPts val="12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Order of priority is View, Layout, Page, Application</a:t>
            </a: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3473794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48145"/>
          </a:xfrm>
        </p:spPr>
        <p:txBody>
          <a:bodyPr>
            <a:normAutofit/>
          </a:bodyPr>
          <a:lstStyle/>
          <a:p>
            <a:r>
              <a:rPr lang="en-US" sz="4000" dirty="0" smtClean="0">
                <a:latin typeface="WeblySleek UI Semibold" panose="020B0702040204020203" pitchFamily="34" charset="0"/>
                <a:cs typeface="WeblySleek UI Semibold" panose="020B0702040204020203" pitchFamily="34" charset="0"/>
              </a:rPr>
              <a:t>Resource Dictionary Hierarchy</a:t>
            </a:r>
            <a:endParaRPr lang="en-US" sz="4000" dirty="0">
              <a:latin typeface="WeblySleek UI Semibold" panose="020B0702040204020203" pitchFamily="34" charset="0"/>
              <a:cs typeface="WeblySleek UI Semibold" panose="020B0702040204020203" pitchFamily="34" charset="0"/>
            </a:endParaRPr>
          </a:p>
        </p:txBody>
      </p:sp>
      <p:sp>
        <p:nvSpPr>
          <p:cNvPr id="2" name="Rectangle 1"/>
          <p:cNvSpPr>
            <a:spLocks noChangeArrowheads="1"/>
          </p:cNvSpPr>
          <p:nvPr/>
        </p:nvSpPr>
        <p:spPr bwMode="auto">
          <a:xfrm>
            <a:off x="1819275" y="4226751"/>
            <a:ext cx="6603090" cy="206210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ContentPage.Resources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ResourceDictionary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x:String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x:Key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TxtL1</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Im a 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x:String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ResourceDictionary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ContentPage.Resources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Text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err="1" smtClean="0">
                <a:ln>
                  <a:noFill/>
                </a:ln>
                <a:solidFill>
                  <a:srgbClr val="0000FF"/>
                </a:solidFill>
                <a:effectLst/>
                <a:latin typeface="Lucida Console" panose="020B0609040504020204" pitchFamily="49" charset="0"/>
              </a:rPr>
              <a:t>StaticResource</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TxtL1}</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&gt;&lt;/</a:t>
            </a:r>
            <a:r>
              <a:rPr kumimoji="0" lang="en-US" altLang="en-US" sz="1600" b="0" i="0" u="none" strike="noStrike" cap="none" normalizeH="0" baseline="0" dirty="0" smtClean="0">
                <a:ln>
                  <a:noFill/>
                </a:ln>
                <a:solidFill>
                  <a:srgbClr val="A31515"/>
                </a:solidFill>
                <a:effectLst/>
                <a:latin typeface="Lucida Console" panose="020B0609040504020204" pitchFamily="49" charset="0"/>
              </a:rPr>
              <a:t>Label</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StackLayout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819275" y="2024332"/>
            <a:ext cx="6973384" cy="13234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ContentPage.Resources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ResourceDictionary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x:String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a:t>
            </a:r>
            <a:r>
              <a:rPr kumimoji="0" lang="en-US" altLang="en-US" sz="1600" b="0" i="0" u="none" strike="noStrike" cap="none" normalizeH="0" baseline="0" dirty="0" smtClean="0">
                <a:ln>
                  <a:noFill/>
                </a:ln>
                <a:solidFill>
                  <a:srgbClr val="FF0000"/>
                </a:solidFill>
                <a:effectLst/>
                <a:latin typeface="Lucida Console" panose="020B0609040504020204" pitchFamily="49" charset="0"/>
              </a:rPr>
              <a:t>x:Key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TxtL1</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r>
              <a:rPr kumimoji="0" lang="en-US" altLang="en-US" sz="1600" b="0" i="0" u="none" strike="noStrike" cap="none" normalizeH="0" baseline="0" dirty="0" smtClean="0">
                <a:ln>
                  <a:noFill/>
                </a:ln>
                <a:solidFill>
                  <a:srgbClr val="000000"/>
                </a:solidFill>
                <a:effectLst/>
                <a:latin typeface="Lucida Console" panose="020B0609040504020204" pitchFamily="49" charset="0"/>
              </a:rPr>
              <a:t>I’m different</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x:String</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ResourceDictionary</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Lucida Console" panose="020B0609040504020204" pitchFamily="49" charset="0"/>
              </a:rPr>
              <a:t> </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  &lt;/</a:t>
            </a:r>
            <a:r>
              <a:rPr kumimoji="0" lang="en-US" altLang="en-US" sz="1600" b="0" i="0" u="none" strike="noStrike" cap="none" normalizeH="0" baseline="0" dirty="0" err="1" smtClean="0">
                <a:ln>
                  <a:noFill/>
                </a:ln>
                <a:solidFill>
                  <a:srgbClr val="A31515"/>
                </a:solidFill>
                <a:effectLst/>
                <a:latin typeface="Lucida Console" panose="020B0609040504020204" pitchFamily="49" charset="0"/>
              </a:rPr>
              <a:t>ContentPage.Resources</a:t>
            </a:r>
            <a:r>
              <a:rPr kumimoji="0" lang="en-US" altLang="en-US" sz="1600" b="0" i="0" u="none" strike="noStrike" cap="none" normalizeH="0" baseline="0" dirty="0" smtClean="0">
                <a:ln>
                  <a:noFill/>
                </a:ln>
                <a:solidFill>
                  <a:srgbClr val="0000FF"/>
                </a:solidFill>
                <a:effectLst/>
                <a:latin typeface="Lucida Console" panose="020B0609040504020204" pitchFamily="49" charset="0"/>
              </a:rPr>
              <a:t>&gt;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967345" y="3787261"/>
            <a:ext cx="2549237" cy="461665"/>
          </a:xfrm>
          <a:prstGeom prst="rect">
            <a:avLst/>
          </a:prstGeom>
          <a:noFill/>
        </p:spPr>
        <p:txBody>
          <a:bodyPr wrap="square" rtlCol="0">
            <a:spAutoFit/>
          </a:bodyPr>
          <a:lstStyle/>
          <a:p>
            <a:r>
              <a:rPr lang="en-US" sz="2400" dirty="0" smtClean="0">
                <a:solidFill>
                  <a:schemeClr val="accent4"/>
                </a:solidFill>
                <a:latin typeface="WeblySleek UI Semibold" panose="020B0702040204020203" pitchFamily="34" charset="0"/>
                <a:cs typeface="WeblySleek UI Semibold" panose="020B0702040204020203" pitchFamily="34" charset="0"/>
              </a:rPr>
              <a:t>Page1.xaml</a:t>
            </a:r>
            <a:endParaRPr lang="en-US" sz="2400" dirty="0">
              <a:solidFill>
                <a:schemeClr val="accent4"/>
              </a:solidFill>
              <a:latin typeface="WeblySleek UI Semibold" panose="020B0702040204020203" pitchFamily="34" charset="0"/>
              <a:cs typeface="WeblySleek UI Semibold" panose="020B0702040204020203" pitchFamily="34" charset="0"/>
            </a:endParaRPr>
          </a:p>
        </p:txBody>
      </p:sp>
      <p:sp>
        <p:nvSpPr>
          <p:cNvPr id="7" name="TextBox 6"/>
          <p:cNvSpPr txBox="1"/>
          <p:nvPr/>
        </p:nvSpPr>
        <p:spPr>
          <a:xfrm>
            <a:off x="1902402" y="1490673"/>
            <a:ext cx="2549237" cy="461665"/>
          </a:xfrm>
          <a:prstGeom prst="rect">
            <a:avLst/>
          </a:prstGeom>
          <a:noFill/>
        </p:spPr>
        <p:txBody>
          <a:bodyPr wrap="square" rtlCol="0">
            <a:spAutoFit/>
          </a:bodyPr>
          <a:lstStyle/>
          <a:p>
            <a:r>
              <a:rPr lang="en-US" sz="2400" b="1" dirty="0" err="1" smtClean="0">
                <a:solidFill>
                  <a:schemeClr val="accent4"/>
                </a:solidFill>
                <a:latin typeface="WeblySleek UI Semibold" panose="020B0702040204020203" pitchFamily="34" charset="0"/>
                <a:cs typeface="WeblySleek UI Semibold" panose="020B0702040204020203" pitchFamily="34" charset="0"/>
              </a:rPr>
              <a:t>App.xaml</a:t>
            </a:r>
            <a:endParaRPr lang="en-US" sz="2400" b="1" dirty="0">
              <a:solidFill>
                <a:schemeClr val="accent4"/>
              </a:solidFill>
              <a:latin typeface="WeblySleek UI Semibold" panose="020B0702040204020203" pitchFamily="34" charset="0"/>
              <a:cs typeface="WeblySleek UI Semibold" panose="020B0702040204020203" pitchFamily="34" charset="0"/>
            </a:endParaRPr>
          </a:p>
        </p:txBody>
      </p:sp>
    </p:spTree>
    <p:extLst>
      <p:ext uri="{BB962C8B-B14F-4D97-AF65-F5344CB8AC3E}">
        <p14:creationId xmlns:p14="http://schemas.microsoft.com/office/powerpoint/2010/main" val="1668883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WeblySleek UI Semibold" panose="020B0702040204020203" pitchFamily="34" charset="0"/>
                <a:cs typeface="WeblySleek UI Semibold" panose="020B0702040204020203" pitchFamily="34" charset="0"/>
              </a:rPr>
              <a:t>Hands on Lab</a:t>
            </a:r>
            <a:endParaRPr lang="en-US" dirty="0">
              <a:latin typeface="WeblySleek UI Semibold" panose="020B0702040204020203" pitchFamily="34" charset="0"/>
              <a:cs typeface="WeblySleek UI Semibold" panose="020B0702040204020203"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0982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What’s Next?</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spcAft>
                <a:spcPts val="1800"/>
              </a:spcAft>
            </a:pPr>
            <a:r>
              <a:rPr lang="en-US" sz="2400" dirty="0" smtClean="0">
                <a:latin typeface="WeblySleek UI Semilight" panose="020B0402040204020203" pitchFamily="34" charset="0"/>
                <a:cs typeface="WeblySleek UI Semilight" panose="020B0402040204020203" pitchFamily="34" charset="0"/>
              </a:rPr>
              <a:t>Data Binding with Xamarin.Forms &amp; XAML</a:t>
            </a:r>
          </a:p>
          <a:p>
            <a:pPr>
              <a:spcAft>
                <a:spcPts val="1800"/>
              </a:spcAft>
            </a:pPr>
            <a:r>
              <a:rPr lang="en-US" sz="2400" dirty="0" smtClean="0">
                <a:latin typeface="WeblySleek UI Semilight" panose="020B0402040204020203" pitchFamily="34" charset="0"/>
                <a:cs typeface="WeblySleek UI Semilight" panose="020B0402040204020203" pitchFamily="34" charset="0"/>
              </a:rPr>
              <a:t>List views and collections with Data Binding, XAML, &amp; Xamarin.Forms</a:t>
            </a:r>
          </a:p>
        </p:txBody>
      </p:sp>
    </p:spTree>
    <p:extLst>
      <p:ext uri="{BB962C8B-B14F-4D97-AF65-F5344CB8AC3E}">
        <p14:creationId xmlns:p14="http://schemas.microsoft.com/office/powerpoint/2010/main" val="3536302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3101" y="1617791"/>
            <a:ext cx="8596668" cy="1826581"/>
          </a:xfrm>
        </p:spPr>
        <p:txBody>
          <a:bodyPr/>
          <a:lstStyle/>
          <a:p>
            <a:pPr algn="ctr"/>
            <a:r>
              <a:rPr lang="en-US" dirty="0" smtClean="0">
                <a:latin typeface="WeblySleek UI Semibold" panose="020B0702040204020203" pitchFamily="34" charset="0"/>
                <a:cs typeface="WeblySleek UI Semibold" panose="020B0702040204020203" pitchFamily="34" charset="0"/>
              </a:rPr>
              <a:t>Questions?</a:t>
            </a:r>
            <a:endParaRPr lang="en-US" dirty="0">
              <a:latin typeface="WeblySleek UI Semibold" panose="020B0702040204020203" pitchFamily="34" charset="0"/>
              <a:cs typeface="WeblySleek UI Semibold" panose="020B0702040204020203" pitchFamily="34" charset="0"/>
            </a:endParaRPr>
          </a:p>
        </p:txBody>
      </p:sp>
      <p:sp>
        <p:nvSpPr>
          <p:cNvPr id="7" name="Subtitle 2"/>
          <p:cNvSpPr txBox="1">
            <a:spLocks/>
          </p:cNvSpPr>
          <p:nvPr/>
        </p:nvSpPr>
        <p:spPr>
          <a:xfrm>
            <a:off x="1087967" y="4176410"/>
            <a:ext cx="7766936" cy="164028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gn="ctr"/>
            <a:r>
              <a:rPr lang="en-US" sz="2400" dirty="0" smtClean="0">
                <a:latin typeface="WeblySleek UI Semilight" panose="020B0402040204020203" pitchFamily="34" charset="0"/>
                <a:cs typeface="WeblySleek UI Semilight" panose="020B0402040204020203" pitchFamily="34" charset="0"/>
              </a:rPr>
              <a:t>mitchmuenster@gmail.com</a:t>
            </a:r>
          </a:p>
          <a:p>
            <a:pPr algn="ctr"/>
            <a:r>
              <a:rPr lang="en-US" sz="2400" dirty="0" smtClean="0">
                <a:latin typeface="WeblySleek UI Semilight" panose="020B0402040204020203" pitchFamily="34" charset="0"/>
                <a:cs typeface="WeblySleek UI Semilight" panose="020B0402040204020203" pitchFamily="34" charset="0"/>
              </a:rPr>
              <a:t>@</a:t>
            </a:r>
            <a:r>
              <a:rPr lang="en-US" sz="2400" dirty="0" err="1" smtClean="0">
                <a:latin typeface="WeblySleek UI Semilight" panose="020B0402040204020203" pitchFamily="34" charset="0"/>
                <a:cs typeface="WeblySleek UI Semilight" panose="020B0402040204020203" pitchFamily="34" charset="0"/>
              </a:rPr>
              <a:t>MobileRez</a:t>
            </a:r>
            <a:endParaRPr lang="en-US" sz="2400" dirty="0" smtClean="0">
              <a:latin typeface="WeblySleek UI Semilight" panose="020B0402040204020203" pitchFamily="34" charset="0"/>
              <a:cs typeface="WeblySleek UI Semilight" panose="020B0402040204020203" pitchFamily="34" charset="0"/>
            </a:endParaRPr>
          </a:p>
          <a:p>
            <a:pPr algn="ctr"/>
            <a:r>
              <a:rPr lang="en-US" sz="2400" dirty="0" smtClean="0">
                <a:latin typeface="WeblySleek UI Semilight" panose="020B0402040204020203" pitchFamily="34" charset="0"/>
                <a:cs typeface="WeblySleek UI Semilight" panose="020B0402040204020203" pitchFamily="34" charset="0"/>
              </a:rPr>
              <a:t>mobilerez.tumbler.com</a:t>
            </a: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3971489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Data Binding + XAML + Forms</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spcAft>
                <a:spcPts val="1200"/>
              </a:spcAft>
              <a:buFont typeface="Wingdings" panose="05000000000000000000" pitchFamily="2" charset="2"/>
              <a:buChar char="v"/>
            </a:pP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3895242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Data Binding + XAML + Forms</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spcAft>
                <a:spcPts val="1200"/>
              </a:spcAft>
              <a:buFont typeface="Wingdings" panose="05000000000000000000" pitchFamily="2" charset="2"/>
              <a:buChar char="v"/>
            </a:pPr>
            <a:endParaRPr lang="en-US" sz="2400" dirty="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316108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WeblySleek UI Semibold" panose="020B0702040204020203" pitchFamily="34" charset="0"/>
                <a:cs typeface="WeblySleek UI Semibold" panose="020B0702040204020203" pitchFamily="34" charset="0"/>
              </a:rPr>
              <a:t>Understanding Xamarin.Forms</a:t>
            </a:r>
            <a:endParaRPr lang="en-US" dirty="0">
              <a:latin typeface="WeblySleek UI Semibold" panose="020B0702040204020203" pitchFamily="34" charset="0"/>
              <a:cs typeface="WeblySleek UI Semibold" panose="020B0702040204020203"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275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 is Xamarin.Forms?</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2160589"/>
            <a:ext cx="8596668" cy="4142557"/>
          </a:xfrm>
        </p:spPr>
        <p:txBody>
          <a:bodyPr>
            <a:normAutofit/>
          </a:bodyPr>
          <a:lstStyle/>
          <a:p>
            <a:pPr>
              <a:spcAft>
                <a:spcPts val="18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Xamarin.Forms allows you to rapidly create a cross platform app with a native UI.</a:t>
            </a:r>
          </a:p>
          <a:p>
            <a:pPr>
              <a:spcAft>
                <a:spcPts val="18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Can be created in either a Shared Class Library or Portable Class Library</a:t>
            </a:r>
          </a:p>
          <a:p>
            <a:pPr>
              <a:spcAft>
                <a:spcPts val="18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Great for Prototyping or Data-Driven apps.</a:t>
            </a:r>
            <a:r>
              <a:rPr lang="en-US" sz="2400" dirty="0">
                <a:latin typeface="WeblySleek UI Semilight" panose="020B0402040204020203" pitchFamily="34" charset="0"/>
                <a:cs typeface="WeblySleek UI Semilight" panose="020B0402040204020203" pitchFamily="34" charset="0"/>
              </a:rPr>
              <a:t> </a:t>
            </a:r>
            <a:endParaRPr lang="en-US" sz="2400" dirty="0" smtClean="0">
              <a:latin typeface="WeblySleek UI Semilight" panose="020B0402040204020203" pitchFamily="34" charset="0"/>
              <a:cs typeface="WeblySleek UI Semilight" panose="020B0402040204020203" pitchFamily="34" charset="0"/>
            </a:endParaRPr>
          </a:p>
          <a:p>
            <a:pPr>
              <a:spcAft>
                <a:spcPts val="1800"/>
              </a:spcAft>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Can </a:t>
            </a:r>
            <a:r>
              <a:rPr lang="en-US" sz="2400" dirty="0">
                <a:latin typeface="WeblySleek UI Semilight" panose="020B0402040204020203" pitchFamily="34" charset="0"/>
                <a:cs typeface="WeblySleek UI Semilight" panose="020B0402040204020203" pitchFamily="34" charset="0"/>
              </a:rPr>
              <a:t>also use dependency service to access platform specific features.</a:t>
            </a:r>
          </a:p>
          <a:p>
            <a:pPr>
              <a:spcAft>
                <a:spcPts val="1800"/>
              </a:spcAft>
              <a:buFont typeface="Wingdings" panose="05000000000000000000" pitchFamily="2" charset="2"/>
              <a:buChar char="v"/>
            </a:pPr>
            <a:endParaRPr lang="en-US" sz="2400" dirty="0" smtClean="0">
              <a:latin typeface="WeblySleek UI Semilight" panose="020B0402040204020203" pitchFamily="34" charset="0"/>
              <a:cs typeface="WeblySleek UI Semilight" panose="020B0402040204020203" pitchFamily="34" charset="0"/>
            </a:endParaRPr>
          </a:p>
        </p:txBody>
      </p:sp>
    </p:spTree>
    <p:extLst>
      <p:ext uri="{BB962C8B-B14F-4D97-AF65-F5344CB8AC3E}">
        <p14:creationId xmlns:p14="http://schemas.microsoft.com/office/powerpoint/2010/main" val="373252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Understanding Xamarin.Forms UI</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Xamarin.Forms UI is defined in 4 different ways; </a:t>
            </a:r>
            <a:r>
              <a:rPr lang="en-US" sz="2400" dirty="0">
                <a:latin typeface="WeblySleek UI Semilight" panose="020B0402040204020203" pitchFamily="34" charset="0"/>
                <a:cs typeface="WeblySleek UI Semilight" panose="020B0402040204020203" pitchFamily="34" charset="0"/>
              </a:rPr>
              <a:t>P</a:t>
            </a:r>
            <a:r>
              <a:rPr lang="en-US" sz="2400" dirty="0" smtClean="0">
                <a:latin typeface="WeblySleek UI Semilight" panose="020B0402040204020203" pitchFamily="34" charset="0"/>
                <a:cs typeface="WeblySleek UI Semilight" panose="020B0402040204020203" pitchFamily="34" charset="0"/>
              </a:rPr>
              <a:t>ages, Layouts, Cells, and Views.</a:t>
            </a:r>
          </a:p>
        </p:txBody>
      </p:sp>
    </p:spTree>
    <p:extLst>
      <p:ext uri="{BB962C8B-B14F-4D97-AF65-F5344CB8AC3E}">
        <p14:creationId xmlns:p14="http://schemas.microsoft.com/office/powerpoint/2010/main" val="1731044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 is a Page?</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1521398"/>
            <a:ext cx="10854759" cy="4284599"/>
          </a:xfrm>
        </p:spPr>
        <p:txBody>
          <a:bodyPr>
            <a:normAutofit/>
          </a:bodyPr>
          <a:lstStyle/>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page is used to define a single screen that contains most or all of the screen.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513" y="2667762"/>
            <a:ext cx="10058400" cy="3352799"/>
          </a:xfrm>
          <a:prstGeom prst="rect">
            <a:avLst/>
          </a:prstGeom>
        </p:spPr>
      </p:pic>
    </p:spTree>
    <p:extLst>
      <p:ext uri="{BB962C8B-B14F-4D97-AF65-F5344CB8AC3E}">
        <p14:creationId xmlns:p14="http://schemas.microsoft.com/office/powerpoint/2010/main" val="830823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 is a Layout?</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1521398"/>
            <a:ext cx="10854759" cy="4284599"/>
          </a:xfrm>
        </p:spPr>
        <p:txBody>
          <a:bodyPr>
            <a:normAutofit/>
          </a:bodyPr>
          <a:lstStyle/>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layout is a special type of view that acts as a container for other views or layouts.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119770"/>
            <a:ext cx="10837970" cy="2588573"/>
          </a:xfrm>
          <a:prstGeom prst="rect">
            <a:avLst/>
          </a:prstGeom>
        </p:spPr>
      </p:pic>
    </p:spTree>
    <p:extLst>
      <p:ext uri="{BB962C8B-B14F-4D97-AF65-F5344CB8AC3E}">
        <p14:creationId xmlns:p14="http://schemas.microsoft.com/office/powerpoint/2010/main" val="74004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 is a View?</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1521399"/>
            <a:ext cx="10854759" cy="4178066"/>
          </a:xfrm>
        </p:spPr>
        <p:txBody>
          <a:bodyPr>
            <a:normAutofit/>
          </a:bodyPr>
          <a:lstStyle/>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View is the term Xamarin.Forms uses for all its basic controls from Buttons to Progress Bars. </a:t>
            </a:r>
          </a:p>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Some of the Views Xamarin.Forms contains are </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Button</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Date Picker</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Entry (</a:t>
            </a:r>
            <a:r>
              <a:rPr lang="en-US" sz="2200" i="1" dirty="0" smtClean="0">
                <a:latin typeface="WeblySleek UI Semilight" panose="020B0402040204020203" pitchFamily="34" charset="0"/>
                <a:cs typeface="WeblySleek UI Semilight" panose="020B0402040204020203" pitchFamily="34" charset="0"/>
              </a:rPr>
              <a:t>input box</a:t>
            </a:r>
            <a:r>
              <a:rPr lang="en-US" sz="2200" dirty="0" smtClean="0">
                <a:latin typeface="WeblySleek UI Semilight" panose="020B0402040204020203" pitchFamily="34" charset="0"/>
                <a:cs typeface="WeblySleek UI Semilight" panose="020B0402040204020203" pitchFamily="34" charset="0"/>
              </a:rPr>
              <a:t>)</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Label</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Picker (</a:t>
            </a:r>
            <a:r>
              <a:rPr lang="en-US" sz="2200" i="1" dirty="0" smtClean="0">
                <a:latin typeface="WeblySleek UI Semilight" panose="020B0402040204020203" pitchFamily="34" charset="0"/>
                <a:cs typeface="WeblySleek UI Semilight" panose="020B0402040204020203" pitchFamily="34" charset="0"/>
              </a:rPr>
              <a:t>The phones form of dropdown list</a:t>
            </a:r>
            <a:r>
              <a:rPr lang="en-US" sz="2200" dirty="0" smtClean="0">
                <a:latin typeface="WeblySleek UI Semilight" panose="020B0402040204020203" pitchFamily="34" charset="0"/>
                <a:cs typeface="WeblySleek UI Semilight" panose="020B0402040204020203" pitchFamily="34" charset="0"/>
              </a:rPr>
              <a:t>)</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Progress Bar</a:t>
            </a:r>
          </a:p>
        </p:txBody>
      </p:sp>
      <p:sp>
        <p:nvSpPr>
          <p:cNvPr id="3" name="TextBox 2"/>
          <p:cNvSpPr txBox="1"/>
          <p:nvPr/>
        </p:nvSpPr>
        <p:spPr>
          <a:xfrm>
            <a:off x="516220" y="6045695"/>
            <a:ext cx="11176985" cy="369332"/>
          </a:xfrm>
          <a:prstGeom prst="rect">
            <a:avLst/>
          </a:prstGeom>
          <a:noFill/>
        </p:spPr>
        <p:txBody>
          <a:bodyPr wrap="square" rtlCol="0">
            <a:spAutoFit/>
          </a:bodyPr>
          <a:lstStyle/>
          <a:p>
            <a:pPr algn="ctr"/>
            <a:r>
              <a:rPr lang="en-US" dirty="0" smtClean="0">
                <a:latin typeface="WeblySleek UI Semilight" panose="020B0402040204020203" pitchFamily="34" charset="0"/>
                <a:cs typeface="WeblySleek UI Semilight" panose="020B0402040204020203" pitchFamily="34" charset="0"/>
              </a:rPr>
              <a:t>A full list </a:t>
            </a:r>
            <a:r>
              <a:rPr lang="en-US" dirty="0">
                <a:latin typeface="WeblySleek UI Semilight" panose="020B0402040204020203" pitchFamily="34" charset="0"/>
                <a:cs typeface="WeblySleek UI Semilight" panose="020B0402040204020203" pitchFamily="34" charset="0"/>
              </a:rPr>
              <a:t>of </a:t>
            </a:r>
            <a:r>
              <a:rPr lang="en-US" dirty="0" smtClean="0">
                <a:latin typeface="WeblySleek UI Semilight" panose="020B0402040204020203" pitchFamily="34" charset="0"/>
                <a:cs typeface="WeblySleek UI Semilight" panose="020B0402040204020203" pitchFamily="34" charset="0"/>
              </a:rPr>
              <a:t>Views </a:t>
            </a:r>
            <a:r>
              <a:rPr lang="en-US" dirty="0">
                <a:latin typeface="WeblySleek UI Semilight" panose="020B0402040204020203" pitchFamily="34" charset="0"/>
                <a:cs typeface="WeblySleek UI Semilight" panose="020B0402040204020203" pitchFamily="34" charset="0"/>
              </a:rPr>
              <a:t>at </a:t>
            </a:r>
            <a:r>
              <a:rPr lang="en-US" u="sng" dirty="0">
                <a:solidFill>
                  <a:schemeClr val="accent4">
                    <a:lumMod val="75000"/>
                  </a:schemeClr>
                </a:solidFill>
                <a:latin typeface="WeblySleek UI Semilight" panose="020B0402040204020203" pitchFamily="34" charset="0"/>
                <a:cs typeface="WeblySleek UI Semilight" panose="020B0402040204020203" pitchFamily="34" charset="0"/>
              </a:rPr>
              <a:t>https://developer.xamarin.com/guides/cross-platform/xamarin-forms/controls/views/</a:t>
            </a:r>
          </a:p>
        </p:txBody>
      </p:sp>
    </p:spTree>
    <p:extLst>
      <p:ext uri="{BB962C8B-B14F-4D97-AF65-F5344CB8AC3E}">
        <p14:creationId xmlns:p14="http://schemas.microsoft.com/office/powerpoint/2010/main" val="3894755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latin typeface="WeblySleek UI Semibold" panose="020B0702040204020203" pitchFamily="34" charset="0"/>
                <a:cs typeface="WeblySleek UI Semibold" panose="020B0702040204020203" pitchFamily="34" charset="0"/>
              </a:rPr>
              <a:t>What is a Cell?</a:t>
            </a:r>
            <a:endParaRPr lang="en-US" sz="4000" dirty="0">
              <a:latin typeface="WeblySleek UI Semibold" panose="020B0702040204020203" pitchFamily="34" charset="0"/>
              <a:cs typeface="WeblySleek UI Semibold" panose="020B0702040204020203" pitchFamily="34" charset="0"/>
            </a:endParaRPr>
          </a:p>
        </p:txBody>
      </p:sp>
      <p:sp>
        <p:nvSpPr>
          <p:cNvPr id="5" name="Content Placeholder 4"/>
          <p:cNvSpPr>
            <a:spLocks noGrp="1"/>
          </p:cNvSpPr>
          <p:nvPr>
            <p:ph idx="1"/>
          </p:nvPr>
        </p:nvSpPr>
        <p:spPr>
          <a:xfrm>
            <a:off x="677334" y="1521398"/>
            <a:ext cx="10854759" cy="4284599"/>
          </a:xfrm>
        </p:spPr>
        <p:txBody>
          <a:bodyPr>
            <a:normAutofit/>
          </a:bodyPr>
          <a:lstStyle/>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 Cell is a special element that is used inside tables and defines how each item in a list is rendered.</a:t>
            </a:r>
          </a:p>
          <a:p>
            <a:pPr>
              <a:buFont typeface="Wingdings" panose="05000000000000000000" pitchFamily="2" charset="2"/>
              <a:buChar char="v"/>
            </a:pPr>
            <a:r>
              <a:rPr lang="en-US" sz="2400" dirty="0" smtClean="0">
                <a:latin typeface="WeblySleek UI Semilight" panose="020B0402040204020203" pitchFamily="34" charset="0"/>
                <a:cs typeface="WeblySleek UI Semilight" panose="020B0402040204020203" pitchFamily="34" charset="0"/>
              </a:rPr>
              <a:t>An example of Cells Xamarin.Forms supports:</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Entry Cell </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Switch Cell</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Text Cell</a:t>
            </a:r>
          </a:p>
          <a:p>
            <a:pPr lvl="1">
              <a:buFont typeface="Wingdings" panose="05000000000000000000" pitchFamily="2" charset="2"/>
              <a:buChar char="v"/>
            </a:pPr>
            <a:r>
              <a:rPr lang="en-US" sz="2200" dirty="0" smtClean="0">
                <a:latin typeface="WeblySleek UI Semilight" panose="020B0402040204020203" pitchFamily="34" charset="0"/>
                <a:cs typeface="WeblySleek UI Semilight" panose="020B0402040204020203" pitchFamily="34" charset="0"/>
              </a:rPr>
              <a:t>Image Cell</a:t>
            </a:r>
          </a:p>
        </p:txBody>
      </p:sp>
      <p:sp>
        <p:nvSpPr>
          <p:cNvPr id="6" name="TextBox 5"/>
          <p:cNvSpPr txBox="1"/>
          <p:nvPr/>
        </p:nvSpPr>
        <p:spPr>
          <a:xfrm>
            <a:off x="516220" y="6045695"/>
            <a:ext cx="11176985" cy="369332"/>
          </a:xfrm>
          <a:prstGeom prst="rect">
            <a:avLst/>
          </a:prstGeom>
          <a:noFill/>
        </p:spPr>
        <p:txBody>
          <a:bodyPr wrap="square" rtlCol="0">
            <a:spAutoFit/>
          </a:bodyPr>
          <a:lstStyle/>
          <a:p>
            <a:pPr algn="ctr"/>
            <a:r>
              <a:rPr lang="en-US" dirty="0" smtClean="0">
                <a:latin typeface="WeblySleek UI Semilight" panose="020B0402040204020203" pitchFamily="34" charset="0"/>
                <a:cs typeface="WeblySleek UI Semilight" panose="020B0402040204020203" pitchFamily="34" charset="0"/>
              </a:rPr>
              <a:t>A full list </a:t>
            </a:r>
            <a:r>
              <a:rPr lang="en-US" dirty="0">
                <a:latin typeface="WeblySleek UI Semilight" panose="020B0402040204020203" pitchFamily="34" charset="0"/>
                <a:cs typeface="WeblySleek UI Semilight" panose="020B0402040204020203" pitchFamily="34" charset="0"/>
              </a:rPr>
              <a:t>of </a:t>
            </a:r>
            <a:r>
              <a:rPr lang="en-US" dirty="0" smtClean="0">
                <a:latin typeface="WeblySleek UI Semilight" panose="020B0402040204020203" pitchFamily="34" charset="0"/>
                <a:cs typeface="WeblySleek UI Semilight" panose="020B0402040204020203" pitchFamily="34" charset="0"/>
              </a:rPr>
              <a:t>Cells at </a:t>
            </a:r>
            <a:r>
              <a:rPr lang="en-US" u="sng" dirty="0">
                <a:solidFill>
                  <a:schemeClr val="accent4">
                    <a:lumMod val="75000"/>
                  </a:schemeClr>
                </a:solidFill>
                <a:latin typeface="WeblySleek UI Semilight" panose="020B0402040204020203" pitchFamily="34" charset="0"/>
                <a:cs typeface="WeblySleek UI Semilight" panose="020B0402040204020203" pitchFamily="34" charset="0"/>
              </a:rPr>
              <a:t>https://developer.xamarin.com/guides/cross-platform/xamarin-forms/controls/cells/</a:t>
            </a:r>
          </a:p>
        </p:txBody>
      </p:sp>
    </p:spTree>
    <p:extLst>
      <p:ext uri="{BB962C8B-B14F-4D97-AF65-F5344CB8AC3E}">
        <p14:creationId xmlns:p14="http://schemas.microsoft.com/office/powerpoint/2010/main" val="246914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ppt/theme/themeOverride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9079</TotalTime>
  <Words>1270</Words>
  <Application>Microsoft Office PowerPoint</Application>
  <PresentationFormat>Widescreen</PresentationFormat>
  <Paragraphs>255</Paragraphs>
  <Slides>27</Slides>
  <Notes>20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Lucida Console</vt:lpstr>
      <vt:lpstr>Trebuchet MS</vt:lpstr>
      <vt:lpstr>WeblySleek UI Semibold</vt:lpstr>
      <vt:lpstr>WeblySleek UI Semilight</vt:lpstr>
      <vt:lpstr>Wingdings</vt:lpstr>
      <vt:lpstr>Wingdings 3</vt:lpstr>
      <vt:lpstr>Facet</vt:lpstr>
      <vt:lpstr>1_Facet</vt:lpstr>
      <vt:lpstr>2_Facet</vt:lpstr>
      <vt:lpstr>Getting hands on with XAML and Xamarin.Forms</vt:lpstr>
      <vt:lpstr>Objectives</vt:lpstr>
      <vt:lpstr>Understanding Xamarin.Forms</vt:lpstr>
      <vt:lpstr>What is Xamarin.Forms?</vt:lpstr>
      <vt:lpstr>Understanding Xamarin.Forms UI</vt:lpstr>
      <vt:lpstr>What is a Page?</vt:lpstr>
      <vt:lpstr>What is a Layout?</vt:lpstr>
      <vt:lpstr>What is a View?</vt:lpstr>
      <vt:lpstr>What is a Cell?</vt:lpstr>
      <vt:lpstr>Traditional way to build Forms apps</vt:lpstr>
      <vt:lpstr>XAML Syntax &amp; Behavior</vt:lpstr>
      <vt:lpstr>What is XAML?</vt:lpstr>
      <vt:lpstr>Why use XAML over all code in a .cs file?</vt:lpstr>
      <vt:lpstr>Building a layout in XAML</vt:lpstr>
      <vt:lpstr>XAML Syntax: Attached properties &amp; Property Elements</vt:lpstr>
      <vt:lpstr>XAML Syntax: OnPlatform &amp; OnIdiom</vt:lpstr>
      <vt:lpstr>XAML Syntax: OnPlatform &amp; OnIdiom</vt:lpstr>
      <vt:lpstr>Advanced XAML</vt:lpstr>
      <vt:lpstr>Using Resource Dictionary</vt:lpstr>
      <vt:lpstr>Using Resource Dictionary</vt:lpstr>
      <vt:lpstr>Resource Dictionary hierarchy</vt:lpstr>
      <vt:lpstr>Resource Dictionary Hierarchy</vt:lpstr>
      <vt:lpstr>Hands on Lab</vt:lpstr>
      <vt:lpstr>What’s Next?</vt:lpstr>
      <vt:lpstr>Questions?</vt:lpstr>
      <vt:lpstr>Data Binding + XAML + Forms</vt:lpstr>
      <vt:lpstr>Data Binding + XAML + Forms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mitchmuenster@gmail.com</dc:creator>
  <cp:lastModifiedBy>mitchmuenster@gmail.com</cp:lastModifiedBy>
  <cp:revision>88</cp:revision>
  <dcterms:created xsi:type="dcterms:W3CDTF">2015-08-31T13:43:31Z</dcterms:created>
  <dcterms:modified xsi:type="dcterms:W3CDTF">2015-10-15T22:27:15Z</dcterms:modified>
</cp:coreProperties>
</file>