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41" r:id="rId9"/>
  </p:sldMasterIdLst>
  <p:notesMasterIdLst>
    <p:notesMasterId r:id="rId11"/>
  </p:notesMasterIdLst>
  <p:sldIdLst>
    <p:sldId id="347" r:id="rId13"/>
    <p:sldId id="302" r:id="rId15"/>
    <p:sldId id="262" r:id="rId17"/>
    <p:sldId id="307" r:id="rId18"/>
    <p:sldId id="317" r:id="rId19"/>
    <p:sldId id="348" r:id="rId20"/>
    <p:sldId id="349" r:id="rId21"/>
    <p:sldId id="351" r:id="rId22"/>
    <p:sldId id="352" r:id="rId23"/>
    <p:sldId id="353" r:id="rId24"/>
    <p:sldId id="304" r:id="rId25"/>
  </p:sldIdLst>
  <p:sldSz cx="19477355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3452" userDrawn="1">
          <p15:clr>
            <a:srgbClr val="A4A3A4"/>
          </p15:clr>
        </p15:guide>
        <p15:guide id="2" pos="61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BC7B9"/>
    <a:srgbClr val="212837"/>
    <a:srgbClr val="F8F8F8"/>
    <a:srgbClr val="2891ED"/>
    <a:srgbClr val="28B0AA"/>
    <a:srgbClr val="EB7E21"/>
    <a:srgbClr val="D74142"/>
    <a:srgbClr val="D44465"/>
    <a:srgbClr val="674AB4"/>
    <a:srgbClr val="3B51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80704" autoAdjust="0"/>
  </p:normalViewPr>
  <p:slideViewPr>
    <p:cSldViewPr snapToGrid="0" snapToObjects="1">
      <p:cViewPr varScale="1">
        <p:scale>
          <a:sx n="37" d="100"/>
          <a:sy n="37" d="100"/>
        </p:scale>
        <p:origin x="-68" y="180"/>
      </p:cViewPr>
      <p:guideLst>
        <p:guide orient="horz" pos="3452"/>
        <p:guide pos="6108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>
        <p:guide orient="horz" pos="3452"/>
        <p:guide pos="6108"/>
      </p:guideLst>
    </p:cSldViewPr>
  </p:notes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9" Type="http://schemas.openxmlformats.org/officeDocument/2006/relationships/slideMaster" Target="slideMasters/slideMaster1.xml"></Relationship><Relationship Id="rId10" Type="http://schemas.openxmlformats.org/officeDocument/2006/relationships/theme" Target="theme/theme1.xml"></Relationship><Relationship Id="rId11" Type="http://schemas.openxmlformats.org/officeDocument/2006/relationships/notesMaster" Target="notesMasters/notesMaster1.xml"></Relationship><Relationship Id="rId13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96E86-5E67-4DFC-9D7D-D598240582E8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C7E86-76DE-4D38-A718-39A1E655A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1pPr>
    <a:lvl2pPr marL="74615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2pPr>
    <a:lvl3pPr marL="149230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3pPr>
    <a:lvl4pPr marL="223845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4pPr>
    <a:lvl5pPr marL="29846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5pPr>
    <a:lvl6pPr marL="373075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9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305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920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2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9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6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05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678670" y="560705"/>
            <a:ext cx="9243060" cy="98520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716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805291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2967226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43355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3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702800" y="1816769"/>
            <a:ext cx="9774238" cy="733926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816769"/>
            <a:ext cx="9774238" cy="733926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747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08139" y="3056021"/>
            <a:ext cx="4860760" cy="4860758"/>
          </a:xfrm>
          <a:custGeom>
            <a:avLst/>
            <a:gdLst>
              <a:gd name="connsiteX0" fmla="*/ 2605881 w 5211762"/>
              <a:gd name="connsiteY0" fmla="*/ 0 h 5211760"/>
              <a:gd name="connsiteX1" fmla="*/ 5211762 w 5211762"/>
              <a:gd name="connsiteY1" fmla="*/ 2605880 h 5211760"/>
              <a:gd name="connsiteX2" fmla="*/ 2605881 w 5211762"/>
              <a:gd name="connsiteY2" fmla="*/ 5211760 h 5211760"/>
              <a:gd name="connsiteX3" fmla="*/ 0 w 5211762"/>
              <a:gd name="connsiteY3" fmla="*/ 2605880 h 5211760"/>
              <a:gd name="connsiteX4" fmla="*/ 2605881 w 5211762"/>
              <a:gd name="connsiteY4" fmla="*/ 0 h 521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1762" h="5211760">
                <a:moveTo>
                  <a:pt x="2605881" y="0"/>
                </a:moveTo>
                <a:cubicBezTo>
                  <a:pt x="4045069" y="0"/>
                  <a:pt x="5211762" y="1166692"/>
                  <a:pt x="5211762" y="2605880"/>
                </a:cubicBezTo>
                <a:cubicBezTo>
                  <a:pt x="5211762" y="4045068"/>
                  <a:pt x="4045069" y="5211760"/>
                  <a:pt x="2605881" y="5211760"/>
                </a:cubicBezTo>
                <a:cubicBezTo>
                  <a:pt x="1166693" y="5211760"/>
                  <a:pt x="0" y="4045068"/>
                  <a:pt x="0" y="2605880"/>
                </a:cubicBezTo>
                <a:cubicBezTo>
                  <a:pt x="0" y="1166692"/>
                  <a:pt x="1166693" y="0"/>
                  <a:pt x="26058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5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127690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-1109345" y="7298690"/>
            <a:ext cx="1754505" cy="175450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4798060" y="7101205"/>
            <a:ext cx="197485" cy="197485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Diamond 8"/>
          <p:cNvSpPr/>
          <p:nvPr userDrawn="1"/>
        </p:nvSpPr>
        <p:spPr>
          <a:xfrm>
            <a:off x="9227185" y="4903470"/>
            <a:ext cx="326390" cy="326390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14436725" y="10026650"/>
            <a:ext cx="42037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trike="noStrike" spc="600" dirty="0">
                <a:solidFill>
                  <a:schemeClr val="bg1">
                    <a:lumMod val="8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Blog.naver.com/</a:t>
            </a:r>
            <a:r>
              <a:rPr lang="en-US" sz="1600" strike="noStrike" spc="600" dirty="0" err="1">
                <a:solidFill>
                  <a:schemeClr val="bg1">
                    <a:lumMod val="8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imjandi</a:t>
            </a:r>
            <a:endParaRPr lang="id-ID" sz="1600" strike="noStrike" spc="600" dirty="0">
              <a:solidFill>
                <a:schemeClr val="bg1">
                  <a:lumMod val="85000"/>
                </a:schemeClr>
              </a:solidFill>
              <a:latin typeface="Geomanist Regular" panose="02000503000000020004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18775680" y="-701040"/>
            <a:ext cx="1402715" cy="1402715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Diamond 26"/>
          <p:cNvSpPr/>
          <p:nvPr userDrawn="1"/>
        </p:nvSpPr>
        <p:spPr>
          <a:xfrm>
            <a:off x="8363585" y="8756650"/>
            <a:ext cx="326390" cy="326390"/>
          </a:xfrm>
          <a:prstGeom prst="diamond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 userDrawn="1"/>
        </p:nvSpPr>
        <p:spPr>
          <a:xfrm>
            <a:off x="-516890" y="408305"/>
            <a:ext cx="872490" cy="872490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reeform: Shape 31"/>
          <p:cNvSpPr/>
          <p:nvPr userDrawn="1"/>
        </p:nvSpPr>
        <p:spPr>
          <a:xfrm flipV="1">
            <a:off x="17134205" y="7914005"/>
            <a:ext cx="523240" cy="5232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Freeform: Shape 32"/>
          <p:cNvSpPr/>
          <p:nvPr userDrawn="1"/>
        </p:nvSpPr>
        <p:spPr>
          <a:xfrm flipV="1">
            <a:off x="12931775" y="135255"/>
            <a:ext cx="196850" cy="19685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reeform: Shape 33"/>
          <p:cNvSpPr/>
          <p:nvPr userDrawn="1"/>
        </p:nvSpPr>
        <p:spPr>
          <a:xfrm>
            <a:off x="19031585" y="3190875"/>
            <a:ext cx="962660" cy="96266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Isosceles Triangle 36"/>
          <p:cNvSpPr/>
          <p:nvPr userDrawn="1"/>
        </p:nvSpPr>
        <p:spPr>
          <a:xfrm rot="19384964">
            <a:off x="11768455" y="10704195"/>
            <a:ext cx="365125" cy="314960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Isosceles Triangle 37"/>
          <p:cNvSpPr/>
          <p:nvPr userDrawn="1"/>
        </p:nvSpPr>
        <p:spPr>
          <a:xfrm rot="19384964">
            <a:off x="1973580" y="3300730"/>
            <a:ext cx="516255" cy="445135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: Shape 28"/>
          <p:cNvSpPr/>
          <p:nvPr userDrawn="1"/>
        </p:nvSpPr>
        <p:spPr>
          <a:xfrm>
            <a:off x="4798060" y="1497330"/>
            <a:ext cx="412115" cy="41211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6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460754" rtl="0" eaLnBrk="1" latinLnBrk="0" hangingPunct="1">
        <a:lnSpc>
          <a:spcPct val="90000"/>
        </a:lnSpc>
        <a:spcBef>
          <a:spcPct val="0"/>
        </a:spcBef>
        <a:buNone/>
        <a:defRPr sz="70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89" indent="-365189" algn="l" defTabSz="1460754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4473" kern="1200">
          <a:solidFill>
            <a:schemeClr val="tx1"/>
          </a:solidFill>
          <a:latin typeface="+mn-lt"/>
          <a:ea typeface="+mn-ea"/>
          <a:cs typeface="+mn-cs"/>
        </a:defRPr>
      </a:lvl1pPr>
      <a:lvl2pPr marL="1095566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834" kern="1200">
          <a:solidFill>
            <a:schemeClr val="tx1"/>
          </a:solidFill>
          <a:latin typeface="+mn-lt"/>
          <a:ea typeface="+mn-ea"/>
          <a:cs typeface="+mn-cs"/>
        </a:defRPr>
      </a:lvl2pPr>
      <a:lvl3pPr marL="1825943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556320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3286697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4017074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747451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477828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6208205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2pPr>
      <a:lvl3pPr marL="1460754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191131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3651885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382262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5843016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jp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fImage230803092507.png"></Relationship><Relationship Id="rId4" Type="http://schemas.openxmlformats.org/officeDocument/2006/relationships/image" Target="../media/fImage159723095082.png"></Relationship><Relationship Id="rId5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173282329631.jpeg"></Relationship><Relationship Id="rId4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5.jpeg"></Relationship><Relationship Id="rId3" Type="http://schemas.openxmlformats.org/officeDocument/2006/relationships/slideLayout" Target="../slideLayouts/slideLayout6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image" Target="../media/fImage150542339631.png"></Relationship><Relationship Id="rId6" Type="http://schemas.openxmlformats.org/officeDocument/2006/relationships/image" Target="../media/fImage87263045082.png"></Relationship><Relationship Id="rId7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image" Target="../media/fImage92519271520.png"></Relationship><Relationship Id="rId7" Type="http://schemas.openxmlformats.org/officeDocument/2006/relationships/image" Target="../media/fImage119863055082.png"></Relationship><Relationship Id="rId8" Type="http://schemas.openxmlformats.org/officeDocument/2006/relationships/image" Target="../media/fImage110413065939.png"></Relationship><Relationship Id="rId9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069627234.png"></Relationship><Relationship Id="rId4" Type="http://schemas.openxmlformats.org/officeDocument/2006/relationships/image" Target="../media/fImage134593075082.png"></Relationship><Relationship Id="rId5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153243085082.png"></Relationship><Relationship Id="rId5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57952961868.png"></Relationship><Relationship Id="rId3" Type="http://schemas.openxmlformats.org/officeDocument/2006/relationships/image" Target="../media/fImage170442973999.png"></Relationship><Relationship Id="rId4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개체 틀 41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r="71"/>
          <a:stretch>
            <a:fillRect/>
          </a:stretch>
        </p:blipFill>
        <p:spPr>
          <a:xfrm>
            <a:off x="0" y="0"/>
            <a:ext cx="19477355" cy="10972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8100" y="-346710"/>
            <a:ext cx="19477355" cy="109728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82000"/>
                </a:schemeClr>
              </a:gs>
              <a:gs pos="100000">
                <a:schemeClr val="tx1">
                  <a:lumMod val="75000"/>
                  <a:lumOff val="25000"/>
                  <a:alpha val="1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spc="300" dirty="0" err="1">
                <a:latin typeface="Myriad Pro Cond" panose="020B0506030403020204" pitchFamily="34" charset="0"/>
                <a:ea typeface="HY강B" panose="02030600000101010101" pitchFamily="18" charset="-127"/>
              </a:rPr>
              <a:t>마이다비</a:t>
            </a:r>
            <a:r>
              <a:rPr lang="en-US" altLang="ko-KR" sz="8000" b="1" spc="300" dirty="0">
                <a:latin typeface="Myriad Pro Cond" panose="020B0506030403020204" pitchFamily="34" charset="0"/>
                <a:ea typeface="HY강B" panose="02030600000101010101" pitchFamily="18" charset="-127"/>
              </a:rPr>
              <a:t>(</a:t>
            </a:r>
            <a:r>
              <a:rPr lang="ko-KR" altLang="en-US" sz="8000" b="1" spc="300" dirty="0">
                <a:latin typeface="Myriad Pro Cond" panose="020B0506030403020204" pitchFamily="34" charset="0"/>
                <a:ea typeface="HY강B" panose="02030600000101010101" pitchFamily="18" charset="-127"/>
              </a:rPr>
              <a:t>다이어트비서</a:t>
            </a:r>
            <a:r>
              <a:rPr lang="en-US" altLang="ko-KR" sz="8000" b="1" spc="300" dirty="0">
                <a:latin typeface="Myriad Pro Cond" panose="020B0506030403020204" pitchFamily="34" charset="0"/>
                <a:ea typeface="HY강B" panose="02030600000101010101" pitchFamily="18" charset="-127"/>
              </a:rPr>
              <a:t>)</a:t>
            </a:r>
          </a:p>
          <a:p>
            <a:pPr algn="ctr"/>
            <a:r>
              <a:rPr lang="ko-KR" altLang="en-US" sz="8000" b="1" spc="300" dirty="0">
                <a:latin typeface="Myriad Pro Cond" panose="020B0506030403020204" pitchFamily="34" charset="0"/>
                <a:ea typeface="HY강B" panose="02030600000101010101" pitchFamily="18" charset="-127"/>
              </a:rPr>
              <a:t>기획안</a:t>
            </a:r>
            <a:endParaRPr lang="id-ID" sz="8000" b="1" spc="300" dirty="0">
              <a:latin typeface="Myriad Pro Cond" panose="020B0506030403020204" pitchFamily="34" charset="0"/>
              <a:ea typeface="HY강B" panose="02030600000101010101" pitchFamily="18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79030" y="6511290"/>
            <a:ext cx="4493260" cy="954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모바일 스튜디오 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7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조 이성원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2800" spc="300" dirty="0" err="1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송근영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최연주</a:t>
            </a:r>
            <a:endParaRPr lang="id-ID" sz="2800" spc="300" dirty="0">
              <a:solidFill>
                <a:schemeClr val="bg1">
                  <a:lumMod val="75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82820" y="7104380"/>
            <a:ext cx="197485" cy="1974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Diamond 19"/>
          <p:cNvSpPr/>
          <p:nvPr/>
        </p:nvSpPr>
        <p:spPr>
          <a:xfrm>
            <a:off x="10784205" y="2583815"/>
            <a:ext cx="326390" cy="326390"/>
          </a:xfrm>
          <a:prstGeom prst="diamond">
            <a:avLst/>
          </a:prstGeom>
          <a:solidFill>
            <a:schemeClr val="accent3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8775680" y="-701040"/>
            <a:ext cx="1402715" cy="1402715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Diamond 21"/>
          <p:cNvSpPr/>
          <p:nvPr/>
        </p:nvSpPr>
        <p:spPr>
          <a:xfrm>
            <a:off x="7967980" y="9912350"/>
            <a:ext cx="326390" cy="326390"/>
          </a:xfrm>
          <a:prstGeom prst="diamond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-516890" y="408305"/>
            <a:ext cx="872490" cy="872490"/>
          </a:xfrm>
          <a:prstGeom prst="ellipse">
            <a:avLst/>
          </a:prstGeom>
          <a:solidFill>
            <a:schemeClr val="accent5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Freeform: Shape 23"/>
          <p:cNvSpPr/>
          <p:nvPr/>
        </p:nvSpPr>
        <p:spPr>
          <a:xfrm flipV="1">
            <a:off x="17053560" y="9083040"/>
            <a:ext cx="336550" cy="33655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: Shape 24"/>
          <p:cNvSpPr/>
          <p:nvPr/>
        </p:nvSpPr>
        <p:spPr>
          <a:xfrm flipV="1">
            <a:off x="12931775" y="135255"/>
            <a:ext cx="196850" cy="19685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reeform: Shape 25"/>
          <p:cNvSpPr/>
          <p:nvPr/>
        </p:nvSpPr>
        <p:spPr>
          <a:xfrm>
            <a:off x="19065240" y="4803140"/>
            <a:ext cx="1201420" cy="120142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Isosceles Triangle 26"/>
          <p:cNvSpPr/>
          <p:nvPr/>
        </p:nvSpPr>
        <p:spPr>
          <a:xfrm rot="19384964">
            <a:off x="11768455" y="10704195"/>
            <a:ext cx="365125" cy="314960"/>
          </a:xfrm>
          <a:prstGeom prst="triangl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Isosceles Triangle 27"/>
          <p:cNvSpPr/>
          <p:nvPr/>
        </p:nvSpPr>
        <p:spPr>
          <a:xfrm rot="19384964">
            <a:off x="2078355" y="3390900"/>
            <a:ext cx="306705" cy="26416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>
            <a:outerShdw blurRad="12700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: Shape 28"/>
          <p:cNvSpPr/>
          <p:nvPr/>
        </p:nvSpPr>
        <p:spPr>
          <a:xfrm>
            <a:off x="4881880" y="1581150"/>
            <a:ext cx="245110" cy="24511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Freeform: Shape 29"/>
          <p:cNvSpPr/>
          <p:nvPr/>
        </p:nvSpPr>
        <p:spPr>
          <a:xfrm>
            <a:off x="15267305" y="2723515"/>
            <a:ext cx="962660" cy="96266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Freeform: Shape 30"/>
          <p:cNvSpPr/>
          <p:nvPr/>
        </p:nvSpPr>
        <p:spPr>
          <a:xfrm>
            <a:off x="4996180" y="3204845"/>
            <a:ext cx="590550" cy="59055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06500" dist="279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reeform: Shape 31"/>
          <p:cNvSpPr/>
          <p:nvPr/>
        </p:nvSpPr>
        <p:spPr>
          <a:xfrm>
            <a:off x="7211695" y="-663575"/>
            <a:ext cx="1205230" cy="120523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206500" dist="279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Isosceles Triangle 32"/>
          <p:cNvSpPr/>
          <p:nvPr/>
        </p:nvSpPr>
        <p:spPr>
          <a:xfrm rot="19384964">
            <a:off x="11599545" y="8985885"/>
            <a:ext cx="306705" cy="264160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>
            <a:outerShdw blurRad="12700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reeform: Shape 33"/>
          <p:cNvSpPr/>
          <p:nvPr/>
        </p:nvSpPr>
        <p:spPr>
          <a:xfrm>
            <a:off x="-892810" y="8919845"/>
            <a:ext cx="1459865" cy="145986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>
              <a:alpha val="36000"/>
            </a:schemeClr>
          </a:solidFill>
          <a:ln>
            <a:noFill/>
          </a:ln>
          <a:effectLst>
            <a:outerShdw blurRad="12700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Isosceles Triangle 34"/>
          <p:cNvSpPr/>
          <p:nvPr/>
        </p:nvSpPr>
        <p:spPr>
          <a:xfrm rot="19384964">
            <a:off x="11650980" y="2253615"/>
            <a:ext cx="306705" cy="264160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12700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6436360" y="1854835"/>
            <a:ext cx="197485" cy="1974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4" name="Group 22"/>
          <p:cNvGrpSpPr/>
          <p:nvPr/>
        </p:nvGrpSpPr>
        <p:grpSpPr>
          <a:xfrm>
            <a:off x="9441815" y="7417435"/>
            <a:ext cx="593725" cy="593725"/>
            <a:chOff x="9441815" y="7417435"/>
            <a:chExt cx="593725" cy="593725"/>
          </a:xfrm>
        </p:grpSpPr>
        <p:sp>
          <p:nvSpPr>
            <p:cNvPr id="45" name="Oval 23"/>
            <p:cNvSpPr/>
            <p:nvPr/>
          </p:nvSpPr>
          <p:spPr>
            <a:xfrm>
              <a:off x="9441815" y="7417435"/>
              <a:ext cx="593725" cy="593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0" dist="254000" dir="5400000" sx="78000" sy="7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 rot="5400000">
              <a:off x="9675495" y="7605395"/>
              <a:ext cx="125730" cy="217805"/>
            </a:xfrm>
            <a:custGeom>
              <a:avLst/>
              <a:gdLst>
                <a:gd name="T0" fmla="*/ 917464 w 228"/>
                <a:gd name="T1" fmla="*/ 6378503 h 396"/>
                <a:gd name="T2" fmla="*/ 917464 w 228"/>
                <a:gd name="T3" fmla="*/ 6378503 h 396"/>
                <a:gd name="T4" fmla="*/ 20449952 w 228"/>
                <a:gd name="T5" fmla="*/ 25644259 h 396"/>
                <a:gd name="T6" fmla="*/ 917464 w 228"/>
                <a:gd name="T7" fmla="*/ 45951270 h 396"/>
                <a:gd name="T8" fmla="*/ 917464 w 228"/>
                <a:gd name="T9" fmla="*/ 45951270 h 396"/>
                <a:gd name="T10" fmla="*/ 0 w 228"/>
                <a:gd name="T11" fmla="*/ 47773648 h 396"/>
                <a:gd name="T12" fmla="*/ 3801645 w 228"/>
                <a:gd name="T13" fmla="*/ 51418403 h 396"/>
                <a:gd name="T14" fmla="*/ 6554398 w 228"/>
                <a:gd name="T15" fmla="*/ 50507395 h 396"/>
                <a:gd name="T16" fmla="*/ 6554398 w 228"/>
                <a:gd name="T17" fmla="*/ 50507395 h 396"/>
                <a:gd name="T18" fmla="*/ 28839639 w 228"/>
                <a:gd name="T19" fmla="*/ 28507892 h 396"/>
                <a:gd name="T20" fmla="*/ 28839639 w 228"/>
                <a:gd name="T21" fmla="*/ 28507892 h 396"/>
                <a:gd name="T22" fmla="*/ 29757103 w 228"/>
                <a:gd name="T23" fmla="*/ 25644259 h 396"/>
                <a:gd name="T24" fmla="*/ 29757103 w 228"/>
                <a:gd name="T25" fmla="*/ 25644259 h 396"/>
                <a:gd name="T26" fmla="*/ 29757103 w 228"/>
                <a:gd name="T27" fmla="*/ 25644259 h 396"/>
                <a:gd name="T28" fmla="*/ 28839639 w 228"/>
                <a:gd name="T29" fmla="*/ 22910511 h 396"/>
                <a:gd name="T30" fmla="*/ 28839639 w 228"/>
                <a:gd name="T31" fmla="*/ 22910511 h 396"/>
                <a:gd name="T32" fmla="*/ 6554398 w 228"/>
                <a:gd name="T33" fmla="*/ 911369 h 396"/>
                <a:gd name="T34" fmla="*/ 6554398 w 228"/>
                <a:gd name="T35" fmla="*/ 911369 h 396"/>
                <a:gd name="T36" fmla="*/ 3801645 w 228"/>
                <a:gd name="T37" fmla="*/ 0 h 396"/>
                <a:gd name="T38" fmla="*/ 0 w 228"/>
                <a:gd name="T39" fmla="*/ 3644756 h 396"/>
                <a:gd name="T40" fmla="*/ 917464 w 228"/>
                <a:gd name="T41" fmla="*/ 6378503 h 3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396">
                  <a:moveTo>
                    <a:pt x="7" y="49"/>
                  </a:moveTo>
                  <a:lnTo>
                    <a:pt x="7" y="49"/>
                  </a:lnTo>
                  <a:cubicBezTo>
                    <a:pt x="156" y="197"/>
                    <a:pt x="156" y="197"/>
                    <a:pt x="156" y="197"/>
                  </a:cubicBezTo>
                  <a:cubicBezTo>
                    <a:pt x="7" y="353"/>
                    <a:pt x="7" y="353"/>
                    <a:pt x="7" y="353"/>
                  </a:cubicBezTo>
                  <a:cubicBezTo>
                    <a:pt x="0" y="353"/>
                    <a:pt x="0" y="360"/>
                    <a:pt x="0" y="367"/>
                  </a:cubicBezTo>
                  <a:cubicBezTo>
                    <a:pt x="0" y="388"/>
                    <a:pt x="15" y="395"/>
                    <a:pt x="29" y="395"/>
                  </a:cubicBezTo>
                  <a:cubicBezTo>
                    <a:pt x="36" y="395"/>
                    <a:pt x="43" y="395"/>
                    <a:pt x="50" y="388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7" y="212"/>
                    <a:pt x="227" y="205"/>
                    <a:pt x="227" y="197"/>
                  </a:cubicBezTo>
                  <a:cubicBezTo>
                    <a:pt x="227" y="190"/>
                    <a:pt x="227" y="183"/>
                    <a:pt x="220" y="17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  <a:cubicBezTo>
                    <a:pt x="0" y="42"/>
                    <a:pt x="7" y="49"/>
                    <a:pt x="7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012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531350" y="5852160"/>
            <a:ext cx="9028430" cy="4718685"/>
            <a:chOff x="9531350" y="5852160"/>
            <a:chExt cx="9028430" cy="4718685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531350" y="5852160"/>
              <a:ext cx="9028430" cy="4718685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396220" y="9737090"/>
              <a:ext cx="2407285" cy="35877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289540" y="7911465"/>
              <a:ext cx="7195185" cy="39560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277475" y="6329045"/>
              <a:ext cx="7195185" cy="70421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6</a:t>
              </a: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내 정보 탭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323195" y="7301865"/>
              <a:ext cx="7441565" cy="155130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 정보 탭은 개인의 개인정보를 보여주는 탭</a:t>
              </a: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내가 해 온 자기관리에 대한 간단한 통계기능 제공</a:t>
              </a: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리스트 및 그래프 형태로 제공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682470" y="9952355"/>
            <a:ext cx="4023995" cy="5187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03045" y="5537200"/>
            <a:ext cx="8028940" cy="4810125"/>
          </a:xfrm>
          <a:prstGeom prst="rect"/>
          <a:noFill/>
        </p:spPr>
      </p:pic>
      <p:pic>
        <p:nvPicPr>
          <p:cNvPr id="26" name="그림 25" descr="C:/Users/LG/AppData/Roaming/PolarisOffice/ETemp/19116_10808096/fImage1597230950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10665" y="353695"/>
            <a:ext cx="5367020" cy="49352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/>
          <p:cNvSpPr/>
          <p:nvPr/>
        </p:nvSpPr>
        <p:spPr>
          <a:xfrm>
            <a:off x="10035540" y="1132840"/>
            <a:ext cx="307340" cy="3073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: Shape 16"/>
          <p:cNvSpPr/>
          <p:nvPr/>
        </p:nvSpPr>
        <p:spPr>
          <a:xfrm>
            <a:off x="2382520" y="3401695"/>
            <a:ext cx="307340" cy="3073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Freeform: Shape 17"/>
          <p:cNvSpPr/>
          <p:nvPr/>
        </p:nvSpPr>
        <p:spPr>
          <a:xfrm>
            <a:off x="5912485" y="8814435"/>
            <a:ext cx="307340" cy="3073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Freeform: Shape 18"/>
          <p:cNvSpPr/>
          <p:nvPr/>
        </p:nvSpPr>
        <p:spPr>
          <a:xfrm>
            <a:off x="17454880" y="2654300"/>
            <a:ext cx="307340" cy="3073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0" name="Group 19"/>
          <p:cNvGrpSpPr/>
          <p:nvPr/>
        </p:nvGrpSpPr>
        <p:grpSpPr>
          <a:xfrm>
            <a:off x="6066155" y="4686300"/>
            <a:ext cx="7345045" cy="1644015"/>
            <a:chOff x="6066155" y="4686300"/>
            <a:chExt cx="7345045" cy="1644015"/>
          </a:xfrm>
        </p:grpSpPr>
        <p:sp>
          <p:nvSpPr>
            <p:cNvPr id="21" name="Rectangle 20"/>
            <p:cNvSpPr/>
            <p:nvPr/>
          </p:nvSpPr>
          <p:spPr>
            <a:xfrm>
              <a:off x="6066155" y="4686300"/>
              <a:ext cx="7345045" cy="1323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panose="02000503000000020004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Thank You!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52945" y="5930265"/>
              <a:ext cx="5371465" cy="400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7</a:t>
              </a:r>
              <a:r>
                <a:rPr lang="ko-KR" alt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조 이성원 </a:t>
              </a:r>
              <a:r>
                <a:rPr lang="ko-KR" altLang="en-US" sz="2000" dirty="0" err="1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송근영</a:t>
              </a:r>
              <a:r>
                <a:rPr lang="ko-KR" alt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최연주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88950D-0452-4FE9-9C6C-D94102CCEF43}"/>
              </a:ext>
            </a:extLst>
          </p:cNvPr>
          <p:cNvSpPr/>
          <p:nvPr/>
        </p:nvSpPr>
        <p:spPr>
          <a:xfrm>
            <a:off x="14711680" y="9831070"/>
            <a:ext cx="4023360" cy="518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61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u"/>
      </p:transition>
    </mc:Choice>
    <mc:Fallback>
      <p:transition spd="slow">
        <p:pull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10960" y="4209415"/>
            <a:ext cx="6390005" cy="255333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“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다이어트를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스스로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결심했을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때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체중관리를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위해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운동과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식단을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관리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받고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싶지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않았나요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?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Geomanist Regular" charset="0"/>
              <a:ea typeface="Geomanist Regular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6736080" y="7016750"/>
            <a:ext cx="1111885" cy="111188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11688445" y="2844165"/>
            <a:ext cx="1111885" cy="111188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B1487-2F38-4CD9-87BA-97EE5D357942}"/>
              </a:ext>
            </a:extLst>
          </p:cNvPr>
          <p:cNvSpPr/>
          <p:nvPr/>
        </p:nvSpPr>
        <p:spPr>
          <a:xfrm>
            <a:off x="14867255" y="10003790"/>
            <a:ext cx="4023360" cy="518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65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B31858-215E-4AC3-9411-A83079D6AFC3}"/>
              </a:ext>
            </a:extLst>
          </p:cNvPr>
          <p:cNvSpPr/>
          <p:nvPr/>
        </p:nvSpPr>
        <p:spPr>
          <a:xfrm>
            <a:off x="15246350" y="9893935"/>
            <a:ext cx="4023360" cy="518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  <p:sp>
        <p:nvSpPr>
          <p:cNvPr id="56" name="Rectangle 55"/>
          <p:cNvSpPr>
            <a:spLocks/>
          </p:cNvSpPr>
          <p:nvPr/>
        </p:nvSpPr>
        <p:spPr>
          <a:xfrm rot="0">
            <a:off x="2085975" y="4892040"/>
            <a:ext cx="6041390" cy="7969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간단하고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직관적으로</a:t>
            </a:r>
            <a:endParaRPr lang="ko-KR" altLang="en-US" sz="2000">
              <a:solidFill>
                <a:schemeClr val="bg1">
                  <a:lumMod val="65000"/>
                </a:schemeClr>
              </a:solidFill>
              <a:latin typeface="Segoe UI" charset="0"/>
              <a:ea typeface="Calibri" charset="0"/>
              <a:cs typeface="Segoe UI" charset="0"/>
            </a:endParaRPr>
          </a:p>
          <a:p>
            <a:pPr marL="0" indent="0" algn="l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오늘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나의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건강을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관리하다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.</a:t>
            </a:r>
            <a:endParaRPr lang="ko-KR" altLang="en-US" sz="2000">
              <a:solidFill>
                <a:schemeClr val="bg1">
                  <a:lumMod val="6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26310" y="6860540"/>
            <a:ext cx="4321810" cy="640715"/>
            <a:chOff x="2226310" y="6860540"/>
            <a:chExt cx="4321810" cy="640715"/>
          </a:xfrm>
        </p:grpSpPr>
        <p:sp>
          <p:nvSpPr>
            <p:cNvPr id="58" name="Oval 57"/>
            <p:cNvSpPr>
              <a:spLocks/>
            </p:cNvSpPr>
            <p:nvPr/>
          </p:nvSpPr>
          <p:spPr>
            <a:xfrm rot="0">
              <a:off x="2226310" y="6860540"/>
              <a:ext cx="641350" cy="641350"/>
            </a:xfrm>
            <a:prstGeom prst="ellipse"/>
            <a:solidFill>
              <a:schemeClr val="accent1"/>
            </a:solidFill>
            <a:ln w="0">
              <a:noFill/>
              <a:prstDash/>
            </a:ln>
            <a:effectLst>
              <a:outerShdw sx="75000" sy="75000" blurRad="381000" dist="292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>
            <a:xfrm rot="0">
              <a:off x="3125470" y="6967220"/>
              <a:ext cx="3423285" cy="42799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나만을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위한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다이어트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비서</a:t>
              </a:r>
              <a:r>
                <a:rPr lang="en-US" altLang="ko-KR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!</a:t>
              </a:r>
              <a:endParaRPr lang="ko-KR" altLang="en-US" sz="2000" b="1">
                <a:solidFill>
                  <a:schemeClr val="bg1">
                    <a:lumMod val="50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0" name="Freeform 5"/>
            <p:cNvSpPr>
              <a:spLocks/>
            </p:cNvSpPr>
            <p:nvPr/>
          </p:nvSpPr>
          <p:spPr bwMode="auto">
            <a:xfrm rot="0">
              <a:off x="2484755" y="7073265"/>
              <a:ext cx="125095" cy="216535"/>
            </a:xfrm>
            <a:custGeom>
              <a:gdLst>
                <a:gd fmla="*/ 7 w 229" name="TX0"/>
                <a:gd fmla="*/ 49 h 397" name="TY0"/>
                <a:gd fmla="*/ 7 w 229" name="TX1"/>
                <a:gd fmla="*/ 49 h 397" name="TY1"/>
                <a:gd fmla="*/ 156 w 229" name="TX2"/>
                <a:gd fmla="*/ 197 h 397" name="TY2"/>
                <a:gd fmla="*/ 7 w 229" name="TX3"/>
                <a:gd fmla="*/ 353 h 397" name="TY3"/>
                <a:gd fmla="*/ 0 w 229" name="TX4"/>
                <a:gd fmla="*/ 367 h 397" name="TY4"/>
                <a:gd fmla="*/ 29 w 229" name="TX5"/>
                <a:gd fmla="*/ 395 h 397" name="TY5"/>
                <a:gd fmla="*/ 50 w 229" name="TX6"/>
                <a:gd fmla="*/ 388 h 397" name="TY6"/>
                <a:gd fmla="*/ 220 w 229" name="TX7"/>
                <a:gd fmla="*/ 219 h 397" name="TY7"/>
                <a:gd fmla="*/ 227 w 229" name="TX8"/>
                <a:gd fmla="*/ 197 h 397" name="TY8"/>
                <a:gd fmla="*/ 220 w 229" name="TX9"/>
                <a:gd fmla="*/ 176 h 397" name="TY9"/>
                <a:gd fmla="*/ 50 w 229" name="TX10"/>
                <a:gd fmla="*/ 7 h 397" name="TY10"/>
                <a:gd fmla="*/ 29 w 229" name="TX11"/>
                <a:gd fmla="*/ 0 h 397" name="TY11"/>
                <a:gd fmla="*/ 0 w 229" name="TX12"/>
                <a:gd fmla="*/ 28 h 397" name="TY12"/>
                <a:gd fmla="*/ 7 w 229" name="TX13"/>
                <a:gd fmla="*/ 49 h 397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29" h="397">
                  <a:moveTo>
                    <a:pt x="7" y="49"/>
                  </a:moveTo>
                  <a:lnTo>
                    <a:pt x="7" y="49"/>
                  </a:lnTo>
                  <a:cubicBezTo>
                    <a:pt x="156" y="197"/>
                    <a:pt x="156" y="197"/>
                    <a:pt x="156" y="197"/>
                  </a:cubicBezTo>
                  <a:cubicBezTo>
                    <a:pt x="7" y="353"/>
                    <a:pt x="7" y="353"/>
                    <a:pt x="7" y="353"/>
                  </a:cubicBezTo>
                  <a:cubicBezTo>
                    <a:pt x="0" y="353"/>
                    <a:pt x="0" y="360"/>
                    <a:pt x="0" y="367"/>
                  </a:cubicBezTo>
                  <a:cubicBezTo>
                    <a:pt x="0" y="388"/>
                    <a:pt x="15" y="395"/>
                    <a:pt x="29" y="395"/>
                  </a:cubicBezTo>
                  <a:cubicBezTo>
                    <a:pt x="36" y="395"/>
                    <a:pt x="43" y="395"/>
                    <a:pt x="50" y="388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7" y="212"/>
                    <a:pt x="227" y="205"/>
                    <a:pt x="227" y="197"/>
                  </a:cubicBezTo>
                  <a:cubicBezTo>
                    <a:pt x="227" y="190"/>
                    <a:pt x="227" y="183"/>
                    <a:pt x="220" y="17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  <a:cubicBezTo>
                    <a:pt x="0" y="42"/>
                    <a:pt x="7" y="49"/>
                    <a:pt x="7" y="49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none" lIns="91440" tIns="45720" rIns="91440" bIns="45720" numCol="1" vert="horz" anchor="ctr">
              <a:no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</p:grpSp>
      <p:sp>
        <p:nvSpPr>
          <p:cNvPr id="67" name="Freeform: Shape 66"/>
          <p:cNvSpPr/>
          <p:nvPr/>
        </p:nvSpPr>
        <p:spPr>
          <a:xfrm>
            <a:off x="8791575" y="1909445"/>
            <a:ext cx="1369695" cy="136969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2921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Rectangle 67"/>
          <p:cNvSpPr/>
          <p:nvPr/>
        </p:nvSpPr>
        <p:spPr>
          <a:xfrm>
            <a:off x="12402820" y="4378325"/>
            <a:ext cx="3794760" cy="2216150"/>
          </a:xfrm>
          <a:prstGeom prst="rect">
            <a:avLst/>
          </a:prstGeom>
          <a:effectLst>
            <a:outerShdw blurRad="1270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3800" b="1" dirty="0">
                <a:solidFill>
                  <a:schemeClr val="bg1">
                    <a:alpha val="50000"/>
                  </a:schemeClr>
                </a:solidFill>
                <a:latin typeface="Geomanist Regular" panose="02000503000000020004" pitchFamily="50" charset="0"/>
              </a:rPr>
              <a:t>Image</a:t>
            </a:r>
            <a:endParaRPr lang="id-ID" sz="13800" b="1" dirty="0">
              <a:solidFill>
                <a:schemeClr val="bg1">
                  <a:alpha val="50000"/>
                </a:schemeClr>
              </a:solidFill>
              <a:latin typeface="Geomanist Regular" panose="02000503000000020004" pitchFamily="50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2986062">
            <a:off x="9556750" y="7564120"/>
            <a:ext cx="530860" cy="457200"/>
          </a:xfrm>
          <a:prstGeom prst="triangle">
            <a:avLst/>
          </a:prstGeom>
          <a:ln>
            <a:noFill/>
          </a:ln>
          <a:effectLst>
            <a:outerShdw blurRad="444500" dist="292100" dir="2700000" sx="80000" sy="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2065020" y="3315970"/>
            <a:ext cx="2646680" cy="1090295"/>
            <a:chOff x="2065020" y="3315970"/>
            <a:chExt cx="2646680" cy="1090295"/>
          </a:xfrm>
        </p:grpSpPr>
        <p:sp>
          <p:nvSpPr>
            <p:cNvPr id="14" name="Rectangle 13"/>
            <p:cNvSpPr>
              <a:spLocks/>
            </p:cNvSpPr>
            <p:nvPr/>
          </p:nvSpPr>
          <p:spPr>
            <a:xfrm rot="0">
              <a:off x="2065020" y="3575685"/>
              <a:ext cx="2647315" cy="831850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4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Calibri" charset="0"/>
                  <a:cs typeface="Segoe UI" charset="0"/>
                </a:rPr>
                <a:t>마이</a:t>
              </a:r>
              <a:r>
                <a:rPr lang="ko-KR" altLang="en-US" sz="4800">
                  <a:solidFill>
                    <a:schemeClr val="accent1"/>
                  </a:solidFill>
                  <a:latin typeface="Geomanist Regular" charset="0"/>
                  <a:ea typeface="Calibri" charset="0"/>
                  <a:cs typeface="Segoe UI" charset="0"/>
                </a:rPr>
                <a:t>다비</a:t>
              </a:r>
              <a:endParaRPr lang="ko-KR" altLang="en-US" sz="4800">
                <a:solidFill>
                  <a:schemeClr val="accent1"/>
                </a:solidFill>
                <a:latin typeface="Geomanist Regular" charset="0"/>
                <a:ea typeface="Calibri" charset="0"/>
                <a:cs typeface="Segoe UI" charset="0"/>
              </a:endParaRPr>
            </a:p>
          </p:txBody>
        </p:sp>
        <p:sp>
          <p:nvSpPr>
            <p:cNvPr id="15" name="Rectangle: Rounded Corners 14"/>
            <p:cNvSpPr>
              <a:spLocks/>
            </p:cNvSpPr>
            <p:nvPr/>
          </p:nvSpPr>
          <p:spPr>
            <a:xfrm rot="0">
              <a:off x="2186940" y="3315970"/>
              <a:ext cx="360680" cy="26035"/>
            </a:xfrm>
            <a:prstGeom prst="roundRect">
              <a:avLst>
                <a:gd name="adj" fmla="val 0"/>
              </a:avLst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</p:grpSp>
      <p:pic>
        <p:nvPicPr>
          <p:cNvPr id="19" name="그림 개체 틀 18" descr="C:/Users/LG/AppData/Roaming/PolarisOffice/ETemp/17540_20311880/fImage173282329631.jpeg"/>
          <p:cNvPicPr>
            <a:picLocks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631555" y="560705"/>
            <a:ext cx="5527675" cy="9852025"/>
          </a:xfrm>
          <a:prstGeom prst="rect"/>
          <a:solidFill>
            <a:schemeClr val="bg1">
              <a:lumMod val="95000"/>
              <a:alpha val="49847"/>
            </a:schemeClr>
          </a:solidFill>
        </p:spPr>
      </p:pic>
    </p:spTree>
    <p:extLst>
      <p:ext uri="{BB962C8B-B14F-4D97-AF65-F5344CB8AC3E}">
        <p14:creationId xmlns:p14="http://schemas.microsoft.com/office/powerpoint/2010/main" val="111600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5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3" grpId="1" animBg="1"/>
      <p:bldP spid="2" grpId="2" animBg="1"/>
      <p:bldP spid="67" grpId="3" animBg="1"/>
      <p:bldP spid="12" grpId="4" animBg="1"/>
      <p:bldP spid="68" grpId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cxnSpLocks/>
          </p:cNvCxnSpPr>
          <p:nvPr/>
        </p:nvCxnSpPr>
        <p:spPr>
          <a:xfrm rot="5400000">
            <a:off x="6136640" y="480568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rot="5400000">
            <a:off x="13340715" y="480568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rot="18900000" flipH="1">
            <a:off x="7134225" y="217424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rot="2700000">
            <a:off x="12312650" y="217424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rot="2700000" flipH="1" flipV="1">
            <a:off x="7164705" y="7436485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rot="18900000" flipV="1">
            <a:off x="12342495" y="7436485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132955" y="2880360"/>
            <a:ext cx="5211445" cy="521144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90000" sy="90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3270230" y="1386205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38605" y="458597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70230" y="796798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72710" y="1386205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07815" y="458597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accent5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72710" y="796798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accent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04</a:t>
            </a:r>
          </a:p>
        </p:txBody>
      </p:sp>
      <p:pic>
        <p:nvPicPr>
          <p:cNvPr id="19" name="그림 개체 틀 18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r="16641"/>
          <a:stretch>
            <a:fillRect/>
          </a:stretch>
        </p:blipFill>
        <p:spPr>
          <a:xfrm>
            <a:off x="7308215" y="3056255"/>
            <a:ext cx="4861560" cy="4861560"/>
          </a:xfrm>
        </p:spPr>
      </p:pic>
      <p:sp>
        <p:nvSpPr>
          <p:cNvPr id="30" name="Rectangle 20"/>
          <p:cNvSpPr/>
          <p:nvPr/>
        </p:nvSpPr>
        <p:spPr>
          <a:xfrm>
            <a:off x="3573145" y="2230120"/>
            <a:ext cx="2763520" cy="56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만보기 기능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Rectangle 20"/>
          <p:cNvSpPr/>
          <p:nvPr/>
        </p:nvSpPr>
        <p:spPr>
          <a:xfrm>
            <a:off x="2516505" y="5354955"/>
            <a:ext cx="2763520" cy="56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추천 기능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20"/>
          <p:cNvSpPr/>
          <p:nvPr/>
        </p:nvSpPr>
        <p:spPr>
          <a:xfrm>
            <a:off x="3187065" y="8737600"/>
            <a:ext cx="3115945" cy="60896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charset="0"/>
                <a:ea typeface="Calibri" charset="0"/>
                <a:cs typeface="Segoe UI Light" charset="0"/>
              </a:rPr>
              <a:t>로그인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charset="0"/>
                <a:ea typeface="Segoe UI Light" charset="0"/>
                <a:cs typeface="Segoe UI Light" charset="0"/>
              </a:rPr>
              <a:t> 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  <a:latin typeface="Segoe UI Light" charset="0"/>
              <a:ea typeface="Calibri" charset="0"/>
              <a:cs typeface="Segoe UI Light" charset="0"/>
            </a:endParaRPr>
          </a:p>
        </p:txBody>
      </p:sp>
      <p:sp>
        <p:nvSpPr>
          <p:cNvPr id="33" name="Rectangle 20"/>
          <p:cNvSpPr/>
          <p:nvPr/>
        </p:nvSpPr>
        <p:spPr>
          <a:xfrm>
            <a:off x="13618210" y="8597265"/>
            <a:ext cx="3115310" cy="107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운동 체크리스트 및 달성율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20"/>
          <p:cNvSpPr/>
          <p:nvPr/>
        </p:nvSpPr>
        <p:spPr>
          <a:xfrm>
            <a:off x="13270230" y="2205990"/>
            <a:ext cx="2763520" cy="56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식단 관리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20"/>
          <p:cNvSpPr/>
          <p:nvPr/>
        </p:nvSpPr>
        <p:spPr>
          <a:xfrm>
            <a:off x="14238605" y="5369560"/>
            <a:ext cx="2763520" cy="107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운동 스케줄표 등록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A6772C-2381-4BBC-AA33-FCD2074E5F0C}"/>
              </a:ext>
            </a:extLst>
          </p:cNvPr>
          <p:cNvSpPr/>
          <p:nvPr/>
        </p:nvSpPr>
        <p:spPr>
          <a:xfrm>
            <a:off x="14691360" y="9951720"/>
            <a:ext cx="4160520" cy="563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: Rounded Corners 35"/>
          <p:cNvSpPr>
            <a:spLocks/>
          </p:cNvSpPr>
          <p:nvPr/>
        </p:nvSpPr>
        <p:spPr>
          <a:xfrm rot="0">
            <a:off x="8499475" y="8486775"/>
            <a:ext cx="2475865" cy="506730"/>
          </a:xfrm>
          <a:prstGeom prst="roundRect">
            <a:avLst>
              <a:gd name="adj" fmla="val 50000"/>
            </a:avLst>
          </a:prstGeom>
          <a:ln w="0">
            <a:noFill/>
            <a:prstDash/>
          </a:ln>
          <a:effectLst>
            <a:outerShdw sx="70000" sy="70000" blurRad="431800" dist="2032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latin typeface="Calibri" charset="0"/>
                <a:ea typeface="Arial" charset="0"/>
                <a:cs typeface="+mn-cs"/>
              </a:rPr>
              <a:t>마이다비</a:t>
            </a:r>
            <a:endParaRPr lang="ko-KR" altLang="en-US" sz="2600" b="1">
              <a:latin typeface="Calibri" charset="0"/>
              <a:ea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2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74C457A-BB4D-4E2C-9172-FB8447CFA81E}"/>
              </a:ext>
            </a:extLst>
          </p:cNvPr>
          <p:cNvGrpSpPr/>
          <p:nvPr/>
        </p:nvGrpSpPr>
        <p:grpSpPr>
          <a:xfrm>
            <a:off x="7668895" y="485775"/>
            <a:ext cx="4933950" cy="4697095"/>
            <a:chOff x="7668895" y="485775"/>
            <a:chExt cx="4933950" cy="4697095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7668895" y="485775"/>
              <a:ext cx="4934585" cy="4697730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8141335" y="4352925"/>
              <a:ext cx="1316355" cy="356870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8083550" y="2536190"/>
              <a:ext cx="3932555" cy="38735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회원가입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또는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로그인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제공</a:t>
              </a: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8077200" y="959485"/>
              <a:ext cx="3932555" cy="55118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1)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앱을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누른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화면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8083550" y="1719580"/>
              <a:ext cx="4067175" cy="379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로딩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창을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잠깐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보여주고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등록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창으로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9031BD-F041-43B6-B5AD-D6982D758D23}"/>
              </a:ext>
            </a:extLst>
          </p:cNvPr>
          <p:cNvGrpSpPr/>
          <p:nvPr/>
        </p:nvGrpSpPr>
        <p:grpSpPr>
          <a:xfrm>
            <a:off x="7668895" y="5619115"/>
            <a:ext cx="4873625" cy="4696460"/>
            <a:chOff x="7668895" y="5619115"/>
            <a:chExt cx="4873625" cy="4696460"/>
          </a:xfrm>
        </p:grpSpPr>
        <p:sp>
          <p:nvSpPr>
            <p:cNvPr id="18" name="Rectangle: Rounded Corners 3"/>
            <p:cNvSpPr>
              <a:spLocks/>
            </p:cNvSpPr>
            <p:nvPr/>
          </p:nvSpPr>
          <p:spPr>
            <a:xfrm rot="0">
              <a:off x="7668895" y="5619115"/>
              <a:ext cx="4874260" cy="4697095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20" name="Rectangle: Rounded Corners 4"/>
            <p:cNvSpPr>
              <a:spLocks/>
            </p:cNvSpPr>
            <p:nvPr/>
          </p:nvSpPr>
          <p:spPr>
            <a:xfrm rot="0">
              <a:off x="8134985" y="9486265"/>
              <a:ext cx="1299845" cy="35623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21" name="Rectangle 8"/>
            <p:cNvSpPr>
              <a:spLocks/>
            </p:cNvSpPr>
            <p:nvPr/>
          </p:nvSpPr>
          <p:spPr>
            <a:xfrm rot="0">
              <a:off x="8077835" y="7855585"/>
              <a:ext cx="3884295" cy="38735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전체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탭이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어플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첫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진입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시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기본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세팅</a:t>
              </a: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  <p:sp>
          <p:nvSpPr>
            <p:cNvPr id="23" name="Rectangle 9"/>
            <p:cNvSpPr>
              <a:spLocks/>
            </p:cNvSpPr>
            <p:nvPr/>
          </p:nvSpPr>
          <p:spPr>
            <a:xfrm rot="0">
              <a:off x="8071485" y="6093460"/>
              <a:ext cx="3884295" cy="64770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2)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메인화면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>
            <a:xfrm rot="0">
              <a:off x="8077835" y="6853555"/>
              <a:ext cx="4017645" cy="75628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전체, 스케줄, 내정보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아래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en-US" altLang="ko-KR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3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개의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탭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및 만보기로 구성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25" name="직사각형 24"/>
          <p:cNvSpPr>
            <a:spLocks/>
          </p:cNvSpPr>
          <p:nvPr/>
        </p:nvSpPr>
        <p:spPr>
          <a:xfrm rot="0">
            <a:off x="14793595" y="9973310"/>
            <a:ext cx="4089400" cy="60261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0"/>
          <a:stretch>
            <a:fillRect/>
          </a:stretch>
        </p:blipFill>
        <p:spPr>
          <a:xfrm rot="0">
            <a:off x="1176655" y="485140"/>
            <a:ext cx="5283200" cy="4699000"/>
          </a:xfrm>
          <a:prstGeom prst="rect"/>
          <a:noFill/>
        </p:spPr>
      </p:pic>
      <p:pic>
        <p:nvPicPr>
          <p:cNvPr id="27" name="그림 26" descr="C:/Users/LG/AppData/Roaming/PolarisOffice/ETemp/19116_10808096/fImage8726304508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69515" y="5755005"/>
            <a:ext cx="2631440" cy="45631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79039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74C457A-BB4D-4E2C-9172-FB8447CFA81E}"/>
              </a:ext>
            </a:extLst>
          </p:cNvPr>
          <p:cNvGrpSpPr/>
          <p:nvPr/>
        </p:nvGrpSpPr>
        <p:grpSpPr>
          <a:xfrm>
            <a:off x="9488170" y="5810250"/>
            <a:ext cx="9133205" cy="4827905"/>
            <a:chOff x="9488170" y="5810250"/>
            <a:chExt cx="9133205" cy="4827905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488170" y="5810250"/>
              <a:ext cx="9133205" cy="4827905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360025" y="9783445"/>
              <a:ext cx="2435225" cy="36766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253345" y="7914005"/>
              <a:ext cx="7279005" cy="40322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>
              <a:off x="10240645" y="6294755"/>
              <a:ext cx="7280275" cy="72072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3)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추천기능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>
              <a:off x="10288905" y="7198360"/>
              <a:ext cx="7526655" cy="232981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상단의 추천 탭을 통한 정보 제공 기능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3개의 기능이 탭 안에서 슬라이도로 터치하면서 제공되는 형태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1. 운동 : 2가지 유형으로 구분하여 1개의 운동 정보 제공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2.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식단 :  여러가지 다이어트의 도움 되는 음식 정보 제공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3. 산책로 : 내 위치를 확인하여 인근의 공원이나 산책로 제공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556740" y="9952355"/>
            <a:ext cx="4023995" cy="5187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2" name="그림 21" descr="C:/Users/LG/AppData/Roaming/PolarisOffice/ETemp/19116_10808096/fImage9251927152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485390" y="5469890"/>
            <a:ext cx="6022340" cy="5191125"/>
          </a:xfrm>
          <a:prstGeom prst="rect"/>
          <a:noFill/>
        </p:spPr>
      </p:pic>
      <p:pic>
        <p:nvPicPr>
          <p:cNvPr id="23" name="그림 22" descr="C:/Users/LG/AppData/Roaming/PolarisOffice/ETemp/19116_10808096/fImage11986305508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84120" y="260350"/>
            <a:ext cx="6002655" cy="5070475"/>
          </a:xfrm>
          <a:prstGeom prst="rect"/>
          <a:noFill/>
        </p:spPr>
      </p:pic>
      <p:pic>
        <p:nvPicPr>
          <p:cNvPr id="24" name="그림 23" descr="C:/Users/LG/AppData/Roaming/PolarisOffice/ETemp/19116_10808096/fImage11041306593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39810" y="243840"/>
            <a:ext cx="5658485" cy="50869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7966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196070" y="5810250"/>
            <a:ext cx="9341485" cy="4743450"/>
            <a:chOff x="9196070" y="5810250"/>
            <a:chExt cx="9341485" cy="4743450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196070" y="5810250"/>
              <a:ext cx="9341485" cy="4743450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212705" y="9716770"/>
              <a:ext cx="2491105" cy="36004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102850" y="7881620"/>
              <a:ext cx="7444105" cy="39687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168890" y="6290310"/>
              <a:ext cx="7365365" cy="64198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4</a:t>
              </a: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전체 탭(1) - 운동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138410" y="7270115"/>
              <a:ext cx="7698105" cy="155892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전체 탭은 운동과 식단을 한눈에 보여주는 기능을 제공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오늘의 운동 리스트를 눌러 새 팝업창의 형태로 리스트를 보여줌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각각의 리스트는 개인에 의해 입력 되며 옵션으로 선택 가능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661515" y="9910445"/>
            <a:ext cx="4024630" cy="51943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5420" y="222885"/>
            <a:ext cx="6613525" cy="5253990"/>
          </a:xfrm>
          <a:prstGeom prst="rect"/>
          <a:noFill/>
        </p:spPr>
      </p:pic>
      <p:pic>
        <p:nvPicPr>
          <p:cNvPr id="21" name="그림 20" descr="C:/Users/LG/AppData/Roaming/PolarisOffice/ETemp/19116_10808096/fImage1345930750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215" y="5657215"/>
            <a:ext cx="6623685" cy="4982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467850" y="5831840"/>
            <a:ext cx="9029065" cy="4763770"/>
            <a:chOff x="9467850" y="5831840"/>
            <a:chExt cx="9029065" cy="4763770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467850" y="5831840"/>
              <a:ext cx="9029065" cy="4763770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262235" y="9587865"/>
              <a:ext cx="2209165" cy="34607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163810" y="7822565"/>
              <a:ext cx="6603365" cy="38290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152380" y="6291580"/>
              <a:ext cx="6603365" cy="68262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4</a:t>
              </a: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전체 탭(2) - 식단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196195" y="7233920"/>
              <a:ext cx="6828155" cy="149923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전체 탭은 운동과 식단을 한눈에 보여주는 기능을 제공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오늘의 식단 리스트를 눌러 새 팝업창의 형태로 리스트를 보여줌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각각의 리스트는 개인에 의해 입력 되며 하루의 열량 계산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682470" y="9952355"/>
            <a:ext cx="4023995" cy="5187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0" name="그림 19" descr="C:/Users/LG/AppData/Roaming/PolarisOffice/ETemp/19116_10808096/fImage1532430850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5790" y="902970"/>
            <a:ext cx="8926195" cy="55562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488805" y="5893435"/>
            <a:ext cx="9154160" cy="4723130"/>
            <a:chOff x="9488805" y="5893435"/>
            <a:chExt cx="9154160" cy="4723130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488805" y="5893435"/>
              <a:ext cx="9154160" cy="4723130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366375" y="9782175"/>
              <a:ext cx="2440305" cy="35877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259060" y="7955280"/>
              <a:ext cx="7294245" cy="39560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246995" y="6370320"/>
              <a:ext cx="7294245" cy="70548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5</a:t>
              </a: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스케줄 탭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293350" y="7345045"/>
              <a:ext cx="7544435" cy="155257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스케줄 탭은 월별로 계획표를 작성하는 탭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원하는 주차, 요일 별로 입력 가능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달성감을 위한 날짜별 색깔 기능 제공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682470" y="9952355"/>
            <a:ext cx="4023995" cy="5187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07490" y="229870"/>
            <a:ext cx="6540500" cy="5247005"/>
          </a:xfrm>
          <a:prstGeom prst="rect"/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95425" y="5665470"/>
            <a:ext cx="6573520" cy="4994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2">
      <a:dk1>
        <a:srgbClr val="000000"/>
      </a:dk1>
      <a:lt1>
        <a:srgbClr val="FFFFFF"/>
      </a:lt1>
      <a:dk2>
        <a:srgbClr val="2D3847"/>
      </a:dk2>
      <a:lt2>
        <a:srgbClr val="000000"/>
      </a:lt2>
      <a:accent1>
        <a:srgbClr val="20BEA0"/>
      </a:accent1>
      <a:accent2>
        <a:srgbClr val="33ADD3"/>
      </a:accent2>
      <a:accent3>
        <a:srgbClr val="1E4EB8"/>
      </a:accent3>
      <a:accent4>
        <a:srgbClr val="A516DE"/>
      </a:accent4>
      <a:accent5>
        <a:srgbClr val="EE1457"/>
      </a:accent5>
      <a:accent6>
        <a:srgbClr val="EB9B0B"/>
      </a:accent6>
      <a:hlink>
        <a:srgbClr val="44546A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54</Paragraphs>
  <Words>212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delight</dc:creator>
  <cp:lastModifiedBy>근영 송</cp:lastModifiedBy>
  <dc:title>PowerPoint Presentation</dc:title>
  <dcterms:modified xsi:type="dcterms:W3CDTF">2019-09-08T14:55:00Z</dcterms:modified>
</cp:coreProperties>
</file>