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381" r:id="rId2"/>
    <p:sldId id="258" r:id="rId3"/>
    <p:sldId id="279" r:id="rId4"/>
    <p:sldId id="275" r:id="rId5"/>
    <p:sldId id="263" r:id="rId6"/>
    <p:sldId id="264" r:id="rId7"/>
    <p:sldId id="280" r:id="rId8"/>
    <p:sldId id="257" r:id="rId9"/>
    <p:sldId id="276" r:id="rId10"/>
    <p:sldId id="309" r:id="rId11"/>
    <p:sldId id="277" r:id="rId12"/>
    <p:sldId id="310" r:id="rId13"/>
    <p:sldId id="313" r:id="rId14"/>
    <p:sldId id="278" r:id="rId15"/>
    <p:sldId id="312" r:id="rId16"/>
    <p:sldId id="281" r:id="rId17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78B9F5-52A5-4DFC-A30E-52E1DE5B6DF0}" type="doc">
      <dgm:prSet loTypeId="urn:microsoft.com/office/officeart/2011/layout/HexagonRadial" loCatId="cycle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fi-FI"/>
        </a:p>
      </dgm:t>
    </dgm:pt>
    <dgm:pt modelId="{471E04EE-5585-450F-977D-D2D1D208D0C3}">
      <dgm:prSet phldrT="[Text]" custT="1"/>
      <dgm:spPr/>
      <dgm:t>
        <a:bodyPr/>
        <a:lstStyle/>
        <a:p>
          <a:pPr algn="ctr"/>
          <a:r>
            <a:rPr lang="fi-FI" sz="2000" dirty="0">
              <a:effectLst>
                <a:outerShdw blurRad="50800" dist="50800" dir="5400000" algn="ctr" rotWithShape="0">
                  <a:schemeClr val="accent3">
                    <a:lumMod val="60000"/>
                    <a:lumOff val="40000"/>
                  </a:schemeClr>
                </a:outerShdw>
              </a:effectLst>
            </a:rPr>
            <a:t>Company</a:t>
          </a:r>
        </a:p>
        <a:p>
          <a:pPr algn="ctr"/>
          <a:r>
            <a:rPr lang="fi-FI" sz="1400" dirty="0"/>
            <a:t>Management</a:t>
          </a:r>
        </a:p>
        <a:p>
          <a:pPr algn="ctr"/>
          <a:r>
            <a:rPr lang="fi-FI" sz="1400" dirty="0" err="1"/>
            <a:t>Employees</a:t>
          </a:r>
          <a:endParaRPr lang="fi-FI" sz="1400" dirty="0"/>
        </a:p>
      </dgm:t>
    </dgm:pt>
    <dgm:pt modelId="{F44D87A4-24ED-49DB-A3DA-3364648B07F8}" type="parTrans" cxnId="{83C2156C-E05D-44C4-BA03-8DA2591E83AB}">
      <dgm:prSet/>
      <dgm:spPr/>
      <dgm:t>
        <a:bodyPr/>
        <a:lstStyle/>
        <a:p>
          <a:endParaRPr lang="fi-FI"/>
        </a:p>
      </dgm:t>
    </dgm:pt>
    <dgm:pt modelId="{DD496076-E37E-444E-B6B3-F34D102AA78C}" type="sibTrans" cxnId="{83C2156C-E05D-44C4-BA03-8DA2591E83AB}">
      <dgm:prSet/>
      <dgm:spPr/>
      <dgm:t>
        <a:bodyPr/>
        <a:lstStyle/>
        <a:p>
          <a:endParaRPr lang="fi-FI"/>
        </a:p>
      </dgm:t>
    </dgm:pt>
    <dgm:pt modelId="{F77B9541-2E14-4BF3-9DB8-60837EC84E42}">
      <dgm:prSet phldrT="[Text]"/>
      <dgm:spPr/>
      <dgm:t>
        <a:bodyPr/>
        <a:lstStyle/>
        <a:p>
          <a:r>
            <a:rPr lang="fi-FI" dirty="0" err="1"/>
            <a:t>Customers</a:t>
          </a:r>
          <a:endParaRPr lang="fi-FI" dirty="0"/>
        </a:p>
      </dgm:t>
    </dgm:pt>
    <dgm:pt modelId="{33CE03AE-7A77-496E-A91D-93CE27F476DC}" type="parTrans" cxnId="{5B649534-67B0-46AB-8BDE-031FD147A232}">
      <dgm:prSet/>
      <dgm:spPr/>
      <dgm:t>
        <a:bodyPr/>
        <a:lstStyle/>
        <a:p>
          <a:endParaRPr lang="fi-FI"/>
        </a:p>
      </dgm:t>
    </dgm:pt>
    <dgm:pt modelId="{56CC1F57-B2C2-490A-A669-932861CD58B1}" type="sibTrans" cxnId="{5B649534-67B0-46AB-8BDE-031FD147A232}">
      <dgm:prSet/>
      <dgm:spPr/>
      <dgm:t>
        <a:bodyPr/>
        <a:lstStyle/>
        <a:p>
          <a:endParaRPr lang="fi-FI"/>
        </a:p>
      </dgm:t>
    </dgm:pt>
    <dgm:pt modelId="{CA623A28-169F-4E85-B232-9C007C3E646E}">
      <dgm:prSet phldrT="[Text]"/>
      <dgm:spPr/>
      <dgm:t>
        <a:bodyPr/>
        <a:lstStyle/>
        <a:p>
          <a:r>
            <a:rPr lang="fi-FI" dirty="0" err="1"/>
            <a:t>Competitors</a:t>
          </a:r>
          <a:endParaRPr lang="fi-FI" dirty="0"/>
        </a:p>
      </dgm:t>
    </dgm:pt>
    <dgm:pt modelId="{2048DF68-1AA8-44AE-A830-7355A03A8D22}" type="parTrans" cxnId="{1DEA2FE9-A62F-4451-A49B-04F1E4B367EE}">
      <dgm:prSet/>
      <dgm:spPr/>
      <dgm:t>
        <a:bodyPr/>
        <a:lstStyle/>
        <a:p>
          <a:endParaRPr lang="fi-FI"/>
        </a:p>
      </dgm:t>
    </dgm:pt>
    <dgm:pt modelId="{0247A18A-59EE-4751-90B0-164CE6177BC3}" type="sibTrans" cxnId="{1DEA2FE9-A62F-4451-A49B-04F1E4B367EE}">
      <dgm:prSet/>
      <dgm:spPr/>
      <dgm:t>
        <a:bodyPr/>
        <a:lstStyle/>
        <a:p>
          <a:endParaRPr lang="fi-FI"/>
        </a:p>
      </dgm:t>
    </dgm:pt>
    <dgm:pt modelId="{362E8EB4-F54A-4303-A082-7BBB2F530DD6}">
      <dgm:prSet phldrT="[Text]"/>
      <dgm:spPr/>
      <dgm:t>
        <a:bodyPr/>
        <a:lstStyle/>
        <a:p>
          <a:r>
            <a:rPr lang="fi-FI" dirty="0" err="1"/>
            <a:t>Financiers</a:t>
          </a:r>
          <a:endParaRPr lang="fi-FI" dirty="0"/>
        </a:p>
      </dgm:t>
    </dgm:pt>
    <dgm:pt modelId="{784B64F8-9A69-453F-996A-E478185E199A}" type="parTrans" cxnId="{ECBBAD28-A22D-4FA0-B5B2-4AC97DEE0888}">
      <dgm:prSet/>
      <dgm:spPr/>
      <dgm:t>
        <a:bodyPr/>
        <a:lstStyle/>
        <a:p>
          <a:endParaRPr lang="fi-FI"/>
        </a:p>
      </dgm:t>
    </dgm:pt>
    <dgm:pt modelId="{B3FA4BA5-4BD0-4334-B9E8-19E3CF3B34D8}" type="sibTrans" cxnId="{ECBBAD28-A22D-4FA0-B5B2-4AC97DEE0888}">
      <dgm:prSet/>
      <dgm:spPr/>
      <dgm:t>
        <a:bodyPr/>
        <a:lstStyle/>
        <a:p>
          <a:endParaRPr lang="fi-FI"/>
        </a:p>
      </dgm:t>
    </dgm:pt>
    <dgm:pt modelId="{9E5F253E-3412-407B-BF32-B0A7E127E6DF}">
      <dgm:prSet phldrT="[Text]"/>
      <dgm:spPr/>
      <dgm:t>
        <a:bodyPr/>
        <a:lstStyle/>
        <a:p>
          <a:r>
            <a:rPr lang="fi-FI" dirty="0" err="1"/>
            <a:t>Owners</a:t>
          </a:r>
          <a:endParaRPr lang="fi-FI" dirty="0"/>
        </a:p>
      </dgm:t>
    </dgm:pt>
    <dgm:pt modelId="{266F008B-9909-48A1-9FC4-23665FD9579D}" type="parTrans" cxnId="{66208E13-74AD-4CBC-B120-44CEEEAB3DE1}">
      <dgm:prSet/>
      <dgm:spPr/>
      <dgm:t>
        <a:bodyPr/>
        <a:lstStyle/>
        <a:p>
          <a:endParaRPr lang="fi-FI"/>
        </a:p>
      </dgm:t>
    </dgm:pt>
    <dgm:pt modelId="{AF42727E-1D0A-4670-ADA4-4CC54A23F687}" type="sibTrans" cxnId="{66208E13-74AD-4CBC-B120-44CEEEAB3DE1}">
      <dgm:prSet/>
      <dgm:spPr/>
      <dgm:t>
        <a:bodyPr/>
        <a:lstStyle/>
        <a:p>
          <a:endParaRPr lang="fi-FI"/>
        </a:p>
      </dgm:t>
    </dgm:pt>
    <dgm:pt modelId="{353A4B13-B4C0-409E-845A-090EC0F46460}">
      <dgm:prSet phldrT="[Text]"/>
      <dgm:spPr/>
      <dgm:t>
        <a:bodyPr/>
        <a:lstStyle/>
        <a:p>
          <a:r>
            <a:rPr lang="fi-FI" dirty="0"/>
            <a:t>Suppliers</a:t>
          </a:r>
        </a:p>
      </dgm:t>
    </dgm:pt>
    <dgm:pt modelId="{229153A9-7158-4B42-B810-96DDDC4FE44F}" type="parTrans" cxnId="{FC03384E-1C42-4DD8-8015-207CFE161978}">
      <dgm:prSet/>
      <dgm:spPr/>
      <dgm:t>
        <a:bodyPr/>
        <a:lstStyle/>
        <a:p>
          <a:endParaRPr lang="fi-FI"/>
        </a:p>
      </dgm:t>
    </dgm:pt>
    <dgm:pt modelId="{6419CCDF-0005-42D5-A7B7-AFFC0D77F0CA}" type="sibTrans" cxnId="{FC03384E-1C42-4DD8-8015-207CFE161978}">
      <dgm:prSet/>
      <dgm:spPr/>
      <dgm:t>
        <a:bodyPr/>
        <a:lstStyle/>
        <a:p>
          <a:endParaRPr lang="fi-FI"/>
        </a:p>
      </dgm:t>
    </dgm:pt>
    <dgm:pt modelId="{4D0BF16D-C0F7-4265-A7D3-D83693560145}">
      <dgm:prSet phldrT="[Text]"/>
      <dgm:spPr/>
      <dgm:t>
        <a:bodyPr/>
        <a:lstStyle/>
        <a:p>
          <a:r>
            <a:rPr lang="fi-FI" dirty="0"/>
            <a:t>Public </a:t>
          </a:r>
          <a:r>
            <a:rPr lang="fi-FI" dirty="0" err="1"/>
            <a:t>authorities</a:t>
          </a:r>
          <a:endParaRPr lang="fi-FI" dirty="0"/>
        </a:p>
      </dgm:t>
    </dgm:pt>
    <dgm:pt modelId="{15973B3C-4107-4E11-BFE0-3A249D32721D}" type="parTrans" cxnId="{96A69151-8B29-4D7B-9E77-D553072A253D}">
      <dgm:prSet/>
      <dgm:spPr/>
      <dgm:t>
        <a:bodyPr/>
        <a:lstStyle/>
        <a:p>
          <a:endParaRPr lang="fi-FI"/>
        </a:p>
      </dgm:t>
    </dgm:pt>
    <dgm:pt modelId="{88779269-B42A-4416-92F1-25084A895B2D}" type="sibTrans" cxnId="{96A69151-8B29-4D7B-9E77-D553072A253D}">
      <dgm:prSet/>
      <dgm:spPr/>
      <dgm:t>
        <a:bodyPr/>
        <a:lstStyle/>
        <a:p>
          <a:endParaRPr lang="fi-FI"/>
        </a:p>
      </dgm:t>
    </dgm:pt>
    <dgm:pt modelId="{1E6ACEC9-CF5B-4269-BCFE-69B97336C6EA}" type="pres">
      <dgm:prSet presAssocID="{9578B9F5-52A5-4DFC-A30E-52E1DE5B6DF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99F476D6-8D32-456B-8709-361691D3A62B}" type="pres">
      <dgm:prSet presAssocID="{471E04EE-5585-450F-977D-D2D1D208D0C3}" presName="Parent" presStyleLbl="node0" presStyleIdx="0" presStyleCnt="1" custLinFactNeighborX="12" custLinFactNeighborY="1454">
        <dgm:presLayoutVars>
          <dgm:chMax val="6"/>
          <dgm:chPref val="6"/>
        </dgm:presLayoutVars>
      </dgm:prSet>
      <dgm:spPr/>
    </dgm:pt>
    <dgm:pt modelId="{20747EF0-4287-455E-987B-AACECB25C894}" type="pres">
      <dgm:prSet presAssocID="{F77B9541-2E14-4BF3-9DB8-60837EC84E42}" presName="Accent1" presStyleCnt="0"/>
      <dgm:spPr/>
    </dgm:pt>
    <dgm:pt modelId="{8319EDCB-FCC7-4F78-87D6-E330444E80A9}" type="pres">
      <dgm:prSet presAssocID="{F77B9541-2E14-4BF3-9DB8-60837EC84E42}" presName="Accent" presStyleLbl="bgShp" presStyleIdx="0" presStyleCnt="6"/>
      <dgm:spPr/>
    </dgm:pt>
    <dgm:pt modelId="{869FC39B-0405-45FC-92B8-FC0F36289B23}" type="pres">
      <dgm:prSet presAssocID="{F77B9541-2E14-4BF3-9DB8-60837EC84E42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C630AF6-029C-4EB9-A589-641D0F961CA8}" type="pres">
      <dgm:prSet presAssocID="{CA623A28-169F-4E85-B232-9C007C3E646E}" presName="Accent2" presStyleCnt="0"/>
      <dgm:spPr/>
    </dgm:pt>
    <dgm:pt modelId="{B8F6F84C-4AA5-4792-8A61-AAE6E6B6357F}" type="pres">
      <dgm:prSet presAssocID="{CA623A28-169F-4E85-B232-9C007C3E646E}" presName="Accent" presStyleLbl="bgShp" presStyleIdx="1" presStyleCnt="6"/>
      <dgm:spPr/>
    </dgm:pt>
    <dgm:pt modelId="{81B89CFA-1E18-430B-96B6-0454D545533B}" type="pres">
      <dgm:prSet presAssocID="{CA623A28-169F-4E85-B232-9C007C3E646E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A40560F0-9B00-4572-8A36-485E8E342774}" type="pres">
      <dgm:prSet presAssocID="{362E8EB4-F54A-4303-A082-7BBB2F530DD6}" presName="Accent3" presStyleCnt="0"/>
      <dgm:spPr/>
    </dgm:pt>
    <dgm:pt modelId="{764A1556-B9F5-4149-852F-071C7F77D4B0}" type="pres">
      <dgm:prSet presAssocID="{362E8EB4-F54A-4303-A082-7BBB2F530DD6}" presName="Accent" presStyleLbl="bgShp" presStyleIdx="2" presStyleCnt="6"/>
      <dgm:spPr/>
    </dgm:pt>
    <dgm:pt modelId="{3822CD98-6FC2-4B78-A508-8DD27FE31D38}" type="pres">
      <dgm:prSet presAssocID="{362E8EB4-F54A-4303-A082-7BBB2F530DD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5CE66C6A-2970-4DB6-8420-8CB564569865}" type="pres">
      <dgm:prSet presAssocID="{9E5F253E-3412-407B-BF32-B0A7E127E6DF}" presName="Accent4" presStyleCnt="0"/>
      <dgm:spPr/>
    </dgm:pt>
    <dgm:pt modelId="{3239158F-D1C7-4C76-99BA-0976DF9A8D3F}" type="pres">
      <dgm:prSet presAssocID="{9E5F253E-3412-407B-BF32-B0A7E127E6DF}" presName="Accent" presStyleLbl="bgShp" presStyleIdx="3" presStyleCnt="6"/>
      <dgm:spPr/>
    </dgm:pt>
    <dgm:pt modelId="{6C74CC23-EEFF-46A5-B5E9-7057A5FB3A9A}" type="pres">
      <dgm:prSet presAssocID="{9E5F253E-3412-407B-BF32-B0A7E127E6DF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2DF9D1F7-0569-4E4C-A2C1-A5EFCA5274E6}" type="pres">
      <dgm:prSet presAssocID="{353A4B13-B4C0-409E-845A-090EC0F46460}" presName="Accent5" presStyleCnt="0"/>
      <dgm:spPr/>
    </dgm:pt>
    <dgm:pt modelId="{74BB0D1F-9FF3-4C2C-B22B-A682F4E42FFC}" type="pres">
      <dgm:prSet presAssocID="{353A4B13-B4C0-409E-845A-090EC0F46460}" presName="Accent" presStyleLbl="bgShp" presStyleIdx="4" presStyleCnt="6"/>
      <dgm:spPr/>
    </dgm:pt>
    <dgm:pt modelId="{EE5B6FD4-B946-4985-A983-BB32E5274674}" type="pres">
      <dgm:prSet presAssocID="{353A4B13-B4C0-409E-845A-090EC0F46460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319752B-560B-4102-B6B6-D29F40DAD93F}" type="pres">
      <dgm:prSet presAssocID="{4D0BF16D-C0F7-4265-A7D3-D83693560145}" presName="Accent6" presStyleCnt="0"/>
      <dgm:spPr/>
    </dgm:pt>
    <dgm:pt modelId="{4DE77CF1-73CB-4DC6-AE27-4D33BDF8F111}" type="pres">
      <dgm:prSet presAssocID="{4D0BF16D-C0F7-4265-A7D3-D83693560145}" presName="Accent" presStyleLbl="bgShp" presStyleIdx="5" presStyleCnt="6"/>
      <dgm:spPr/>
    </dgm:pt>
    <dgm:pt modelId="{95596B67-5602-4315-96B9-380F48D762CE}" type="pres">
      <dgm:prSet presAssocID="{4D0BF16D-C0F7-4265-A7D3-D83693560145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6208E13-74AD-4CBC-B120-44CEEEAB3DE1}" srcId="{471E04EE-5585-450F-977D-D2D1D208D0C3}" destId="{9E5F253E-3412-407B-BF32-B0A7E127E6DF}" srcOrd="3" destOrd="0" parTransId="{266F008B-9909-48A1-9FC4-23665FD9579D}" sibTransId="{AF42727E-1D0A-4670-ADA4-4CC54A23F687}"/>
    <dgm:cxn modelId="{ECBBAD28-A22D-4FA0-B5B2-4AC97DEE0888}" srcId="{471E04EE-5585-450F-977D-D2D1D208D0C3}" destId="{362E8EB4-F54A-4303-A082-7BBB2F530DD6}" srcOrd="2" destOrd="0" parTransId="{784B64F8-9A69-453F-996A-E478185E199A}" sibTransId="{B3FA4BA5-4BD0-4334-B9E8-19E3CF3B34D8}"/>
    <dgm:cxn modelId="{5B649534-67B0-46AB-8BDE-031FD147A232}" srcId="{471E04EE-5585-450F-977D-D2D1D208D0C3}" destId="{F77B9541-2E14-4BF3-9DB8-60837EC84E42}" srcOrd="0" destOrd="0" parTransId="{33CE03AE-7A77-496E-A91D-93CE27F476DC}" sibTransId="{56CC1F57-B2C2-490A-A669-932861CD58B1}"/>
    <dgm:cxn modelId="{83C2156C-E05D-44C4-BA03-8DA2591E83AB}" srcId="{9578B9F5-52A5-4DFC-A30E-52E1DE5B6DF0}" destId="{471E04EE-5585-450F-977D-D2D1D208D0C3}" srcOrd="0" destOrd="0" parTransId="{F44D87A4-24ED-49DB-A3DA-3364648B07F8}" sibTransId="{DD496076-E37E-444E-B6B3-F34D102AA78C}"/>
    <dgm:cxn modelId="{FC03384E-1C42-4DD8-8015-207CFE161978}" srcId="{471E04EE-5585-450F-977D-D2D1D208D0C3}" destId="{353A4B13-B4C0-409E-845A-090EC0F46460}" srcOrd="4" destOrd="0" parTransId="{229153A9-7158-4B42-B810-96DDDC4FE44F}" sibTransId="{6419CCDF-0005-42D5-A7B7-AFFC0D77F0CA}"/>
    <dgm:cxn modelId="{96A69151-8B29-4D7B-9E77-D553072A253D}" srcId="{471E04EE-5585-450F-977D-D2D1D208D0C3}" destId="{4D0BF16D-C0F7-4265-A7D3-D83693560145}" srcOrd="5" destOrd="0" parTransId="{15973B3C-4107-4E11-BFE0-3A249D32721D}" sibTransId="{88779269-B42A-4416-92F1-25084A895B2D}"/>
    <dgm:cxn modelId="{DC515357-55BB-4B4B-9C14-BFE29B4C56DD}" type="presOf" srcId="{4D0BF16D-C0F7-4265-A7D3-D83693560145}" destId="{95596B67-5602-4315-96B9-380F48D762CE}" srcOrd="0" destOrd="0" presId="urn:microsoft.com/office/officeart/2011/layout/HexagonRadial"/>
    <dgm:cxn modelId="{5CA4B887-F9B2-4587-8098-1D2D346682B0}" type="presOf" srcId="{F77B9541-2E14-4BF3-9DB8-60837EC84E42}" destId="{869FC39B-0405-45FC-92B8-FC0F36289B23}" srcOrd="0" destOrd="0" presId="urn:microsoft.com/office/officeart/2011/layout/HexagonRadial"/>
    <dgm:cxn modelId="{AEB49294-EF9A-4DFA-8BA3-C5CC172DEB29}" type="presOf" srcId="{9E5F253E-3412-407B-BF32-B0A7E127E6DF}" destId="{6C74CC23-EEFF-46A5-B5E9-7057A5FB3A9A}" srcOrd="0" destOrd="0" presId="urn:microsoft.com/office/officeart/2011/layout/HexagonRadial"/>
    <dgm:cxn modelId="{535666C5-926C-44B8-9CCC-F52CDACACD9E}" type="presOf" srcId="{353A4B13-B4C0-409E-845A-090EC0F46460}" destId="{EE5B6FD4-B946-4985-A983-BB32E5274674}" srcOrd="0" destOrd="0" presId="urn:microsoft.com/office/officeart/2011/layout/HexagonRadial"/>
    <dgm:cxn modelId="{B644BAD0-1DA1-4C55-92BB-8F412325BB1A}" type="presOf" srcId="{471E04EE-5585-450F-977D-D2D1D208D0C3}" destId="{99F476D6-8D32-456B-8709-361691D3A62B}" srcOrd="0" destOrd="0" presId="urn:microsoft.com/office/officeart/2011/layout/HexagonRadial"/>
    <dgm:cxn modelId="{FB73FADA-DBE5-4970-AE84-7DE24D1F4CEA}" type="presOf" srcId="{9578B9F5-52A5-4DFC-A30E-52E1DE5B6DF0}" destId="{1E6ACEC9-CF5B-4269-BCFE-69B97336C6EA}" srcOrd="0" destOrd="0" presId="urn:microsoft.com/office/officeart/2011/layout/HexagonRadial"/>
    <dgm:cxn modelId="{B5AAD5E6-CB0C-4F13-A08C-6E191085B0C5}" type="presOf" srcId="{CA623A28-169F-4E85-B232-9C007C3E646E}" destId="{81B89CFA-1E18-430B-96B6-0454D545533B}" srcOrd="0" destOrd="0" presId="urn:microsoft.com/office/officeart/2011/layout/HexagonRadial"/>
    <dgm:cxn modelId="{1DEA2FE9-A62F-4451-A49B-04F1E4B367EE}" srcId="{471E04EE-5585-450F-977D-D2D1D208D0C3}" destId="{CA623A28-169F-4E85-B232-9C007C3E646E}" srcOrd="1" destOrd="0" parTransId="{2048DF68-1AA8-44AE-A830-7355A03A8D22}" sibTransId="{0247A18A-59EE-4751-90B0-164CE6177BC3}"/>
    <dgm:cxn modelId="{3A246BEE-3F3E-4BF5-9182-2EFD11A0F6E8}" type="presOf" srcId="{362E8EB4-F54A-4303-A082-7BBB2F530DD6}" destId="{3822CD98-6FC2-4B78-A508-8DD27FE31D38}" srcOrd="0" destOrd="0" presId="urn:microsoft.com/office/officeart/2011/layout/HexagonRadial"/>
    <dgm:cxn modelId="{F973F962-1F02-4845-8E73-9DF6A88F1504}" type="presParOf" srcId="{1E6ACEC9-CF5B-4269-BCFE-69B97336C6EA}" destId="{99F476D6-8D32-456B-8709-361691D3A62B}" srcOrd="0" destOrd="0" presId="urn:microsoft.com/office/officeart/2011/layout/HexagonRadial"/>
    <dgm:cxn modelId="{BF97E3A6-093C-49E7-A7BB-77B55BA4BF55}" type="presParOf" srcId="{1E6ACEC9-CF5B-4269-BCFE-69B97336C6EA}" destId="{20747EF0-4287-455E-987B-AACECB25C894}" srcOrd="1" destOrd="0" presId="urn:microsoft.com/office/officeart/2011/layout/HexagonRadial"/>
    <dgm:cxn modelId="{86F82183-03F7-4C78-AE40-9F7F9FEEF2D8}" type="presParOf" srcId="{20747EF0-4287-455E-987B-AACECB25C894}" destId="{8319EDCB-FCC7-4F78-87D6-E330444E80A9}" srcOrd="0" destOrd="0" presId="urn:microsoft.com/office/officeart/2011/layout/HexagonRadial"/>
    <dgm:cxn modelId="{A3FEBE64-4FC5-4282-BA50-DB8927557A2D}" type="presParOf" srcId="{1E6ACEC9-CF5B-4269-BCFE-69B97336C6EA}" destId="{869FC39B-0405-45FC-92B8-FC0F36289B23}" srcOrd="2" destOrd="0" presId="urn:microsoft.com/office/officeart/2011/layout/HexagonRadial"/>
    <dgm:cxn modelId="{E6F5D7DB-78DD-4612-ADF6-9014676158AC}" type="presParOf" srcId="{1E6ACEC9-CF5B-4269-BCFE-69B97336C6EA}" destId="{5C630AF6-029C-4EB9-A589-641D0F961CA8}" srcOrd="3" destOrd="0" presId="urn:microsoft.com/office/officeart/2011/layout/HexagonRadial"/>
    <dgm:cxn modelId="{6DABB844-F6E9-4484-A1C1-9BD721E5F806}" type="presParOf" srcId="{5C630AF6-029C-4EB9-A589-641D0F961CA8}" destId="{B8F6F84C-4AA5-4792-8A61-AAE6E6B6357F}" srcOrd="0" destOrd="0" presId="urn:microsoft.com/office/officeart/2011/layout/HexagonRadial"/>
    <dgm:cxn modelId="{21A5955B-6B89-43A3-8A54-9E569DC33BB7}" type="presParOf" srcId="{1E6ACEC9-CF5B-4269-BCFE-69B97336C6EA}" destId="{81B89CFA-1E18-430B-96B6-0454D545533B}" srcOrd="4" destOrd="0" presId="urn:microsoft.com/office/officeart/2011/layout/HexagonRadial"/>
    <dgm:cxn modelId="{CED66F5D-A63E-47A8-B659-A5172C356CB5}" type="presParOf" srcId="{1E6ACEC9-CF5B-4269-BCFE-69B97336C6EA}" destId="{A40560F0-9B00-4572-8A36-485E8E342774}" srcOrd="5" destOrd="0" presId="urn:microsoft.com/office/officeart/2011/layout/HexagonRadial"/>
    <dgm:cxn modelId="{513A01F7-531F-4F84-8ED6-03AFF40E5C34}" type="presParOf" srcId="{A40560F0-9B00-4572-8A36-485E8E342774}" destId="{764A1556-B9F5-4149-852F-071C7F77D4B0}" srcOrd="0" destOrd="0" presId="urn:microsoft.com/office/officeart/2011/layout/HexagonRadial"/>
    <dgm:cxn modelId="{B982FFC4-E3A9-4FCB-804A-C53DD74EF6F1}" type="presParOf" srcId="{1E6ACEC9-CF5B-4269-BCFE-69B97336C6EA}" destId="{3822CD98-6FC2-4B78-A508-8DD27FE31D38}" srcOrd="6" destOrd="0" presId="urn:microsoft.com/office/officeart/2011/layout/HexagonRadial"/>
    <dgm:cxn modelId="{D6DB12B3-AEE6-4526-B276-9E58BACF87FE}" type="presParOf" srcId="{1E6ACEC9-CF5B-4269-BCFE-69B97336C6EA}" destId="{5CE66C6A-2970-4DB6-8420-8CB564569865}" srcOrd="7" destOrd="0" presId="urn:microsoft.com/office/officeart/2011/layout/HexagonRadial"/>
    <dgm:cxn modelId="{91EF8170-A3DC-4EDB-B26D-9B6A55A946EA}" type="presParOf" srcId="{5CE66C6A-2970-4DB6-8420-8CB564569865}" destId="{3239158F-D1C7-4C76-99BA-0976DF9A8D3F}" srcOrd="0" destOrd="0" presId="urn:microsoft.com/office/officeart/2011/layout/HexagonRadial"/>
    <dgm:cxn modelId="{4DE33DDB-13EA-4F93-8FFE-A0F0708943E2}" type="presParOf" srcId="{1E6ACEC9-CF5B-4269-BCFE-69B97336C6EA}" destId="{6C74CC23-EEFF-46A5-B5E9-7057A5FB3A9A}" srcOrd="8" destOrd="0" presId="urn:microsoft.com/office/officeart/2011/layout/HexagonRadial"/>
    <dgm:cxn modelId="{6778011C-CD39-4D40-9B8E-C4E29744BF3B}" type="presParOf" srcId="{1E6ACEC9-CF5B-4269-BCFE-69B97336C6EA}" destId="{2DF9D1F7-0569-4E4C-A2C1-A5EFCA5274E6}" srcOrd="9" destOrd="0" presId="urn:microsoft.com/office/officeart/2011/layout/HexagonRadial"/>
    <dgm:cxn modelId="{B48F4F14-8780-4694-98E0-1415C28483F1}" type="presParOf" srcId="{2DF9D1F7-0569-4E4C-A2C1-A5EFCA5274E6}" destId="{74BB0D1F-9FF3-4C2C-B22B-A682F4E42FFC}" srcOrd="0" destOrd="0" presId="urn:microsoft.com/office/officeart/2011/layout/HexagonRadial"/>
    <dgm:cxn modelId="{50EE0FE8-0A0F-42AA-B2B8-EC0444AD947A}" type="presParOf" srcId="{1E6ACEC9-CF5B-4269-BCFE-69B97336C6EA}" destId="{EE5B6FD4-B946-4985-A983-BB32E5274674}" srcOrd="10" destOrd="0" presId="urn:microsoft.com/office/officeart/2011/layout/HexagonRadial"/>
    <dgm:cxn modelId="{5B9744FC-3F73-4BA5-829E-1EA5D2E670A3}" type="presParOf" srcId="{1E6ACEC9-CF5B-4269-BCFE-69B97336C6EA}" destId="{5319752B-560B-4102-B6B6-D29F40DAD93F}" srcOrd="11" destOrd="0" presId="urn:microsoft.com/office/officeart/2011/layout/HexagonRadial"/>
    <dgm:cxn modelId="{2209200B-FC53-4017-AA46-D0A1BF7D2DD6}" type="presParOf" srcId="{5319752B-560B-4102-B6B6-D29F40DAD93F}" destId="{4DE77CF1-73CB-4DC6-AE27-4D33BDF8F111}" srcOrd="0" destOrd="0" presId="urn:microsoft.com/office/officeart/2011/layout/HexagonRadial"/>
    <dgm:cxn modelId="{E4892BB3-CC85-4F4C-BA33-C9FDAFF8103C}" type="presParOf" srcId="{1E6ACEC9-CF5B-4269-BCFE-69B97336C6EA}" destId="{95596B67-5602-4315-96B9-380F48D762C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B3DE9E-1F42-46DF-970D-2F4257756303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5516890-1E92-43B4-A0E7-FEC4F776D275}">
      <dgm:prSet/>
      <dgm:spPr/>
      <dgm:t>
        <a:bodyPr/>
        <a:lstStyle/>
        <a:p>
          <a:r>
            <a:rPr lang="en-US"/>
            <a:t>he single necessary condition for a new venture success – &amp; two words that define the course: </a:t>
          </a:r>
        </a:p>
      </dgm:t>
    </dgm:pt>
    <dgm:pt modelId="{FBD7E91D-46B4-4221-B581-5B5AEE268F20}" type="parTrans" cxnId="{0EAE5857-9E6D-4C57-8801-7947FD50549C}">
      <dgm:prSet/>
      <dgm:spPr/>
      <dgm:t>
        <a:bodyPr/>
        <a:lstStyle/>
        <a:p>
          <a:endParaRPr lang="en-US"/>
        </a:p>
      </dgm:t>
    </dgm:pt>
    <dgm:pt modelId="{96FB405A-4E6E-4211-AF2C-54FF64FA8B9A}" type="sibTrans" cxnId="{0EAE5857-9E6D-4C57-8801-7947FD50549C}">
      <dgm:prSet/>
      <dgm:spPr/>
      <dgm:t>
        <a:bodyPr/>
        <a:lstStyle/>
        <a:p>
          <a:endParaRPr lang="en-US"/>
        </a:p>
      </dgm:t>
    </dgm:pt>
    <dgm:pt modelId="{1B89FCED-7893-49E1-9847-DC4712E3D059}">
      <dgm:prSet/>
      <dgm:spPr/>
      <dgm:t>
        <a:bodyPr/>
        <a:lstStyle/>
        <a:p>
          <a:r>
            <a:rPr lang="en-US"/>
            <a:t>PAYING      CUSTOMER</a:t>
          </a:r>
        </a:p>
      </dgm:t>
    </dgm:pt>
    <dgm:pt modelId="{B15C49D2-CA5D-410D-B074-1C609CC2D31D}" type="parTrans" cxnId="{6F1D40EC-AC65-40F0-B536-2B16A58EC361}">
      <dgm:prSet/>
      <dgm:spPr/>
      <dgm:t>
        <a:bodyPr/>
        <a:lstStyle/>
        <a:p>
          <a:endParaRPr lang="en-US"/>
        </a:p>
      </dgm:t>
    </dgm:pt>
    <dgm:pt modelId="{476470EC-3466-4049-A2C6-20214C10FFBC}" type="sibTrans" cxnId="{6F1D40EC-AC65-40F0-B536-2B16A58EC361}">
      <dgm:prSet/>
      <dgm:spPr/>
      <dgm:t>
        <a:bodyPr/>
        <a:lstStyle/>
        <a:p>
          <a:endParaRPr lang="en-US"/>
        </a:p>
      </dgm:t>
    </dgm:pt>
    <dgm:pt modelId="{735101E2-1438-49AE-BD35-FC34F4A27528}" type="pres">
      <dgm:prSet presAssocID="{E2B3DE9E-1F42-46DF-970D-2F4257756303}" presName="Name0" presStyleCnt="0">
        <dgm:presLayoutVars>
          <dgm:dir/>
          <dgm:animLvl val="lvl"/>
          <dgm:resizeHandles val="exact"/>
        </dgm:presLayoutVars>
      </dgm:prSet>
      <dgm:spPr/>
    </dgm:pt>
    <dgm:pt modelId="{D5BDC2F9-9822-4CC4-830D-FE032B87A00F}" type="pres">
      <dgm:prSet presAssocID="{1B89FCED-7893-49E1-9847-DC4712E3D059}" presName="boxAndChildren" presStyleCnt="0"/>
      <dgm:spPr/>
    </dgm:pt>
    <dgm:pt modelId="{7F7A3740-CCAA-4C33-BF0E-DB50E57A0CA6}" type="pres">
      <dgm:prSet presAssocID="{1B89FCED-7893-49E1-9847-DC4712E3D059}" presName="parentTextBox" presStyleLbl="node1" presStyleIdx="0" presStyleCnt="2"/>
      <dgm:spPr/>
    </dgm:pt>
    <dgm:pt modelId="{4B50BFE2-14FE-41F5-959C-D27568EE8F32}" type="pres">
      <dgm:prSet presAssocID="{96FB405A-4E6E-4211-AF2C-54FF64FA8B9A}" presName="sp" presStyleCnt="0"/>
      <dgm:spPr/>
    </dgm:pt>
    <dgm:pt modelId="{DD7A6E98-1C4C-4E13-AA13-5612D3C6D333}" type="pres">
      <dgm:prSet presAssocID="{35516890-1E92-43B4-A0E7-FEC4F776D275}" presName="arrowAndChildren" presStyleCnt="0"/>
      <dgm:spPr/>
    </dgm:pt>
    <dgm:pt modelId="{18B31B32-DD39-4131-B513-0D04BDB3FCCE}" type="pres">
      <dgm:prSet presAssocID="{35516890-1E92-43B4-A0E7-FEC4F776D275}" presName="parentTextArrow" presStyleLbl="node1" presStyleIdx="1" presStyleCnt="2"/>
      <dgm:spPr/>
    </dgm:pt>
  </dgm:ptLst>
  <dgm:cxnLst>
    <dgm:cxn modelId="{E7C66F2C-08DB-44E9-97CB-097166E0EC36}" type="presOf" srcId="{1B89FCED-7893-49E1-9847-DC4712E3D059}" destId="{7F7A3740-CCAA-4C33-BF0E-DB50E57A0CA6}" srcOrd="0" destOrd="0" presId="urn:microsoft.com/office/officeart/2005/8/layout/process4"/>
    <dgm:cxn modelId="{0EAE5857-9E6D-4C57-8801-7947FD50549C}" srcId="{E2B3DE9E-1F42-46DF-970D-2F4257756303}" destId="{35516890-1E92-43B4-A0E7-FEC4F776D275}" srcOrd="0" destOrd="0" parTransId="{FBD7E91D-46B4-4221-B581-5B5AEE268F20}" sibTransId="{96FB405A-4E6E-4211-AF2C-54FF64FA8B9A}"/>
    <dgm:cxn modelId="{4AA4B68E-3134-4B81-824F-15390A31EAAE}" type="presOf" srcId="{35516890-1E92-43B4-A0E7-FEC4F776D275}" destId="{18B31B32-DD39-4131-B513-0D04BDB3FCCE}" srcOrd="0" destOrd="0" presId="urn:microsoft.com/office/officeart/2005/8/layout/process4"/>
    <dgm:cxn modelId="{19FE1F97-EF9D-4C66-975B-34473C589475}" type="presOf" srcId="{E2B3DE9E-1F42-46DF-970D-2F4257756303}" destId="{735101E2-1438-49AE-BD35-FC34F4A27528}" srcOrd="0" destOrd="0" presId="urn:microsoft.com/office/officeart/2005/8/layout/process4"/>
    <dgm:cxn modelId="{6F1D40EC-AC65-40F0-B536-2B16A58EC361}" srcId="{E2B3DE9E-1F42-46DF-970D-2F4257756303}" destId="{1B89FCED-7893-49E1-9847-DC4712E3D059}" srcOrd="1" destOrd="0" parTransId="{B15C49D2-CA5D-410D-B074-1C609CC2D31D}" sibTransId="{476470EC-3466-4049-A2C6-20214C10FFBC}"/>
    <dgm:cxn modelId="{2C97D734-C06F-4145-BD25-3735D62EECCB}" type="presParOf" srcId="{735101E2-1438-49AE-BD35-FC34F4A27528}" destId="{D5BDC2F9-9822-4CC4-830D-FE032B87A00F}" srcOrd="0" destOrd="0" presId="urn:microsoft.com/office/officeart/2005/8/layout/process4"/>
    <dgm:cxn modelId="{7F08553F-33BE-4E29-AA78-D2DDADD8A243}" type="presParOf" srcId="{D5BDC2F9-9822-4CC4-830D-FE032B87A00F}" destId="{7F7A3740-CCAA-4C33-BF0E-DB50E57A0CA6}" srcOrd="0" destOrd="0" presId="urn:microsoft.com/office/officeart/2005/8/layout/process4"/>
    <dgm:cxn modelId="{94CC5105-98A4-4E65-81CB-B6BD1979A6D2}" type="presParOf" srcId="{735101E2-1438-49AE-BD35-FC34F4A27528}" destId="{4B50BFE2-14FE-41F5-959C-D27568EE8F32}" srcOrd="1" destOrd="0" presId="urn:microsoft.com/office/officeart/2005/8/layout/process4"/>
    <dgm:cxn modelId="{5876D44C-A4D9-4735-A004-71A03AE7B6AA}" type="presParOf" srcId="{735101E2-1438-49AE-BD35-FC34F4A27528}" destId="{DD7A6E98-1C4C-4E13-AA13-5612D3C6D333}" srcOrd="2" destOrd="0" presId="urn:microsoft.com/office/officeart/2005/8/layout/process4"/>
    <dgm:cxn modelId="{9E8F72AD-5595-4468-8AEB-28D2E3154CB5}" type="presParOf" srcId="{DD7A6E98-1C4C-4E13-AA13-5612D3C6D333}" destId="{18B31B32-DD39-4131-B513-0D04BDB3FCC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476D6-8D32-456B-8709-361691D3A62B}">
      <dsp:nvSpPr>
        <dsp:cNvPr id="0" name=""/>
        <dsp:cNvSpPr/>
      </dsp:nvSpPr>
      <dsp:spPr>
        <a:xfrm>
          <a:off x="4049993" y="1401447"/>
          <a:ext cx="1753271" cy="1516651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000" kern="1200" dirty="0">
              <a:effectLst>
                <a:outerShdw blurRad="50800" dist="50800" dir="5400000" algn="ctr" rotWithShape="0">
                  <a:schemeClr val="accent3">
                    <a:lumMod val="60000"/>
                    <a:lumOff val="40000"/>
                  </a:schemeClr>
                </a:outerShdw>
              </a:effectLst>
            </a:rPr>
            <a:t>Company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/>
            <a:t>Management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400" kern="1200" dirty="0" err="1"/>
            <a:t>Employees</a:t>
          </a:r>
          <a:endParaRPr lang="fi-FI" sz="1400" kern="1200" dirty="0"/>
        </a:p>
      </dsp:txBody>
      <dsp:txXfrm>
        <a:off x="4340535" y="1652777"/>
        <a:ext cx="1172187" cy="1013991"/>
      </dsp:txXfrm>
    </dsp:sp>
    <dsp:sp modelId="{B8F6F84C-4AA5-4792-8A61-AAE6E6B6357F}">
      <dsp:nvSpPr>
        <dsp:cNvPr id="0" name=""/>
        <dsp:cNvSpPr/>
      </dsp:nvSpPr>
      <dsp:spPr>
        <a:xfrm>
          <a:off x="5147668" y="653780"/>
          <a:ext cx="661504" cy="56997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9FC39B-0405-45FC-92B8-FC0F36289B23}">
      <dsp:nvSpPr>
        <dsp:cNvPr id="0" name=""/>
        <dsp:cNvSpPr/>
      </dsp:nvSpPr>
      <dsp:spPr>
        <a:xfrm>
          <a:off x="4211284" y="0"/>
          <a:ext cx="1436793" cy="1242995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300" kern="1200" dirty="0" err="1"/>
            <a:t>Customers</a:t>
          </a:r>
          <a:endParaRPr lang="fi-FI" sz="1300" kern="1200" dirty="0"/>
        </a:p>
      </dsp:txBody>
      <dsp:txXfrm>
        <a:off x="4449391" y="205991"/>
        <a:ext cx="960579" cy="831013"/>
      </dsp:txXfrm>
    </dsp:sp>
    <dsp:sp modelId="{764A1556-B9F5-4149-852F-071C7F77D4B0}">
      <dsp:nvSpPr>
        <dsp:cNvPr id="0" name=""/>
        <dsp:cNvSpPr/>
      </dsp:nvSpPr>
      <dsp:spPr>
        <a:xfrm>
          <a:off x="5919695" y="1719327"/>
          <a:ext cx="661504" cy="56997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89CFA-1E18-430B-96B6-0454D545533B}">
      <dsp:nvSpPr>
        <dsp:cNvPr id="0" name=""/>
        <dsp:cNvSpPr/>
      </dsp:nvSpPr>
      <dsp:spPr>
        <a:xfrm>
          <a:off x="5528991" y="764525"/>
          <a:ext cx="1436793" cy="1242995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300" kern="1200" dirty="0" err="1"/>
            <a:t>Competitors</a:t>
          </a:r>
          <a:endParaRPr lang="fi-FI" sz="1300" kern="1200" dirty="0"/>
        </a:p>
      </dsp:txBody>
      <dsp:txXfrm>
        <a:off x="5767098" y="970516"/>
        <a:ext cx="960579" cy="831013"/>
      </dsp:txXfrm>
    </dsp:sp>
    <dsp:sp modelId="{3239158F-D1C7-4C76-99BA-0976DF9A8D3F}">
      <dsp:nvSpPr>
        <dsp:cNvPr id="0" name=""/>
        <dsp:cNvSpPr/>
      </dsp:nvSpPr>
      <dsp:spPr>
        <a:xfrm>
          <a:off x="5383395" y="2922129"/>
          <a:ext cx="661504" cy="56997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2CD98-6FC2-4B78-A508-8DD27FE31D38}">
      <dsp:nvSpPr>
        <dsp:cNvPr id="0" name=""/>
        <dsp:cNvSpPr/>
      </dsp:nvSpPr>
      <dsp:spPr>
        <a:xfrm>
          <a:off x="5528991" y="2267493"/>
          <a:ext cx="1436793" cy="1242995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300" kern="1200" dirty="0" err="1"/>
            <a:t>Financiers</a:t>
          </a:r>
          <a:endParaRPr lang="fi-FI" sz="1300" kern="1200" dirty="0"/>
        </a:p>
      </dsp:txBody>
      <dsp:txXfrm>
        <a:off x="5767098" y="2473484"/>
        <a:ext cx="960579" cy="831013"/>
      </dsp:txXfrm>
    </dsp:sp>
    <dsp:sp modelId="{74BB0D1F-9FF3-4C2C-B22B-A682F4E42FFC}">
      <dsp:nvSpPr>
        <dsp:cNvPr id="0" name=""/>
        <dsp:cNvSpPr/>
      </dsp:nvSpPr>
      <dsp:spPr>
        <a:xfrm>
          <a:off x="4053045" y="3046984"/>
          <a:ext cx="661504" cy="56997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74CC23-EEFF-46A5-B5E9-7057A5FB3A9A}">
      <dsp:nvSpPr>
        <dsp:cNvPr id="0" name=""/>
        <dsp:cNvSpPr/>
      </dsp:nvSpPr>
      <dsp:spPr>
        <a:xfrm>
          <a:off x="4211284" y="3032874"/>
          <a:ext cx="1436793" cy="1242995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300" kern="1200" dirty="0" err="1"/>
            <a:t>Owners</a:t>
          </a:r>
          <a:endParaRPr lang="fi-FI" sz="1300" kern="1200" dirty="0"/>
        </a:p>
      </dsp:txBody>
      <dsp:txXfrm>
        <a:off x="4449391" y="3238865"/>
        <a:ext cx="960579" cy="831013"/>
      </dsp:txXfrm>
    </dsp:sp>
    <dsp:sp modelId="{4DE77CF1-73CB-4DC6-AE27-4D33BDF8F111}">
      <dsp:nvSpPr>
        <dsp:cNvPr id="0" name=""/>
        <dsp:cNvSpPr/>
      </dsp:nvSpPr>
      <dsp:spPr>
        <a:xfrm>
          <a:off x="3268376" y="1981865"/>
          <a:ext cx="661504" cy="569973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B6FD4-B946-4985-A983-BB32E5274674}">
      <dsp:nvSpPr>
        <dsp:cNvPr id="0" name=""/>
        <dsp:cNvSpPr/>
      </dsp:nvSpPr>
      <dsp:spPr>
        <a:xfrm>
          <a:off x="2887460" y="2268349"/>
          <a:ext cx="1436793" cy="1242995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300" kern="1200" dirty="0"/>
            <a:t>Suppliers</a:t>
          </a:r>
        </a:p>
      </dsp:txBody>
      <dsp:txXfrm>
        <a:off x="3125567" y="2474340"/>
        <a:ext cx="960579" cy="831013"/>
      </dsp:txXfrm>
    </dsp:sp>
    <dsp:sp modelId="{95596B67-5602-4315-96B9-380F48D762CE}">
      <dsp:nvSpPr>
        <dsp:cNvPr id="0" name=""/>
        <dsp:cNvSpPr/>
      </dsp:nvSpPr>
      <dsp:spPr>
        <a:xfrm>
          <a:off x="2887460" y="762815"/>
          <a:ext cx="1436793" cy="1242995"/>
        </a:xfrm>
        <a:prstGeom prst="hexagon">
          <a:avLst>
            <a:gd name="adj" fmla="val 2857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300" kern="1200" dirty="0"/>
            <a:t>Public </a:t>
          </a:r>
          <a:r>
            <a:rPr lang="fi-FI" sz="1300" kern="1200" dirty="0" err="1"/>
            <a:t>authorities</a:t>
          </a:r>
          <a:endParaRPr lang="fi-FI" sz="1300" kern="1200" dirty="0"/>
        </a:p>
      </dsp:txBody>
      <dsp:txXfrm>
        <a:off x="3125567" y="968806"/>
        <a:ext cx="960579" cy="831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A3740-CCAA-4C33-BF0E-DB50E57A0CA6}">
      <dsp:nvSpPr>
        <dsp:cNvPr id="0" name=""/>
        <dsp:cNvSpPr/>
      </dsp:nvSpPr>
      <dsp:spPr>
        <a:xfrm>
          <a:off x="0" y="2842210"/>
          <a:ext cx="7012370" cy="186479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PAYING      CUSTOMER</a:t>
          </a:r>
        </a:p>
      </dsp:txBody>
      <dsp:txXfrm>
        <a:off x="0" y="2842210"/>
        <a:ext cx="7012370" cy="1864797"/>
      </dsp:txXfrm>
    </dsp:sp>
    <dsp:sp modelId="{18B31B32-DD39-4131-B513-0D04BDB3FCCE}">
      <dsp:nvSpPr>
        <dsp:cNvPr id="0" name=""/>
        <dsp:cNvSpPr/>
      </dsp:nvSpPr>
      <dsp:spPr>
        <a:xfrm rot="10800000">
          <a:off x="0" y="2123"/>
          <a:ext cx="7012370" cy="2868058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he single necessary condition for a new venture success – &amp; two words that define the course: </a:t>
          </a:r>
        </a:p>
      </dsp:txBody>
      <dsp:txXfrm rot="10800000">
        <a:off x="0" y="2123"/>
        <a:ext cx="7012370" cy="186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9AD51-21F9-45E2-8C4C-651FC17FBB69}" type="datetimeFigureOut">
              <a:rPr lang="fi-FI" smtClean="0"/>
              <a:t>28.2.2022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900BF-6902-46E2-80B3-B0D79419734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7491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E2EFCF-F5A6-4892-BB5C-1EEF30B76F67}" type="slidenum">
              <a:rPr kumimoji="0" lang="fi-FI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i-FI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999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8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13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296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,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30F5DA41-8AEC-43A4-BEF4-CF841E7BB1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0B6E698-4AAA-480C-958B-7E3CEB5BF3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55220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50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7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7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5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09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7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31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59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853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FD47-E66C-42FC-8A6E-0902A4A4F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1524001"/>
            <a:ext cx="3412067" cy="3000291"/>
          </a:xfrm>
        </p:spPr>
        <p:txBody>
          <a:bodyPr>
            <a:normAutofit/>
          </a:bodyPr>
          <a:lstStyle/>
          <a:p>
            <a:r>
              <a:rPr lang="fi-FI" sz="2500" dirty="0">
                <a:solidFill>
                  <a:srgbClr val="FFFFFF"/>
                </a:solidFill>
              </a:rPr>
              <a:t>BUSINESS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9A065-D8DF-46F8-AE9B-7CDCF01F3E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5145513"/>
            <a:ext cx="3412067" cy="738820"/>
          </a:xfrm>
        </p:spPr>
        <p:txBody>
          <a:bodyPr>
            <a:normAutofit/>
          </a:bodyPr>
          <a:lstStyle/>
          <a:p>
            <a:r>
              <a:rPr lang="fi-FI" dirty="0">
                <a:solidFill>
                  <a:srgbClr val="FFFFFF">
                    <a:alpha val="75000"/>
                  </a:srgbClr>
                </a:solidFill>
              </a:rPr>
              <a:t>Raija </a:t>
            </a:r>
            <a:r>
              <a:rPr lang="fi-FI" dirty="0" err="1">
                <a:solidFill>
                  <a:srgbClr val="FFFFFF">
                    <a:alpha val="75000"/>
                  </a:srgbClr>
                </a:solidFill>
              </a:rPr>
              <a:t>westerlund</a:t>
            </a:r>
            <a:endParaRPr lang="fi-FI" dirty="0">
              <a:solidFill>
                <a:srgbClr val="FFFFFF">
                  <a:alpha val="75000"/>
                </a:srgbClr>
              </a:solidFill>
            </a:endParaRPr>
          </a:p>
        </p:txBody>
      </p: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BCC8A255-DDAA-410F-A706-03229D113B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3"/>
          <a:stretch/>
        </p:blipFill>
        <p:spPr>
          <a:xfrm>
            <a:off x="4765053" y="1514515"/>
            <a:ext cx="6764864" cy="380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79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823D29-BF0B-429C-BCD7-6DFE6F13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Difference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stakeholders</a:t>
            </a:r>
            <a:r>
              <a:rPr lang="fi-FI" dirty="0"/>
              <a:t> and </a:t>
            </a:r>
            <a:r>
              <a:rPr lang="fi-FI" dirty="0" err="1"/>
              <a:t>shareholders</a:t>
            </a:r>
            <a:endParaRPr lang="fi-FI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3B9E37-D992-466E-9EB1-7E6DC2B0BD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i-FI" sz="2400" dirty="0" err="1"/>
              <a:t>Have</a:t>
            </a:r>
            <a:r>
              <a:rPr lang="fi-FI" sz="2400" dirty="0"/>
              <a:t> an </a:t>
            </a:r>
            <a:r>
              <a:rPr lang="fi-FI" sz="2400" dirty="0" err="1"/>
              <a:t>interest</a:t>
            </a:r>
            <a:r>
              <a:rPr lang="fi-FI" sz="2400" dirty="0"/>
              <a:t> in </a:t>
            </a:r>
            <a:r>
              <a:rPr lang="fi-FI" sz="2400" dirty="0" err="1"/>
              <a:t>the</a:t>
            </a:r>
            <a:r>
              <a:rPr lang="fi-FI" sz="2400" dirty="0"/>
              <a:t> business -</a:t>
            </a:r>
            <a:r>
              <a:rPr lang="fi-FI" sz="2400" dirty="0" err="1"/>
              <a:t>but</a:t>
            </a:r>
            <a:r>
              <a:rPr lang="fi-FI" sz="2400" dirty="0"/>
              <a:t> </a:t>
            </a:r>
            <a:r>
              <a:rPr lang="fi-FI" sz="2400" dirty="0" err="1"/>
              <a:t>do</a:t>
            </a:r>
            <a:r>
              <a:rPr lang="fi-FI" sz="2400" dirty="0"/>
              <a:t> </a:t>
            </a:r>
            <a:r>
              <a:rPr lang="fi-FI" sz="2400" dirty="0" err="1"/>
              <a:t>not</a:t>
            </a:r>
            <a:r>
              <a:rPr lang="fi-FI" sz="2400" dirty="0"/>
              <a:t> </a:t>
            </a:r>
            <a:r>
              <a:rPr lang="fi-FI" sz="2400" dirty="0" err="1"/>
              <a:t>own</a:t>
            </a:r>
            <a:r>
              <a:rPr lang="fi-FI" sz="2400" dirty="0"/>
              <a:t> it</a:t>
            </a:r>
          </a:p>
          <a:p>
            <a:r>
              <a:rPr lang="fi-FI" sz="2400" dirty="0" err="1"/>
              <a:t>May</a:t>
            </a:r>
            <a:r>
              <a:rPr lang="fi-FI" sz="2400" dirty="0"/>
              <a:t> </a:t>
            </a:r>
            <a:r>
              <a:rPr lang="fi-FI" sz="2400" dirty="0" err="1"/>
              <a:t>work</a:t>
            </a:r>
            <a:r>
              <a:rPr lang="fi-FI" sz="2400" dirty="0"/>
              <a:t> for (</a:t>
            </a:r>
            <a:r>
              <a:rPr lang="fi-FI" sz="2400" dirty="0" err="1"/>
              <a:t>employees</a:t>
            </a:r>
            <a:r>
              <a:rPr lang="fi-FI" sz="2400" dirty="0"/>
              <a:t>) </a:t>
            </a:r>
            <a:r>
              <a:rPr lang="fi-FI" sz="2400" dirty="0" err="1"/>
              <a:t>or</a:t>
            </a:r>
            <a:r>
              <a:rPr lang="fi-FI" sz="2400" dirty="0"/>
              <a:t> </a:t>
            </a:r>
            <a:r>
              <a:rPr lang="fi-FI" sz="2400" dirty="0" err="1"/>
              <a:t>otherwise</a:t>
            </a:r>
            <a:r>
              <a:rPr lang="fi-FI" sz="2400" dirty="0"/>
              <a:t> </a:t>
            </a:r>
            <a:r>
              <a:rPr lang="fi-FI" sz="2400" dirty="0" err="1"/>
              <a:t>transact</a:t>
            </a:r>
            <a:r>
              <a:rPr lang="fi-FI" sz="2400" dirty="0"/>
              <a:t> </a:t>
            </a:r>
            <a:r>
              <a:rPr lang="fi-FI" sz="2400" dirty="0" err="1"/>
              <a:t>with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business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7A89C-4F0E-4FE7-84EC-6F2F61D2CE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i-FI" sz="2400" dirty="0" err="1"/>
              <a:t>Own</a:t>
            </a:r>
            <a:r>
              <a:rPr lang="fi-FI" sz="2400" dirty="0"/>
              <a:t> </a:t>
            </a:r>
            <a:r>
              <a:rPr lang="fi-FI" sz="2400" dirty="0" err="1"/>
              <a:t>the</a:t>
            </a:r>
            <a:r>
              <a:rPr lang="fi-FI" sz="2400" dirty="0"/>
              <a:t> business</a:t>
            </a:r>
          </a:p>
          <a:p>
            <a:r>
              <a:rPr lang="fi-FI" sz="2400" dirty="0" err="1"/>
              <a:t>May</a:t>
            </a:r>
            <a:r>
              <a:rPr lang="fi-FI" sz="2400" dirty="0"/>
              <a:t> </a:t>
            </a:r>
            <a:r>
              <a:rPr lang="fi-FI" sz="2400" dirty="0" err="1"/>
              <a:t>also</a:t>
            </a:r>
            <a:r>
              <a:rPr lang="fi-FI" sz="2400" dirty="0"/>
              <a:t> </a:t>
            </a:r>
            <a:r>
              <a:rPr lang="fi-FI" sz="2400" dirty="0" err="1"/>
              <a:t>work</a:t>
            </a:r>
            <a:r>
              <a:rPr lang="fi-FI" sz="2400" dirty="0"/>
              <a:t> in </a:t>
            </a:r>
            <a:r>
              <a:rPr lang="fi-FI" sz="2400" dirty="0" err="1"/>
              <a:t>the</a:t>
            </a:r>
            <a:r>
              <a:rPr lang="fi-FI" sz="2400" dirty="0"/>
              <a:t> business</a:t>
            </a:r>
          </a:p>
          <a:p>
            <a:r>
              <a:rPr lang="fi-FI" sz="2400" dirty="0" err="1"/>
              <a:t>Benefit</a:t>
            </a:r>
            <a:r>
              <a:rPr lang="fi-FI" sz="2400" dirty="0"/>
              <a:t> </a:t>
            </a:r>
            <a:r>
              <a:rPr lang="fi-FI" sz="2400" dirty="0" err="1"/>
              <a:t>directly</a:t>
            </a:r>
            <a:r>
              <a:rPr lang="fi-FI" sz="2400" dirty="0"/>
              <a:t> </a:t>
            </a:r>
            <a:r>
              <a:rPr lang="fi-FI" sz="2400" dirty="0" err="1"/>
              <a:t>from</a:t>
            </a:r>
            <a:r>
              <a:rPr lang="fi-FI" sz="2400" dirty="0"/>
              <a:t> </a:t>
            </a:r>
            <a:r>
              <a:rPr lang="fi-FI" sz="2400" dirty="0" err="1"/>
              <a:t>increases</a:t>
            </a:r>
            <a:r>
              <a:rPr lang="fi-FI" sz="2400" dirty="0"/>
              <a:t> in </a:t>
            </a:r>
            <a:r>
              <a:rPr lang="fi-FI" sz="2400" dirty="0" err="1"/>
              <a:t>the</a:t>
            </a:r>
            <a:r>
              <a:rPr lang="fi-FI" sz="2400" dirty="0"/>
              <a:t> </a:t>
            </a:r>
            <a:r>
              <a:rPr lang="fi-FI" sz="2400" dirty="0" err="1"/>
              <a:t>value</a:t>
            </a:r>
            <a:r>
              <a:rPr lang="fi-FI" sz="2400" dirty="0"/>
              <a:t> of </a:t>
            </a:r>
            <a:r>
              <a:rPr lang="fi-FI" sz="2400" dirty="0" err="1"/>
              <a:t>the</a:t>
            </a:r>
            <a:r>
              <a:rPr lang="fi-FI" sz="2400" dirty="0"/>
              <a:t> business</a:t>
            </a:r>
          </a:p>
        </p:txBody>
      </p:sp>
    </p:spTree>
    <p:extLst>
      <p:ext uri="{BB962C8B-B14F-4D97-AF65-F5344CB8AC3E}">
        <p14:creationId xmlns:p14="http://schemas.microsoft.com/office/powerpoint/2010/main" val="1566342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9">
            <a:extLst>
              <a:ext uri="{FF2B5EF4-FFF2-40B4-BE49-F238E27FC236}">
                <a16:creationId xmlns:a16="http://schemas.microsoft.com/office/drawing/2014/main" id="{B0980627-9425-41D7-8830-48AEA6D4B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155" y="2676979"/>
            <a:ext cx="1962027" cy="1548512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altLang="fi-FI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endParaRPr kumimoji="0" lang="fi-FI" altLang="fi-FI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99FA5E5E-0FEB-44D7-87A6-004F48F287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545" y="2606449"/>
            <a:ext cx="1746922" cy="1619042"/>
          </a:xfrm>
          <a:prstGeom prst="rect">
            <a:avLst/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alt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Interest</a:t>
            </a:r>
            <a:r>
              <a:rPr kumimoji="0" lang="fi-FI" altLang="fi-FI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Group</a:t>
            </a:r>
            <a:endParaRPr kumimoji="0" lang="fi-FI" altLang="fi-FI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Left Arrow 21">
            <a:extLst>
              <a:ext uri="{FF2B5EF4-FFF2-40B4-BE49-F238E27FC236}">
                <a16:creationId xmlns:a16="http://schemas.microsoft.com/office/drawing/2014/main" id="{26A8D059-43FF-4AEE-B9C7-C5034A70B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2728" y="2609624"/>
            <a:ext cx="1838425" cy="806902"/>
          </a:xfrm>
          <a:prstGeom prst="leftArrow">
            <a:avLst>
              <a:gd name="adj1" fmla="val 50000"/>
              <a:gd name="adj2" fmla="val 50015"/>
            </a:avLst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altLang="fi-FI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fi-FI" altLang="fi-FI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endParaRPr kumimoji="0" lang="fi-FI" altLang="fi-FI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Right Arrow 22">
            <a:extLst>
              <a:ext uri="{FF2B5EF4-FFF2-40B4-BE49-F238E27FC236}">
                <a16:creationId xmlns:a16="http://schemas.microsoft.com/office/drawing/2014/main" id="{09B54EE5-EF02-495D-88F7-344ECA85D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2728" y="3416526"/>
            <a:ext cx="2100651" cy="895591"/>
          </a:xfrm>
          <a:prstGeom prst="rightArrow">
            <a:avLst>
              <a:gd name="adj1" fmla="val 50000"/>
              <a:gd name="adj2" fmla="val 49963"/>
            </a:avLst>
          </a:prstGeom>
          <a:solidFill>
            <a:srgbClr val="5B9BD5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altLang="fi-FI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Compensations</a:t>
            </a:r>
            <a:endParaRPr kumimoji="0" lang="fi-FI" altLang="fi-FI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4498F36-2E86-4372-9A51-56D4A88C5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7A0ACBA-C0F7-4BAF-85F9-39C37A6D5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407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2CE7DF-7CA3-4412-8A9D-1C2CA6DFE2F2}"/>
              </a:ext>
            </a:extLst>
          </p:cNvPr>
          <p:cNvGraphicFramePr>
            <a:graphicFrameLocks noGrp="1"/>
          </p:cNvGraphicFramePr>
          <p:nvPr/>
        </p:nvGraphicFramePr>
        <p:xfrm>
          <a:off x="461176" y="1061884"/>
          <a:ext cx="10836089" cy="52644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4938">
                  <a:extLst>
                    <a:ext uri="{9D8B030D-6E8A-4147-A177-3AD203B41FA5}">
                      <a16:colId xmlns:a16="http://schemas.microsoft.com/office/drawing/2014/main" val="1216790536"/>
                    </a:ext>
                  </a:extLst>
                </a:gridCol>
                <a:gridCol w="8371151">
                  <a:extLst>
                    <a:ext uri="{9D8B030D-6E8A-4147-A177-3AD203B41FA5}">
                      <a16:colId xmlns:a16="http://schemas.microsoft.com/office/drawing/2014/main" val="2164552923"/>
                    </a:ext>
                  </a:extLst>
                </a:gridCol>
              </a:tblGrid>
              <a:tr h="5760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i-FI" sz="2000">
                          <a:effectLst/>
                        </a:rPr>
                        <a:t>Stakeholders</a:t>
                      </a:r>
                      <a:endParaRPr lang="fi-F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i-FI" sz="2000" dirty="0" err="1">
                          <a:effectLst/>
                        </a:rPr>
                        <a:t>Mainly</a:t>
                      </a:r>
                      <a:r>
                        <a:rPr lang="fi-FI" sz="2000" dirty="0">
                          <a:effectLst/>
                        </a:rPr>
                        <a:t> </a:t>
                      </a:r>
                      <a:r>
                        <a:rPr lang="fi-FI" sz="2000" dirty="0" err="1">
                          <a:effectLst/>
                        </a:rPr>
                        <a:t>intrested</a:t>
                      </a:r>
                      <a:r>
                        <a:rPr lang="fi-FI" sz="2000" dirty="0">
                          <a:effectLst/>
                        </a:rPr>
                        <a:t> in…</a:t>
                      </a:r>
                      <a:endParaRPr lang="fi-F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8994609"/>
                  </a:ext>
                </a:extLst>
              </a:tr>
              <a:tr h="15627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i-FI" sz="2000">
                          <a:effectLst/>
                        </a:rPr>
                        <a:t>Shareholders / Owners</a:t>
                      </a:r>
                      <a:endParaRPr lang="fi-F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 on investment + profit and dividends</a:t>
                      </a:r>
                      <a:endParaRPr lang="fi-FI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Success and growth of the business</a:t>
                      </a:r>
                      <a:endParaRPr lang="fi-FI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Proper running of the business</a:t>
                      </a:r>
                      <a:endParaRPr lang="fi-F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1574034"/>
                  </a:ext>
                </a:extLst>
              </a:tr>
              <a:tr h="20926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Manager &amp; Employees</a:t>
                      </a:r>
                      <a:endParaRPr lang="fi-F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Rewards, including basic pay and other financial incentives</a:t>
                      </a:r>
                      <a:endParaRPr lang="fi-FI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Job security &amp;working conditions</a:t>
                      </a:r>
                      <a:endParaRPr lang="fi-FI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Promotion opportunities + job satisfaction &amp; status-motivation,</a:t>
                      </a:r>
                      <a:endParaRPr lang="fi-FI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roles and responsibilities</a:t>
                      </a:r>
                      <a:endParaRPr lang="fi-F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4469753"/>
                  </a:ext>
                </a:extLst>
              </a:tr>
              <a:tr h="10329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Customers</a:t>
                      </a:r>
                      <a:endParaRPr lang="fi-F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Value for money</a:t>
                      </a:r>
                      <a:endParaRPr lang="fi-FI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Product quality &amp; customer service</a:t>
                      </a:r>
                      <a:endParaRPr lang="fi-F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4821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48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B6DCA7-9DF7-43DE-95AA-690D6A1F1934}"/>
              </a:ext>
            </a:extLst>
          </p:cNvPr>
          <p:cNvGraphicFramePr>
            <a:graphicFrameLocks noGrp="1"/>
          </p:cNvGraphicFramePr>
          <p:nvPr/>
        </p:nvGraphicFramePr>
        <p:xfrm>
          <a:off x="1614487" y="1243013"/>
          <a:ext cx="9386887" cy="53863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6328">
                  <a:extLst>
                    <a:ext uri="{9D8B030D-6E8A-4147-A177-3AD203B41FA5}">
                      <a16:colId xmlns:a16="http://schemas.microsoft.com/office/drawing/2014/main" val="2889932209"/>
                    </a:ext>
                  </a:extLst>
                </a:gridCol>
                <a:gridCol w="7180559">
                  <a:extLst>
                    <a:ext uri="{9D8B030D-6E8A-4147-A177-3AD203B41FA5}">
                      <a16:colId xmlns:a16="http://schemas.microsoft.com/office/drawing/2014/main" val="2486642691"/>
                    </a:ext>
                  </a:extLst>
                </a:gridCol>
              </a:tblGrid>
              <a:tr h="475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i-FI" sz="2000">
                          <a:effectLst/>
                        </a:rPr>
                        <a:t>Stakeholders</a:t>
                      </a:r>
                      <a:endParaRPr lang="fi-F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i-FI" sz="2000">
                          <a:effectLst/>
                        </a:rPr>
                        <a:t>Mainly intrested in…</a:t>
                      </a:r>
                      <a:endParaRPr lang="fi-F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2957162"/>
                  </a:ext>
                </a:extLst>
              </a:tr>
              <a:tr h="977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Supplies</a:t>
                      </a:r>
                      <a:endParaRPr lang="fi-F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Continued, profitable trade with business </a:t>
                      </a:r>
                      <a:endParaRPr lang="fi-FI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Financial stability-can the business pay its bills?</a:t>
                      </a:r>
                      <a:endParaRPr lang="fi-F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3798777"/>
                  </a:ext>
                </a:extLst>
              </a:tr>
              <a:tr h="1478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Banks &amp; other finance providers</a:t>
                      </a:r>
                      <a:endParaRPr lang="fi-F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Can the business repay amounts loaned or invested?</a:t>
                      </a:r>
                      <a:endParaRPr lang="fi-FI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Profitability and cash flows of the business</a:t>
                      </a:r>
                      <a:endParaRPr lang="fi-FI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Growth in profits and value of the business</a:t>
                      </a:r>
                      <a:endParaRPr lang="fi-F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056787"/>
                  </a:ext>
                </a:extLst>
              </a:tr>
              <a:tr h="147823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Government</a:t>
                      </a:r>
                      <a:endParaRPr lang="fi-F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The correct collection and payment of taxes (VAT)</a:t>
                      </a:r>
                      <a:endParaRPr lang="fi-FI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Helping the business to grow – creating jobs</a:t>
                      </a:r>
                      <a:endParaRPr lang="fi-FI" sz="200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Compliance with business legislation</a:t>
                      </a:r>
                      <a:endParaRPr lang="fi-F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4953199"/>
                  </a:ext>
                </a:extLst>
              </a:tr>
              <a:tr h="9770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Society</a:t>
                      </a:r>
                      <a:endParaRPr lang="fi-FI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Success of the business – particularly creating and retaining jobs</a:t>
                      </a:r>
                      <a:endParaRPr lang="fi-FI" sz="20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Compliance with local laws and regulations (e.g. noise, pollution)</a:t>
                      </a:r>
                      <a:endParaRPr lang="fi-FI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0276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54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0B823A-F173-4BBA-8816-5401A6A6955F}"/>
              </a:ext>
            </a:extLst>
          </p:cNvPr>
          <p:cNvSpPr/>
          <p:nvPr/>
        </p:nvSpPr>
        <p:spPr>
          <a:xfrm>
            <a:off x="702643" y="1056987"/>
            <a:ext cx="10337533" cy="5514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Entrepreneurship is an essential part of society and therefore the representatives of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society have established a set of rules for companies and their representatives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Through legislation and other control measures, public authorities (state, municipalities, parishes) act as an interest group and define the rights and responsibilities of the company and its interest groups.</a:t>
            </a:r>
            <a:endParaRPr kumimoji="0" lang="fi-FI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fi-FI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These regulations and agreements are different in different countries and cultures, even though the main principles are similar. In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Finland legislation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a company and interest groups includes for example:</a:t>
            </a:r>
            <a:endParaRPr kumimoji="0" lang="fi-FI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Suppliers: Commercial Code, Legal Transactions Act</a:t>
            </a:r>
            <a:endParaRPr kumimoji="0" lang="fi-FI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Customers: consumer protection legislation</a:t>
            </a:r>
            <a:endParaRPr kumimoji="0" lang="fi-FI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Competitors: competition legislation</a:t>
            </a:r>
            <a:endParaRPr kumimoji="0" lang="fi-FI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Management: employment legislation</a:t>
            </a:r>
            <a:endParaRPr kumimoji="0" lang="fi-FI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Owners: company legislation</a:t>
            </a:r>
            <a:endParaRPr kumimoji="0" lang="fi-FI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Financiers: promissory notes legislation</a:t>
            </a:r>
            <a:endParaRPr kumimoji="0" lang="fi-FI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authorities: tax legislation, accounting legislation.</a:t>
            </a:r>
            <a:endParaRPr kumimoji="0" lang="fi-FI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addition to above, a company can supplement its relations with interest groups through mutual agreements.</a:t>
            </a:r>
            <a:endParaRPr kumimoji="0" lang="fi-FI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789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A8769-B7CF-4617-B838-625C7E0C6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23901"/>
            <a:ext cx="10993549" cy="934778"/>
          </a:xfrm>
        </p:spPr>
        <p:txBody>
          <a:bodyPr>
            <a:normAutofit/>
          </a:bodyPr>
          <a:lstStyle/>
          <a:p>
            <a:r>
              <a:rPr lang="fi-FI" dirty="0" err="1"/>
              <a:t>Stakeholder</a:t>
            </a:r>
            <a:r>
              <a:rPr lang="fi-FI" dirty="0"/>
              <a:t> </a:t>
            </a:r>
            <a:r>
              <a:rPr lang="fi-FI" dirty="0" err="1"/>
              <a:t>Map</a:t>
            </a:r>
            <a:endParaRPr lang="fi-FI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E67ACD94-5C18-48AA-B749-6057AB673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845" y="1658679"/>
            <a:ext cx="7049388" cy="507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00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9C29B-75AA-478D-82A2-A454E273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fi-FI">
                <a:solidFill>
                  <a:schemeClr val="bg1">
                    <a:lumMod val="85000"/>
                    <a:lumOff val="15000"/>
                  </a:schemeClr>
                </a:solidFill>
              </a:rPr>
              <a:t>The Single Necessary Condition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C1C678-A3D1-4554-817A-0BE1508E29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36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16">
            <a:extLst>
              <a:ext uri="{FF2B5EF4-FFF2-40B4-BE49-F238E27FC236}">
                <a16:creationId xmlns:a16="http://schemas.microsoft.com/office/drawing/2014/main" id="{7B055CAA-2668-4929-8202-DBD35A78E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1830" y="702156"/>
            <a:ext cx="7368978" cy="1188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Entrepreneurship</a:t>
            </a:r>
          </a:p>
        </p:txBody>
      </p:sp>
      <p:sp>
        <p:nvSpPr>
          <p:cNvPr id="29" name="Rectangle 18">
            <a:extLst>
              <a:ext uri="{FF2B5EF4-FFF2-40B4-BE49-F238E27FC236}">
                <a16:creationId xmlns:a16="http://schemas.microsoft.com/office/drawing/2014/main" id="{38F88ED4-721F-4A25-9A68-66C57B1F8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0">
            <a:extLst>
              <a:ext uri="{FF2B5EF4-FFF2-40B4-BE49-F238E27FC236}">
                <a16:creationId xmlns:a16="http://schemas.microsoft.com/office/drawing/2014/main" id="{3A5A85F2-11BA-4322-9355-08C0DEC78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1A88A0CA-0BDB-4A19-A648-638BE196B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2" name="Graphic 7" descr="Head with Gears">
            <a:extLst>
              <a:ext uri="{FF2B5EF4-FFF2-40B4-BE49-F238E27FC236}">
                <a16:creationId xmlns:a16="http://schemas.microsoft.com/office/drawing/2014/main" id="{80CD1241-3A9D-4A19-AF70-A33C70098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1192" y="1862594"/>
            <a:ext cx="3194595" cy="319459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1829" y="2340864"/>
            <a:ext cx="7368978" cy="36344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entrepreneur is a person who, alone or together with others, carries out activities in a business whose objective is to make a profit. These activities include a degree of risk taking. </a:t>
            </a:r>
          </a:p>
          <a:p>
            <a:pPr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Wingdings 2" panose="05020102010507070707" pitchFamily="18" charset="2"/>
              <a:buChar char=""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Entrepreneuer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Idea, skills</a:t>
            </a:r>
          </a:p>
          <a:p>
            <a:pPr marL="342900" indent="-3429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Business mission</a:t>
            </a:r>
          </a:p>
          <a:p>
            <a:pPr marL="342900" indent="-3429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Risk, a possibility of failure and financial risk</a:t>
            </a:r>
          </a:p>
          <a:p>
            <a:pPr marL="342900" indent="-342900"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Profitable, sales revenue must be sufficient to cover all business expenses</a:t>
            </a:r>
          </a:p>
          <a:p>
            <a:pPr marL="342900" indent="-342900"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E77829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Raija Westerlund</a:t>
            </a:r>
          </a:p>
        </p:txBody>
      </p:sp>
    </p:spTree>
    <p:extLst>
      <p:ext uri="{BB962C8B-B14F-4D97-AF65-F5344CB8AC3E}">
        <p14:creationId xmlns:p14="http://schemas.microsoft.com/office/powerpoint/2010/main" val="25700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F1F2-3EA1-4DCB-BE61-4EDB8FD3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19029"/>
            <a:ext cx="11029616" cy="1188720"/>
          </a:xfrm>
        </p:spPr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right</a:t>
            </a:r>
            <a:r>
              <a:rPr lang="fi-FI" dirty="0"/>
              <a:t> </a:t>
            </a:r>
            <a:r>
              <a:rPr lang="fi-FI" dirty="0" err="1"/>
              <a:t>way</a:t>
            </a:r>
            <a:r>
              <a:rPr lang="fi-FI" dirty="0"/>
              <a:t> to </a:t>
            </a:r>
            <a:r>
              <a:rPr lang="fi-FI" dirty="0" err="1"/>
              <a:t>start</a:t>
            </a:r>
            <a:r>
              <a:rPr lang="fi-FI" dirty="0"/>
              <a:t> a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E59A0-4ED1-45C3-A42B-1DDF7C8D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r>
              <a:rPr lang="fi-FI" sz="4000" dirty="0"/>
              <a:t>Three main </a:t>
            </a:r>
            <a:r>
              <a:rPr lang="fi-FI" sz="4000" dirty="0" err="1"/>
              <a:t>drivers</a:t>
            </a:r>
            <a:r>
              <a:rPr lang="fi-FI" sz="4000" dirty="0"/>
              <a:t> </a:t>
            </a:r>
            <a:r>
              <a:rPr lang="fi-FI" sz="4000" dirty="0" err="1"/>
              <a:t>that</a:t>
            </a:r>
            <a:r>
              <a:rPr lang="fi-FI" sz="4000" dirty="0"/>
              <a:t> </a:t>
            </a:r>
            <a:r>
              <a:rPr lang="fi-FI" sz="4000" dirty="0" err="1"/>
              <a:t>lead</a:t>
            </a:r>
            <a:r>
              <a:rPr lang="fi-FI" sz="4000" dirty="0"/>
              <a:t> </a:t>
            </a:r>
            <a:r>
              <a:rPr lang="fi-FI" sz="4000" dirty="0" err="1"/>
              <a:t>one</a:t>
            </a:r>
            <a:r>
              <a:rPr lang="fi-FI" sz="4000" dirty="0"/>
              <a:t> to </a:t>
            </a:r>
            <a:r>
              <a:rPr lang="fi-FI" sz="4000" dirty="0" err="1"/>
              <a:t>start</a:t>
            </a:r>
            <a:r>
              <a:rPr lang="fi-FI" sz="4000" dirty="0"/>
              <a:t> a business:</a:t>
            </a:r>
          </a:p>
          <a:p>
            <a:pPr marL="342900" indent="-342900">
              <a:buAutoNum type="arabicPeriod"/>
            </a:pPr>
            <a:r>
              <a:rPr lang="fi-FI" sz="4000" dirty="0"/>
              <a:t>IDEA/PRODUCT/TECH</a:t>
            </a:r>
          </a:p>
          <a:p>
            <a:pPr marL="342900" indent="-342900">
              <a:buAutoNum type="arabicPeriod"/>
            </a:pPr>
            <a:r>
              <a:rPr lang="fi-FI" sz="4000" dirty="0"/>
              <a:t>NEED</a:t>
            </a:r>
          </a:p>
          <a:p>
            <a:pPr marL="342900" indent="-342900">
              <a:buAutoNum type="arabicPeriod"/>
            </a:pPr>
            <a:r>
              <a:rPr lang="fi-FI" sz="4000" dirty="0"/>
              <a:t>PASSION</a:t>
            </a:r>
          </a:p>
          <a:p>
            <a:pPr marL="0" indent="0">
              <a:buNone/>
            </a:pPr>
            <a:r>
              <a:rPr lang="fi-FI" sz="4000" dirty="0" err="1"/>
              <a:t>Which</a:t>
            </a:r>
            <a:r>
              <a:rPr lang="fi-FI" sz="4000" dirty="0"/>
              <a:t> </a:t>
            </a:r>
            <a:r>
              <a:rPr lang="fi-FI" sz="4000" dirty="0" err="1"/>
              <a:t>one</a:t>
            </a:r>
            <a:r>
              <a:rPr lang="fi-FI" sz="4000" dirty="0"/>
              <a:t> is </a:t>
            </a:r>
            <a:r>
              <a:rPr lang="fi-FI" sz="4000" dirty="0" err="1"/>
              <a:t>more</a:t>
            </a:r>
            <a:r>
              <a:rPr lang="fi-FI" sz="4000" dirty="0"/>
              <a:t> </a:t>
            </a:r>
            <a:r>
              <a:rPr lang="fi-FI" sz="4000" dirty="0" err="1"/>
              <a:t>likely</a:t>
            </a:r>
            <a:r>
              <a:rPr lang="fi-FI" sz="4000" dirty="0"/>
              <a:t> to </a:t>
            </a:r>
            <a:r>
              <a:rPr lang="fi-FI" sz="4000" dirty="0" err="1"/>
              <a:t>succeed</a:t>
            </a:r>
            <a:r>
              <a:rPr lang="fi-FI" sz="4000" dirty="0"/>
              <a:t>?</a:t>
            </a:r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  <a:p>
            <a:endParaRPr lang="fi-FI" dirty="0"/>
          </a:p>
        </p:txBody>
      </p:sp>
      <p:sp>
        <p:nvSpPr>
          <p:cNvPr id="4" name="Arrow: Curved Left 3">
            <a:extLst>
              <a:ext uri="{FF2B5EF4-FFF2-40B4-BE49-F238E27FC236}">
                <a16:creationId xmlns:a16="http://schemas.microsoft.com/office/drawing/2014/main" id="{A3BB0FB1-C38E-474C-917C-8ACE95206123}"/>
              </a:ext>
            </a:extLst>
          </p:cNvPr>
          <p:cNvSpPr/>
          <p:nvPr/>
        </p:nvSpPr>
        <p:spPr>
          <a:xfrm flipV="1">
            <a:off x="3578087" y="4253947"/>
            <a:ext cx="540689" cy="48503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69D27D67-AA69-4A1B-8EA8-4EAEB58FF0C7}"/>
              </a:ext>
            </a:extLst>
          </p:cNvPr>
          <p:cNvSpPr/>
          <p:nvPr/>
        </p:nvSpPr>
        <p:spPr>
          <a:xfrm>
            <a:off x="3578087" y="3720831"/>
            <a:ext cx="540689" cy="53311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66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If you’re dealing with a starting enterprise, clarify also the following issues:</a:t>
            </a:r>
            <a:br>
              <a:rPr lang="fi-FI" dirty="0"/>
            </a:b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000" dirty="0"/>
              <a:t>Where did the business idea come from?</a:t>
            </a:r>
            <a:endParaRPr lang="fi-FI" sz="2000" dirty="0"/>
          </a:p>
          <a:p>
            <a:pPr lvl="0"/>
            <a:r>
              <a:rPr lang="en-GB" sz="2000" dirty="0"/>
              <a:t>What are the goals or motivation for becoming an entrepreneur?</a:t>
            </a:r>
            <a:endParaRPr lang="fi-FI" sz="2000" dirty="0"/>
          </a:p>
          <a:p>
            <a:pPr lvl="0"/>
            <a:r>
              <a:rPr lang="en-GB" sz="2000" dirty="0"/>
              <a:t>What challenges does the entrepreneurial activity bring to the founder?</a:t>
            </a:r>
            <a:endParaRPr lang="fi-FI" sz="2000" dirty="0"/>
          </a:p>
          <a:p>
            <a:pPr lvl="0"/>
            <a:r>
              <a:rPr lang="en-GB" sz="2000" dirty="0"/>
              <a:t>What know-how qualities does the business require? What strengths/weaknesses do you/your partner have in these qualities?</a:t>
            </a:r>
            <a:endParaRPr lang="fi-FI" sz="2000" dirty="0"/>
          </a:p>
          <a:p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Raija Westerlund</a:t>
            </a:r>
          </a:p>
        </p:txBody>
      </p:sp>
    </p:spTree>
    <p:extLst>
      <p:ext uri="{BB962C8B-B14F-4D97-AF65-F5344CB8AC3E}">
        <p14:creationId xmlns:p14="http://schemas.microsoft.com/office/powerpoint/2010/main" val="1723705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The</a:t>
            </a:r>
            <a:r>
              <a:rPr lang="fi-FI" dirty="0"/>
              <a:t> Business Idea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i-FI" dirty="0"/>
              <a:t>It </a:t>
            </a:r>
            <a:r>
              <a:rPr lang="fi-FI" dirty="0" err="1"/>
              <a:t>has</a:t>
            </a:r>
            <a:r>
              <a:rPr lang="fi-FI" dirty="0"/>
              <a:t> to </a:t>
            </a:r>
            <a:r>
              <a:rPr lang="fi-FI" dirty="0" err="1"/>
              <a:t>provide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consumers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willing</a:t>
            </a:r>
            <a:r>
              <a:rPr lang="fi-FI" dirty="0"/>
              <a:t> to </a:t>
            </a:r>
            <a:r>
              <a:rPr lang="fi-FI" dirty="0" err="1"/>
              <a:t>buy</a:t>
            </a:r>
            <a:r>
              <a:rPr lang="fi-FI" dirty="0"/>
              <a:t>!</a:t>
            </a:r>
          </a:p>
          <a:p>
            <a:pPr marL="0" indent="0">
              <a:buNone/>
            </a:pPr>
            <a:endParaRPr lang="fi-FI" dirty="0"/>
          </a:p>
          <a:p>
            <a:pPr marL="514350" indent="-514350">
              <a:buFont typeface="+mj-lt"/>
              <a:buAutoNum type="arabicPeriod"/>
            </a:pPr>
            <a:r>
              <a:rPr lang="fi-FI" dirty="0"/>
              <a:t>A business idea </a:t>
            </a:r>
            <a:r>
              <a:rPr lang="fi-FI" dirty="0" err="1"/>
              <a:t>originating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one’s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know-how</a:t>
            </a:r>
          </a:p>
          <a:p>
            <a:pPr lvl="2"/>
            <a:r>
              <a:rPr lang="fi-FI" dirty="0" err="1"/>
              <a:t>education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 </a:t>
            </a:r>
            <a:r>
              <a:rPr lang="fi-FI" dirty="0" err="1"/>
              <a:t>experience</a:t>
            </a:r>
            <a:endParaRPr lang="fi-FI" dirty="0"/>
          </a:p>
          <a:p>
            <a:pPr lvl="2"/>
            <a:r>
              <a:rPr lang="fi-FI" dirty="0" err="1"/>
              <a:t>product</a:t>
            </a:r>
            <a:r>
              <a:rPr lang="fi-FI" dirty="0"/>
              <a:t>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developed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uses</a:t>
            </a:r>
            <a:r>
              <a:rPr lang="fi-FI" dirty="0"/>
              <a:t> for it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found</a:t>
            </a:r>
            <a:endParaRPr lang="fi-FI" dirty="0"/>
          </a:p>
          <a:p>
            <a:pPr lvl="2"/>
            <a:r>
              <a:rPr lang="fi-FI" dirty="0"/>
              <a:t>It </a:t>
            </a:r>
            <a:r>
              <a:rPr lang="fi-FI" dirty="0" err="1"/>
              <a:t>could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made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cost-effectively</a:t>
            </a:r>
            <a:endParaRPr lang="fi-FI" dirty="0"/>
          </a:p>
          <a:p>
            <a:pPr lvl="2"/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channels</a:t>
            </a:r>
            <a:r>
              <a:rPr lang="fi-FI" dirty="0"/>
              <a:t> of </a:t>
            </a:r>
            <a:r>
              <a:rPr lang="fi-FI" dirty="0" err="1"/>
              <a:t>distribution</a:t>
            </a:r>
            <a:endParaRPr lang="fi-FI" dirty="0"/>
          </a:p>
          <a:p>
            <a:pPr lvl="2"/>
            <a:r>
              <a:rPr lang="fi-FI" dirty="0"/>
              <a:t>Idea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know-how </a:t>
            </a:r>
            <a:r>
              <a:rPr lang="fi-FI" dirty="0" err="1"/>
              <a:t>gained</a:t>
            </a:r>
            <a:r>
              <a:rPr lang="fi-FI" dirty="0"/>
              <a:t> </a:t>
            </a:r>
            <a:r>
              <a:rPr lang="fi-FI" dirty="0" err="1"/>
              <a:t>throught</a:t>
            </a:r>
            <a:r>
              <a:rPr lang="fi-FI" dirty="0"/>
              <a:t> </a:t>
            </a:r>
            <a:r>
              <a:rPr lang="fi-FI" dirty="0" err="1"/>
              <a:t>hobbies</a:t>
            </a:r>
            <a:r>
              <a:rPr lang="fi-FI" dirty="0"/>
              <a:t> etc.</a:t>
            </a:r>
          </a:p>
          <a:p>
            <a:pPr marL="457200" lvl="1" indent="0">
              <a:buNone/>
            </a:pPr>
            <a:endParaRPr lang="fi-FI" dirty="0"/>
          </a:p>
          <a:p>
            <a:pPr lvl="2"/>
            <a:endParaRPr lang="fi-FI" dirty="0"/>
          </a:p>
          <a:p>
            <a:pPr lvl="2"/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Raija Westerlund</a:t>
            </a:r>
          </a:p>
        </p:txBody>
      </p:sp>
    </p:spTree>
    <p:extLst>
      <p:ext uri="{BB962C8B-B14F-4D97-AF65-F5344CB8AC3E}">
        <p14:creationId xmlns:p14="http://schemas.microsoft.com/office/powerpoint/2010/main" val="215325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11213"/>
            <a:ext cx="10515600" cy="5365750"/>
          </a:xfrm>
        </p:spPr>
        <p:txBody>
          <a:bodyPr/>
          <a:lstStyle/>
          <a:p>
            <a:pPr marL="324000" lvl="1" indent="0">
              <a:buNone/>
            </a:pPr>
            <a:r>
              <a:rPr lang="fi-FI" sz="1600" dirty="0"/>
              <a:t>2. </a:t>
            </a:r>
            <a:r>
              <a:rPr lang="fi-FI" sz="1600" dirty="0" err="1"/>
              <a:t>Imitation</a:t>
            </a:r>
            <a:r>
              <a:rPr lang="fi-FI" sz="1600" dirty="0"/>
              <a:t> </a:t>
            </a:r>
            <a:r>
              <a:rPr lang="fi-FI" sz="1600" dirty="0" err="1"/>
              <a:t>Strategy</a:t>
            </a:r>
            <a:endParaRPr lang="fi-FI" sz="1600" dirty="0"/>
          </a:p>
          <a:p>
            <a:pPr lvl="3"/>
            <a:r>
              <a:rPr lang="fi-FI" sz="1600" dirty="0" err="1"/>
              <a:t>borrowed</a:t>
            </a:r>
            <a:r>
              <a:rPr lang="fi-FI" sz="1600" dirty="0"/>
              <a:t> idea </a:t>
            </a:r>
            <a:r>
              <a:rPr lang="fi-FI" sz="1600" dirty="0" err="1"/>
              <a:t>from</a:t>
            </a:r>
            <a:r>
              <a:rPr lang="fi-FI" sz="1600" dirty="0"/>
              <a:t> </a:t>
            </a:r>
            <a:r>
              <a:rPr lang="fi-FI" sz="1600" dirty="0" err="1"/>
              <a:t>another</a:t>
            </a:r>
            <a:r>
              <a:rPr lang="fi-FI" sz="1600" dirty="0"/>
              <a:t> </a:t>
            </a:r>
            <a:r>
              <a:rPr lang="fi-FI" sz="1600" dirty="0" err="1"/>
              <a:t>company</a:t>
            </a:r>
            <a:endParaRPr lang="fi-FI" sz="1600" dirty="0"/>
          </a:p>
          <a:p>
            <a:pPr marL="324000" lvl="1" indent="0">
              <a:buNone/>
            </a:pPr>
            <a:endParaRPr lang="fi-FI" sz="1600" dirty="0"/>
          </a:p>
          <a:p>
            <a:pPr marL="324000" lvl="1" indent="0">
              <a:buNone/>
            </a:pPr>
            <a:r>
              <a:rPr lang="fi-FI" sz="1600" dirty="0"/>
              <a:t>3. </a:t>
            </a:r>
            <a:r>
              <a:rPr lang="fi-FI" sz="1600" dirty="0" err="1"/>
              <a:t>Systematic</a:t>
            </a:r>
            <a:r>
              <a:rPr lang="fi-FI" sz="1600" dirty="0"/>
              <a:t> </a:t>
            </a:r>
            <a:r>
              <a:rPr lang="fi-FI" sz="1600" dirty="0" err="1"/>
              <a:t>Search</a:t>
            </a:r>
            <a:r>
              <a:rPr lang="fi-FI" sz="1600" dirty="0"/>
              <a:t> for Business Idea</a:t>
            </a:r>
          </a:p>
          <a:p>
            <a:pPr lvl="3"/>
            <a:r>
              <a:rPr lang="fi-FI" sz="1600" dirty="0" err="1"/>
              <a:t>making</a:t>
            </a:r>
            <a:r>
              <a:rPr lang="fi-FI" sz="1600" dirty="0"/>
              <a:t> a </a:t>
            </a:r>
            <a:r>
              <a:rPr lang="fi-FI" sz="1600" dirty="0" err="1"/>
              <a:t>systematic</a:t>
            </a:r>
            <a:r>
              <a:rPr lang="fi-FI" sz="1600" dirty="0"/>
              <a:t> </a:t>
            </a:r>
            <a:r>
              <a:rPr lang="fi-FI" sz="1600" dirty="0" err="1"/>
              <a:t>investigation</a:t>
            </a:r>
            <a:r>
              <a:rPr lang="fi-FI" sz="1600" dirty="0"/>
              <a:t> of </a:t>
            </a:r>
            <a:r>
              <a:rPr lang="fi-FI" sz="1600" dirty="0" err="1"/>
              <a:t>the</a:t>
            </a:r>
            <a:r>
              <a:rPr lang="fi-FI" sz="1600" dirty="0"/>
              <a:t> market (</a:t>
            </a:r>
            <a:r>
              <a:rPr lang="fi-FI" sz="1600" dirty="0" err="1"/>
              <a:t>niches</a:t>
            </a:r>
            <a:r>
              <a:rPr lang="fi-FI" sz="1600" dirty="0"/>
              <a:t> in </a:t>
            </a:r>
            <a:r>
              <a:rPr lang="fi-FI" sz="1600" dirty="0" err="1"/>
              <a:t>the</a:t>
            </a:r>
            <a:r>
              <a:rPr lang="fi-FI" sz="1600" dirty="0"/>
              <a:t> market, </a:t>
            </a:r>
            <a:r>
              <a:rPr lang="fi-FI" sz="1600" dirty="0" err="1"/>
              <a:t>consumers</a:t>
            </a:r>
            <a:r>
              <a:rPr lang="fi-FI" sz="1600" dirty="0"/>
              <a:t> </a:t>
            </a:r>
            <a:r>
              <a:rPr lang="fi-FI" sz="1600" dirty="0" err="1"/>
              <a:t>needs</a:t>
            </a:r>
            <a:r>
              <a:rPr lang="fi-FI" sz="1600" dirty="0"/>
              <a:t> and </a:t>
            </a:r>
            <a:r>
              <a:rPr lang="fi-FI" sz="1600" dirty="0" err="1"/>
              <a:t>buying</a:t>
            </a:r>
            <a:r>
              <a:rPr lang="fi-FI" sz="1600" dirty="0"/>
              <a:t> </a:t>
            </a:r>
            <a:r>
              <a:rPr lang="fi-FI" sz="1600" dirty="0" err="1"/>
              <a:t>habits</a:t>
            </a:r>
            <a:r>
              <a:rPr lang="fi-FI" sz="1600" dirty="0"/>
              <a:t>, </a:t>
            </a:r>
            <a:r>
              <a:rPr lang="fi-FI" sz="1600" dirty="0" err="1"/>
              <a:t>how</a:t>
            </a:r>
            <a:r>
              <a:rPr lang="fi-FI" sz="1600" dirty="0"/>
              <a:t> </a:t>
            </a:r>
            <a:r>
              <a:rPr lang="fi-FI" sz="1600" dirty="0" err="1"/>
              <a:t>social</a:t>
            </a:r>
            <a:r>
              <a:rPr lang="fi-FI" sz="1600" dirty="0"/>
              <a:t> </a:t>
            </a:r>
            <a:r>
              <a:rPr lang="fi-FI" sz="1600" dirty="0" err="1"/>
              <a:t>values</a:t>
            </a:r>
            <a:r>
              <a:rPr lang="fi-FI" sz="1600" dirty="0"/>
              <a:t>, </a:t>
            </a:r>
            <a:r>
              <a:rPr lang="fi-FI" sz="1600" dirty="0" err="1"/>
              <a:t>legislation</a:t>
            </a:r>
            <a:r>
              <a:rPr lang="fi-FI" sz="1600" dirty="0"/>
              <a:t> and </a:t>
            </a:r>
            <a:r>
              <a:rPr lang="fi-FI" sz="1600" dirty="0" err="1"/>
              <a:t>technical</a:t>
            </a:r>
            <a:r>
              <a:rPr lang="fi-FI" sz="1600" dirty="0"/>
              <a:t>/</a:t>
            </a:r>
            <a:r>
              <a:rPr lang="fi-FI" sz="1600" dirty="0" err="1"/>
              <a:t>commercial</a:t>
            </a:r>
            <a:r>
              <a:rPr lang="fi-FI" sz="1600" dirty="0"/>
              <a:t> </a:t>
            </a:r>
            <a:r>
              <a:rPr lang="fi-FI" sz="1600" dirty="0" err="1"/>
              <a:t>regulations</a:t>
            </a:r>
            <a:r>
              <a:rPr lang="fi-FI" sz="1600" dirty="0"/>
              <a:t> </a:t>
            </a:r>
            <a:r>
              <a:rPr lang="fi-FI" sz="1600" dirty="0" err="1"/>
              <a:t>change</a:t>
            </a:r>
            <a:r>
              <a:rPr lang="fi-FI" sz="1600" dirty="0"/>
              <a:t>)</a:t>
            </a:r>
          </a:p>
          <a:p>
            <a:pPr marL="324000" lvl="1" indent="0">
              <a:buNone/>
            </a:pPr>
            <a:endParaRPr lang="fi-FI" sz="1600" dirty="0"/>
          </a:p>
          <a:p>
            <a:pPr marL="324000" lvl="1" indent="0">
              <a:buNone/>
            </a:pPr>
            <a:r>
              <a:rPr lang="fi-FI" sz="1600" dirty="0"/>
              <a:t>4. Product </a:t>
            </a:r>
            <a:r>
              <a:rPr lang="fi-FI" sz="1600" dirty="0" err="1"/>
              <a:t>Development</a:t>
            </a:r>
            <a:endParaRPr lang="fi-FI" sz="1600" dirty="0"/>
          </a:p>
          <a:p>
            <a:pPr marL="324000" lvl="1" indent="0">
              <a:buNone/>
            </a:pPr>
            <a:endParaRPr lang="fi-FI" sz="1600" dirty="0"/>
          </a:p>
          <a:p>
            <a:pPr marL="324000" lvl="1" indent="0">
              <a:buNone/>
            </a:pPr>
            <a:r>
              <a:rPr lang="fi-FI" sz="1600" dirty="0"/>
              <a:t>5. </a:t>
            </a:r>
            <a:r>
              <a:rPr lang="fi-FI" sz="1600" dirty="0" err="1"/>
              <a:t>Purchasing</a:t>
            </a:r>
            <a:r>
              <a:rPr lang="fi-FI" sz="1600" dirty="0"/>
              <a:t> a </a:t>
            </a:r>
            <a:r>
              <a:rPr lang="fi-FI" sz="1600" dirty="0" err="1"/>
              <a:t>ready</a:t>
            </a:r>
            <a:r>
              <a:rPr lang="fi-FI" sz="1600" dirty="0"/>
              <a:t>-made </a:t>
            </a:r>
            <a:r>
              <a:rPr lang="fi-FI" sz="1600" dirty="0" err="1"/>
              <a:t>product</a:t>
            </a:r>
            <a:r>
              <a:rPr lang="fi-FI" sz="1600" dirty="0"/>
              <a:t> idea </a:t>
            </a:r>
            <a:r>
              <a:rPr lang="fi-FI" sz="1600" dirty="0" err="1"/>
              <a:t>or</a:t>
            </a:r>
            <a:r>
              <a:rPr lang="fi-FI" sz="1600" dirty="0"/>
              <a:t> </a:t>
            </a:r>
            <a:r>
              <a:rPr lang="fi-FI" sz="1600" dirty="0" err="1"/>
              <a:t>buying</a:t>
            </a:r>
            <a:r>
              <a:rPr lang="fi-FI" sz="1600" dirty="0"/>
              <a:t> out a </a:t>
            </a:r>
            <a:r>
              <a:rPr lang="fi-FI" sz="1600" dirty="0" err="1"/>
              <a:t>company</a:t>
            </a:r>
            <a:endParaRPr lang="fi-FI" sz="1600" dirty="0"/>
          </a:p>
          <a:p>
            <a:pPr marL="0" indent="0">
              <a:buNone/>
            </a:pPr>
            <a:endParaRPr lang="fi-FI" dirty="0"/>
          </a:p>
          <a:p>
            <a:pPr marL="0" indent="0">
              <a:buNone/>
            </a:pPr>
            <a:endParaRPr lang="fi-FI" dirty="0"/>
          </a:p>
          <a:p>
            <a:pPr lvl="2"/>
            <a:endParaRPr lang="fi-FI" dirty="0"/>
          </a:p>
          <a:p>
            <a:pPr lvl="2"/>
            <a:endParaRPr lang="fi-F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424613"/>
            <a:ext cx="691673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Raija Westerlund</a:t>
            </a:r>
          </a:p>
        </p:txBody>
      </p:sp>
    </p:spTree>
    <p:extLst>
      <p:ext uri="{BB962C8B-B14F-4D97-AF65-F5344CB8AC3E}">
        <p14:creationId xmlns:p14="http://schemas.microsoft.com/office/powerpoint/2010/main" val="205319985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109457-C823-412F-BFD5-E2976399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Purpose</a:t>
            </a:r>
            <a:r>
              <a:rPr lang="fi-FI" dirty="0"/>
              <a:t> of a </a:t>
            </a:r>
            <a:r>
              <a:rPr lang="fi-FI" dirty="0" err="1"/>
              <a:t>corporation</a:t>
            </a:r>
            <a:endParaRPr lang="fi-FI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2B755C-C7E9-4331-A0DD-00D082626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customer or end users what they need, want, &amp; will pay.</a:t>
            </a:r>
          </a:p>
          <a:p>
            <a:r>
              <a:rPr lang="en-US" dirty="0"/>
              <a:t>To do it profit/sustain-ably over a long period of time.</a:t>
            </a:r>
          </a:p>
          <a:p>
            <a:r>
              <a:rPr lang="en-US" dirty="0"/>
              <a:t>Provide stakeholders with expected return.</a:t>
            </a:r>
          </a:p>
          <a:p>
            <a:r>
              <a:rPr lang="en-US" dirty="0"/>
              <a:t>Generating well-being and positive change for individuals, communities, and entire societies. 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39045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000125"/>
          </a:xfrm>
        </p:spPr>
        <p:txBody>
          <a:bodyPr/>
          <a:lstStyle/>
          <a:p>
            <a:pPr algn="ctr"/>
            <a:r>
              <a:rPr lang="fi-FI" dirty="0" err="1"/>
              <a:t>The</a:t>
            </a:r>
            <a:r>
              <a:rPr lang="fi-FI" dirty="0"/>
              <a:t> Business </a:t>
            </a:r>
            <a:r>
              <a:rPr lang="fi-FI" dirty="0" err="1"/>
              <a:t>Process</a:t>
            </a:r>
            <a:endParaRPr lang="fi-FI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4294967295"/>
          </p:nvPr>
        </p:nvSpPr>
        <p:spPr>
          <a:xfrm>
            <a:off x="0" y="6424613"/>
            <a:ext cx="691673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Raija Westerlund</a:t>
            </a:r>
          </a:p>
        </p:txBody>
      </p:sp>
      <p:sp>
        <p:nvSpPr>
          <p:cNvPr id="3" name="Rectangle 2"/>
          <p:cNvSpPr/>
          <p:nvPr/>
        </p:nvSpPr>
        <p:spPr>
          <a:xfrm>
            <a:off x="4733365" y="2724564"/>
            <a:ext cx="1710465" cy="1332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Company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4733362" y="2261985"/>
            <a:ext cx="1710465" cy="46257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249707" y="3049666"/>
            <a:ext cx="1214716" cy="376519"/>
          </a:xfrm>
          <a:prstGeom prst="rightArrow">
            <a:avLst>
              <a:gd name="adj1" fmla="val 50000"/>
              <a:gd name="adj2" fmla="val 4692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1591" y="2092361"/>
            <a:ext cx="1828800" cy="15921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Raw-materials</a:t>
            </a:r>
            <a:endParaRPr kumimoji="0" lang="fi-FI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Premises</a:t>
            </a:r>
            <a:endParaRPr kumimoji="0" lang="fi-FI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Energy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Machinery</a:t>
            </a:r>
            <a:endParaRPr kumimoji="0" lang="fi-FI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Labour </a:t>
            </a:r>
            <a:r>
              <a:rPr kumimoji="0" lang="fi-FI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force</a:t>
            </a:r>
            <a:endParaRPr kumimoji="0" lang="fi-FI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Know-how</a:t>
            </a:r>
          </a:p>
        </p:txBody>
      </p:sp>
      <p:sp>
        <p:nvSpPr>
          <p:cNvPr id="9" name="Right Arrow 8"/>
          <p:cNvSpPr/>
          <p:nvPr/>
        </p:nvSpPr>
        <p:spPr>
          <a:xfrm>
            <a:off x="6691256" y="3049667"/>
            <a:ext cx="1290918" cy="37651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04904" y="2261985"/>
            <a:ext cx="1548959" cy="14307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Products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Goods</a:t>
            </a: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Services</a:t>
            </a:r>
          </a:p>
        </p:txBody>
      </p:sp>
      <p:sp>
        <p:nvSpPr>
          <p:cNvPr id="12" name="Left Arrow 11"/>
          <p:cNvSpPr/>
          <p:nvPr/>
        </p:nvSpPr>
        <p:spPr>
          <a:xfrm>
            <a:off x="6691256" y="4054744"/>
            <a:ext cx="1290918" cy="307144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88768" y="3941789"/>
            <a:ext cx="1323191" cy="533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Sales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income</a:t>
            </a: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33364" y="4038860"/>
            <a:ext cx="1710465" cy="307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Profitability</a:t>
            </a: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5" name="Left Arrow 14"/>
          <p:cNvSpPr/>
          <p:nvPr/>
        </p:nvSpPr>
        <p:spPr>
          <a:xfrm>
            <a:off x="3249707" y="3996128"/>
            <a:ext cx="1280160" cy="365760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i-FI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62721" y="3925905"/>
            <a:ext cx="1742739" cy="5330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Purchasing</a:t>
            </a: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costs</a:t>
            </a: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7" name="Left-Right Arrow 16"/>
          <p:cNvSpPr/>
          <p:nvPr/>
        </p:nvSpPr>
        <p:spPr>
          <a:xfrm>
            <a:off x="3255084" y="4764640"/>
            <a:ext cx="4727090" cy="451611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Liquidity</a:t>
            </a: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04904" y="4723879"/>
            <a:ext cx="1307055" cy="6479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Cash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income</a:t>
            </a: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162721" y="4723878"/>
            <a:ext cx="1742739" cy="6479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Cash </a:t>
            </a:r>
            <a:r>
              <a:rPr kumimoji="0" lang="fi-FI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expenditure</a:t>
            </a:r>
            <a:endParaRPr kumimoji="0" lang="fi-FI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  <p:sp>
        <p:nvSpPr>
          <p:cNvPr id="20" name="Up Arrow Callout 19"/>
          <p:cNvSpPr/>
          <p:nvPr/>
        </p:nvSpPr>
        <p:spPr>
          <a:xfrm>
            <a:off x="4733363" y="5124567"/>
            <a:ext cx="1710465" cy="1258213"/>
          </a:xfrm>
          <a:prstGeom prst="upArrow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Solvency</a:t>
            </a:r>
            <a:endParaRPr kumimoji="0" lang="fi-FI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i-FI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Shareholders</a:t>
            </a:r>
            <a:r>
              <a:rPr kumimoji="0" lang="fi-FI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’ capital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i-FI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Liabilities</a:t>
            </a:r>
            <a:endParaRPr kumimoji="0" lang="fi-FI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 Ligh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7300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2844"/>
            <a:ext cx="10515600" cy="1325563"/>
          </a:xfrm>
        </p:spPr>
        <p:txBody>
          <a:bodyPr/>
          <a:lstStyle/>
          <a:p>
            <a:pPr algn="ctr"/>
            <a:r>
              <a:rPr lang="fi-FI" dirty="0" err="1"/>
              <a:t>Interest</a:t>
            </a:r>
            <a:r>
              <a:rPr lang="fi-FI" dirty="0"/>
              <a:t> </a:t>
            </a:r>
            <a:r>
              <a:rPr lang="fi-FI" dirty="0" err="1"/>
              <a:t>Groups</a:t>
            </a:r>
            <a:endParaRPr lang="fi-FI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08407"/>
          <a:ext cx="9853246" cy="4275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i-FI" sz="800" b="0" i="0" u="none" strike="noStrike" kern="1200" cap="all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 Nova Light" panose="020B0502020104020203"/>
                <a:ea typeface="+mn-ea"/>
                <a:cs typeface="+mn-cs"/>
              </a:rPr>
              <a:t>Raija Westerlund</a:t>
            </a:r>
          </a:p>
        </p:txBody>
      </p:sp>
    </p:spTree>
    <p:extLst>
      <p:ext uri="{BB962C8B-B14F-4D97-AF65-F5344CB8AC3E}">
        <p14:creationId xmlns:p14="http://schemas.microsoft.com/office/powerpoint/2010/main" val="42456360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412426"/>
      </a:dk2>
      <a:lt2>
        <a:srgbClr val="E2E6E8"/>
      </a:lt2>
      <a:accent1>
        <a:srgbClr val="E77829"/>
      </a:accent1>
      <a:accent2>
        <a:srgbClr val="BB9F14"/>
      </a:accent2>
      <a:accent3>
        <a:srgbClr val="8CB01F"/>
      </a:accent3>
      <a:accent4>
        <a:srgbClr val="4BB914"/>
      </a:accent4>
      <a:accent5>
        <a:srgbClr val="21BC2E"/>
      </a:accent5>
      <a:accent6>
        <a:srgbClr val="14BA67"/>
      </a:accent6>
      <a:hlink>
        <a:srgbClr val="3C86BA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792</Words>
  <Application>Microsoft Office PowerPoint</Application>
  <PresentationFormat>Widescreen</PresentationFormat>
  <Paragraphs>149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Nova Light</vt:lpstr>
      <vt:lpstr>Calibri</vt:lpstr>
      <vt:lpstr>Symbol</vt:lpstr>
      <vt:lpstr>Wingdings 2</vt:lpstr>
      <vt:lpstr>DividendVTI</vt:lpstr>
      <vt:lpstr>BUSINESS IMPLEMENTATION</vt:lpstr>
      <vt:lpstr>Entrepreneurship</vt:lpstr>
      <vt:lpstr>The right way to start a business</vt:lpstr>
      <vt:lpstr>If you’re dealing with a starting enterprise, clarify also the following issues: </vt:lpstr>
      <vt:lpstr>The Business Idea</vt:lpstr>
      <vt:lpstr>PowerPoint Presentation</vt:lpstr>
      <vt:lpstr>Purpose of a corporation</vt:lpstr>
      <vt:lpstr>The Business Process</vt:lpstr>
      <vt:lpstr>Interest Groups</vt:lpstr>
      <vt:lpstr>Difference between stakeholders and shareholders</vt:lpstr>
      <vt:lpstr>PowerPoint Presentation</vt:lpstr>
      <vt:lpstr>PowerPoint Presentation</vt:lpstr>
      <vt:lpstr>PowerPoint Presentation</vt:lpstr>
      <vt:lpstr>PowerPoint Presentation</vt:lpstr>
      <vt:lpstr>Stakeholder Map</vt:lpstr>
      <vt:lpstr>The Single Necessary Condition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IMPLEMENTATION</dc:title>
  <dc:creator>Raija Westerlund</dc:creator>
  <cp:lastModifiedBy>Raija Westerlund</cp:lastModifiedBy>
  <cp:revision>1</cp:revision>
  <dcterms:created xsi:type="dcterms:W3CDTF">2022-02-28T07:20:50Z</dcterms:created>
  <dcterms:modified xsi:type="dcterms:W3CDTF">2022-02-28T07:26:11Z</dcterms:modified>
</cp:coreProperties>
</file>