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61"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5" d="100"/>
          <a:sy n="75"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Assignments</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5209125475285171E-2"/>
          <c:y val="0.25025563585373745"/>
          <c:w val="0.97211660329531047"/>
          <c:h val="0.68414518390680612"/>
        </c:manualLayout>
      </c:layout>
      <c:barChart>
        <c:barDir val="col"/>
        <c:grouping val="clustered"/>
        <c:varyColors val="0"/>
        <c:ser>
          <c:idx val="0"/>
          <c:order val="0"/>
          <c:tx>
            <c:strRef>
              <c:f>Sheet1!$B$1</c:f>
              <c:strCache>
                <c:ptCount val="1"/>
                <c:pt idx="0">
                  <c:v>Fun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Assignment 1</c:v>
                </c:pt>
                <c:pt idx="1">
                  <c:v>Assignment 2</c:v>
                </c:pt>
                <c:pt idx="2">
                  <c:v>Assignment 3</c:v>
                </c:pt>
                <c:pt idx="3">
                  <c:v>Assignment 4</c:v>
                </c:pt>
              </c:strCache>
            </c:strRef>
          </c:cat>
          <c:val>
            <c:numRef>
              <c:f>Sheet1!$B$2:$B$5</c:f>
              <c:numCache>
                <c:formatCode>General</c:formatCode>
                <c:ptCount val="4"/>
                <c:pt idx="0">
                  <c:v>9</c:v>
                </c:pt>
                <c:pt idx="1">
                  <c:v>7.5</c:v>
                </c:pt>
                <c:pt idx="2">
                  <c:v>6</c:v>
                </c:pt>
                <c:pt idx="3">
                  <c:v>4</c:v>
                </c:pt>
              </c:numCache>
            </c:numRef>
          </c:val>
          <c:extLst>
            <c:ext xmlns:c16="http://schemas.microsoft.com/office/drawing/2014/chart" uri="{C3380CC4-5D6E-409C-BE32-E72D297353CC}">
              <c16:uniqueId val="{00000000-696A-49AB-9A8C-225278B0EC8D}"/>
            </c:ext>
          </c:extLst>
        </c:ser>
        <c:ser>
          <c:idx val="1"/>
          <c:order val="1"/>
          <c:tx>
            <c:strRef>
              <c:f>Sheet1!$C$1</c:f>
              <c:strCache>
                <c:ptCount val="1"/>
                <c:pt idx="0">
                  <c:v>Difficulty</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Assignment 1</c:v>
                </c:pt>
                <c:pt idx="1">
                  <c:v>Assignment 2</c:v>
                </c:pt>
                <c:pt idx="2">
                  <c:v>Assignment 3</c:v>
                </c:pt>
                <c:pt idx="3">
                  <c:v>Assignment 4</c:v>
                </c:pt>
              </c:strCache>
            </c:strRef>
          </c:cat>
          <c:val>
            <c:numRef>
              <c:f>Sheet1!$C$2:$C$5</c:f>
              <c:numCache>
                <c:formatCode>General</c:formatCode>
                <c:ptCount val="4"/>
                <c:pt idx="0">
                  <c:v>2</c:v>
                </c:pt>
                <c:pt idx="1">
                  <c:v>3.4</c:v>
                </c:pt>
                <c:pt idx="2">
                  <c:v>5.5</c:v>
                </c:pt>
                <c:pt idx="3">
                  <c:v>8</c:v>
                </c:pt>
              </c:numCache>
            </c:numRef>
          </c:val>
          <c:extLst>
            <c:ext xmlns:c16="http://schemas.microsoft.com/office/drawing/2014/chart" uri="{C3380CC4-5D6E-409C-BE32-E72D297353CC}">
              <c16:uniqueId val="{00000001-696A-49AB-9A8C-225278B0EC8D}"/>
            </c:ext>
          </c:extLst>
        </c:ser>
        <c:dLbls>
          <c:dLblPos val="outEnd"/>
          <c:showLegendKey val="0"/>
          <c:showVal val="1"/>
          <c:showCatName val="0"/>
          <c:showSerName val="0"/>
          <c:showPercent val="0"/>
          <c:showBubbleSize val="0"/>
        </c:dLbls>
        <c:gapWidth val="444"/>
        <c:overlap val="-90"/>
        <c:axId val="368862495"/>
        <c:axId val="368849055"/>
      </c:barChart>
      <c:catAx>
        <c:axId val="3688624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68849055"/>
        <c:crosses val="autoZero"/>
        <c:auto val="1"/>
        <c:lblAlgn val="ctr"/>
        <c:lblOffset val="100"/>
        <c:noMultiLvlLbl val="0"/>
      </c:catAx>
      <c:valAx>
        <c:axId val="368849055"/>
        <c:scaling>
          <c:orientation val="minMax"/>
        </c:scaling>
        <c:delete val="1"/>
        <c:axPos val="l"/>
        <c:numFmt formatCode="General" sourceLinked="1"/>
        <c:majorTickMark val="none"/>
        <c:minorTickMark val="none"/>
        <c:tickLblPos val="nextTo"/>
        <c:crossAx val="368862495"/>
        <c:crosses val="autoZero"/>
        <c:crossBetween val="between"/>
      </c:valAx>
      <c:spPr>
        <a:noFill/>
        <a:ln>
          <a:noFill/>
        </a:ln>
        <a:effectLst/>
      </c:spPr>
    </c:plotArea>
    <c:legend>
      <c:legendPos val="t"/>
      <c:layout>
        <c:manualLayout>
          <c:xMode val="edge"/>
          <c:yMode val="edge"/>
          <c:x val="0.43813428739658494"/>
          <c:y val="0.13071917808219177"/>
          <c:w val="0.13006856082153229"/>
          <c:h val="0.1058378276345593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A1C593-65D0-4073-BCC9-577B9352EA97}" type="datetimeFigureOut">
              <a:rPr lang="en-US" smtClean="0"/>
              <a:t>4/24/2023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0754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4012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58707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522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9937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05338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228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62575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1631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9211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8074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0597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5388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2236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260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6022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225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t>4/24/2023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616317959"/>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6924" y="1087437"/>
            <a:ext cx="8791575" cy="1147763"/>
          </a:xfrm>
        </p:spPr>
        <p:txBody>
          <a:bodyPr/>
          <a:lstStyle/>
          <a:p>
            <a:r>
              <a:rPr lang="en-US" sz="5400" b="1" dirty="0" err="1">
                <a:solidFill>
                  <a:srgbClr val="002060"/>
                </a:solidFill>
                <a:effectLst>
                  <a:outerShdw blurRad="38100" dist="38100" dir="2700000" algn="tl">
                    <a:srgbClr val="000000">
                      <a:alpha val="43137"/>
                    </a:srgbClr>
                  </a:outerShdw>
                </a:effectLst>
              </a:rPr>
              <a:t>Undergraduation</a:t>
            </a:r>
            <a:r>
              <a:rPr lang="en-US" b="1" dirty="0">
                <a:solidFill>
                  <a:srgbClr val="002060"/>
                </a:solidFill>
                <a:effectLst>
                  <a:outerShdw blurRad="38100" dist="38100" dir="2700000" algn="tl">
                    <a:srgbClr val="000000">
                      <a:alpha val="43137"/>
                    </a:srgbClr>
                  </a:outerShdw>
                </a:effectLst>
              </a:rPr>
              <a:t> at </a:t>
            </a:r>
            <a:r>
              <a:rPr lang="en-US" b="1" dirty="0" err="1">
                <a:solidFill>
                  <a:srgbClr val="002060"/>
                </a:solidFill>
                <a:effectLst>
                  <a:outerShdw blurRad="38100" dist="38100" dir="2700000" algn="tl">
                    <a:srgbClr val="000000">
                      <a:alpha val="43137"/>
                    </a:srgbClr>
                  </a:outerShdw>
                </a:effectLst>
              </a:rPr>
              <a:t>pstu</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066924" y="2692400"/>
            <a:ext cx="8791575" cy="2793999"/>
          </a:xfrm>
        </p:spPr>
        <p:txBody>
          <a:bodyPr/>
          <a:lstStyle/>
          <a:p>
            <a:r>
              <a:rPr lang="en-US" dirty="0"/>
              <a:t>Name: Mobin Haque</a:t>
            </a:r>
          </a:p>
          <a:p>
            <a:r>
              <a:rPr lang="en-US" dirty="0"/>
              <a:t>Faculty of computer science and engineering</a:t>
            </a:r>
          </a:p>
          <a:p>
            <a:r>
              <a:rPr lang="en-US" i="1" dirty="0"/>
              <a:t>ID: 2102064</a:t>
            </a:r>
          </a:p>
          <a:p>
            <a:r>
              <a:rPr lang="en-US" i="1" dirty="0"/>
              <a:t>Reg: 10191</a:t>
            </a:r>
          </a:p>
          <a:p>
            <a:fld id="{A34D0949-99B1-4821-B1A1-830DBAEC94D7}" type="datetime2">
              <a:rPr lang="en-US" i="1" smtClean="0"/>
              <a:t>Monday, April 24, 2023</a:t>
            </a:fld>
            <a:endParaRPr lang="en-US" i="1" dirty="0"/>
          </a:p>
        </p:txBody>
      </p:sp>
    </p:spTree>
    <p:extLst>
      <p:ext uri="{BB962C8B-B14F-4D97-AF65-F5344CB8AC3E}">
        <p14:creationId xmlns:p14="http://schemas.microsoft.com/office/powerpoint/2010/main" val="3072013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D9184C-CDED-B29F-B0E2-C0D87B6E595F}"/>
              </a:ext>
            </a:extLst>
          </p:cNvPr>
          <p:cNvSpPr>
            <a:spLocks noGrp="1"/>
          </p:cNvSpPr>
          <p:nvPr>
            <p:ph type="body" sz="half" idx="2"/>
          </p:nvPr>
        </p:nvSpPr>
        <p:spPr>
          <a:xfrm>
            <a:off x="1231804" y="3879419"/>
            <a:ext cx="9910859" cy="2419781"/>
          </a:xfrm>
        </p:spPr>
        <p:txBody>
          <a:bodyPr>
            <a:normAutofit/>
          </a:bodyPr>
          <a:lstStyle/>
          <a:p>
            <a:pPr algn="just"/>
            <a:r>
              <a:rPr lang="en-US" sz="1800" dirty="0"/>
              <a:t>Patuakhali Science and Technology University (PSTU) is a public university located in Patuakhali, Bangladesh. It was established in 2000 and is currently one of the leading science and technology universities in Bangladesh. PSTU offers undergraduate and graduate programs in various fields of science, engineering, technology, and agriculture. The university has a modern campus with state-of-the-art facilities and laboratories, and its faculty members are highly qualified and experienced. The university's mission is to provide quality education and research opportunities to students, promote innovation and entrepreneurship, and contribute to the socio-economic development of the country.</a:t>
            </a:r>
            <a:endParaRPr lang="en-IN" sz="1800" dirty="0"/>
          </a:p>
        </p:txBody>
      </p:sp>
      <p:pic>
        <p:nvPicPr>
          <p:cNvPr id="5" name="Picture 2" descr="No photo description available.">
            <a:extLst>
              <a:ext uri="{FF2B5EF4-FFF2-40B4-BE49-F238E27FC236}">
                <a16:creationId xmlns:a16="http://schemas.microsoft.com/office/drawing/2014/main" id="{8CD27A57-4722-DDD2-BD50-9DDC81CE3DA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428" b="20428"/>
          <a:stretch>
            <a:fillRect/>
          </a:stretch>
        </p:blipFill>
        <p:spPr bwMode="auto">
          <a:xfrm>
            <a:off x="1231804" y="377825"/>
            <a:ext cx="9912350"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32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356E-4AE8-B64E-9C42-EF5A93372079}"/>
              </a:ext>
            </a:extLst>
          </p:cNvPr>
          <p:cNvSpPr>
            <a:spLocks noGrp="1"/>
          </p:cNvSpPr>
          <p:nvPr>
            <p:ph type="title"/>
          </p:nvPr>
        </p:nvSpPr>
        <p:spPr>
          <a:xfrm>
            <a:off x="1143001" y="4346948"/>
            <a:ext cx="9905998" cy="1478570"/>
          </a:xfrm>
        </p:spPr>
        <p:txBody>
          <a:bodyPr/>
          <a:lstStyle/>
          <a:p>
            <a:pPr algn="just"/>
            <a:r>
              <a:rPr lang="en-GB" sz="1800" dirty="0">
                <a:effectLst/>
                <a:latin typeface="Times New Roman" panose="02020603050405020304" pitchFamily="18" charset="0"/>
                <a:ea typeface="Times New Roman" panose="02020603050405020304" pitchFamily="18" charset="0"/>
              </a:rPr>
              <a:t>rating all the homework assignments for this class based on fun and difficulty, on a scale of 1-10, where 1 is not fun and 10 is extremely fun, and 1 is very easy and 10 is very difficult.</a:t>
            </a:r>
            <a:endParaRPr lang="en-IN" dirty="0"/>
          </a:p>
        </p:txBody>
      </p:sp>
      <p:graphicFrame>
        <p:nvGraphicFramePr>
          <p:cNvPr id="12" name="Content Placeholder 11">
            <a:extLst>
              <a:ext uri="{FF2B5EF4-FFF2-40B4-BE49-F238E27FC236}">
                <a16:creationId xmlns:a16="http://schemas.microsoft.com/office/drawing/2014/main" id="{E9DFFCFE-DF44-7764-430A-C4F5804CEBAC}"/>
              </a:ext>
            </a:extLst>
          </p:cNvPr>
          <p:cNvGraphicFramePr>
            <a:graphicFrameLocks noGrp="1"/>
          </p:cNvGraphicFramePr>
          <p:nvPr>
            <p:ph idx="1"/>
            <p:extLst>
              <p:ext uri="{D42A27DB-BD31-4B8C-83A1-F6EECF244321}">
                <p14:modId xmlns:p14="http://schemas.microsoft.com/office/powerpoint/2010/main" val="3921016618"/>
              </p:ext>
            </p:extLst>
          </p:nvPr>
        </p:nvGraphicFramePr>
        <p:xfrm>
          <a:off x="1143001" y="419100"/>
          <a:ext cx="10020300" cy="3708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13258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9114-9E92-CD88-AE9D-3FB99AB6EE62}"/>
              </a:ext>
            </a:extLst>
          </p:cNvPr>
          <p:cNvSpPr>
            <a:spLocks noGrp="1"/>
          </p:cNvSpPr>
          <p:nvPr>
            <p:ph type="title"/>
          </p:nvPr>
        </p:nvSpPr>
        <p:spPr/>
        <p:txBody>
          <a:bodyPr/>
          <a:lstStyle/>
          <a:p>
            <a:r>
              <a:rPr lang="en-US" dirty="0">
                <a:solidFill>
                  <a:schemeClr val="accent2"/>
                </a:solidFill>
              </a:rPr>
              <a:t>List of departments of </a:t>
            </a:r>
            <a:r>
              <a:rPr lang="en-US" dirty="0" err="1">
                <a:solidFill>
                  <a:schemeClr val="accent2"/>
                </a:solidFill>
              </a:rPr>
              <a:t>cse</a:t>
            </a:r>
            <a:r>
              <a:rPr lang="en-US" dirty="0">
                <a:solidFill>
                  <a:schemeClr val="accent2"/>
                </a:solidFill>
              </a:rPr>
              <a:t> faculty</a:t>
            </a:r>
            <a:endParaRPr lang="en-IN" dirty="0">
              <a:solidFill>
                <a:schemeClr val="accent2"/>
              </a:solidFill>
            </a:endParaRPr>
          </a:p>
        </p:txBody>
      </p:sp>
      <p:sp>
        <p:nvSpPr>
          <p:cNvPr id="3" name="Content Placeholder 2">
            <a:extLst>
              <a:ext uri="{FF2B5EF4-FFF2-40B4-BE49-F238E27FC236}">
                <a16:creationId xmlns:a16="http://schemas.microsoft.com/office/drawing/2014/main" id="{11762FA5-FD1F-1E1B-5527-96EA0B463A9E}"/>
              </a:ext>
            </a:extLst>
          </p:cNvPr>
          <p:cNvSpPr>
            <a:spLocks noGrp="1"/>
          </p:cNvSpPr>
          <p:nvPr>
            <p:ph idx="1"/>
          </p:nvPr>
        </p:nvSpPr>
        <p:spPr/>
        <p:txBody>
          <a:bodyPr/>
          <a:lstStyle/>
          <a:p>
            <a:r>
              <a:rPr lang="en-IN" dirty="0">
                <a:solidFill>
                  <a:schemeClr val="bg1">
                    <a:lumMod val="95000"/>
                    <a:lumOff val="5000"/>
                  </a:schemeClr>
                </a:solidFill>
                <a:effectLst>
                  <a:outerShdw blurRad="38100" dist="38100" dir="2700000" algn="tl">
                    <a:srgbClr val="000000">
                      <a:alpha val="43137"/>
                    </a:srgbClr>
                  </a:outerShdw>
                </a:effectLst>
                <a:latin typeface="Arial Rounded MT Bold" panose="020F0704030504030204" pitchFamily="34" charset="0"/>
              </a:rPr>
              <a:t>CSE Department	</a:t>
            </a:r>
          </a:p>
          <a:p>
            <a:pPr lvl="1"/>
            <a:r>
              <a:rPr lang="en-US" dirty="0">
                <a:solidFill>
                  <a:schemeClr val="bg1">
                    <a:lumMod val="95000"/>
                    <a:lumOff val="5000"/>
                  </a:schemeClr>
                </a:solidFill>
                <a:effectLst>
                  <a:outerShdw blurRad="38100" dist="38100" dir="2700000" algn="tl">
                    <a:srgbClr val="000000">
                      <a:alpha val="43137"/>
                    </a:srgbClr>
                  </a:outerShdw>
                </a:effectLst>
                <a:latin typeface="Arial Rounded MT Bold" panose="020F0704030504030204" pitchFamily="34" charset="0"/>
              </a:rPr>
              <a:t>Department of Computer and Communication Engineering</a:t>
            </a:r>
            <a:endParaRPr lang="en-IN" dirty="0">
              <a:solidFill>
                <a:schemeClr val="bg1">
                  <a:lumMod val="95000"/>
                  <a:lumOff val="5000"/>
                </a:schemeClr>
              </a:solidFill>
              <a:effectLst>
                <a:outerShdw blurRad="38100" dist="38100" dir="2700000" algn="tl">
                  <a:srgbClr val="000000">
                    <a:alpha val="43137"/>
                  </a:srgbClr>
                </a:outerShdw>
              </a:effectLst>
              <a:latin typeface="Arial Rounded MT Bold" panose="020F0704030504030204" pitchFamily="34" charset="0"/>
            </a:endParaRPr>
          </a:p>
          <a:p>
            <a:pPr lvl="1"/>
            <a:r>
              <a:rPr lang="en-US" dirty="0">
                <a:solidFill>
                  <a:schemeClr val="bg1">
                    <a:lumMod val="95000"/>
                    <a:lumOff val="5000"/>
                  </a:schemeClr>
                </a:solidFill>
                <a:effectLst>
                  <a:outerShdw blurRad="38100" dist="38100" dir="2700000" algn="tl">
                    <a:srgbClr val="000000">
                      <a:alpha val="43137"/>
                    </a:srgbClr>
                  </a:outerShdw>
                </a:effectLst>
                <a:latin typeface="Arial Rounded MT Bold" panose="020F0704030504030204" pitchFamily="34" charset="0"/>
              </a:rPr>
              <a:t>Department of Computer Science and Information Technology</a:t>
            </a:r>
            <a:endParaRPr lang="en-IN" dirty="0">
              <a:solidFill>
                <a:schemeClr val="bg1">
                  <a:lumMod val="95000"/>
                  <a:lumOff val="5000"/>
                </a:schemeClr>
              </a:solidFill>
              <a:effectLst>
                <a:outerShdw blurRad="38100" dist="38100" dir="2700000" algn="tl">
                  <a:srgbClr val="000000">
                    <a:alpha val="43137"/>
                  </a:srgbClr>
                </a:outerShdw>
              </a:effectLst>
              <a:latin typeface="Arial Rounded MT Bold" panose="020F0704030504030204" pitchFamily="34" charset="0"/>
            </a:endParaRPr>
          </a:p>
          <a:p>
            <a:r>
              <a:rPr lang="en-US" dirty="0">
                <a:solidFill>
                  <a:schemeClr val="bg1">
                    <a:lumMod val="95000"/>
                    <a:lumOff val="5000"/>
                  </a:schemeClr>
                </a:solidFill>
                <a:effectLst>
                  <a:outerShdw blurRad="38100" dist="38100" dir="2700000" algn="tl">
                    <a:srgbClr val="000000">
                      <a:alpha val="43137"/>
                    </a:srgbClr>
                  </a:outerShdw>
                </a:effectLst>
                <a:latin typeface="Arial Rounded MT Bold" panose="020F0704030504030204" pitchFamily="34" charset="0"/>
              </a:rPr>
              <a:t>Department of Electrical and Electronics Engineering</a:t>
            </a:r>
          </a:p>
          <a:p>
            <a:r>
              <a:rPr lang="en-US" dirty="0">
                <a:solidFill>
                  <a:schemeClr val="bg1">
                    <a:lumMod val="95000"/>
                    <a:lumOff val="5000"/>
                  </a:schemeClr>
                </a:solidFill>
                <a:effectLst>
                  <a:outerShdw blurRad="38100" dist="38100" dir="2700000" algn="tl">
                    <a:srgbClr val="000000">
                      <a:alpha val="43137"/>
                    </a:srgbClr>
                  </a:outerShdw>
                </a:effectLst>
                <a:latin typeface="Arial Rounded MT Bold" panose="020F0704030504030204" pitchFamily="34" charset="0"/>
              </a:rPr>
              <a:t> Department of Mathematics</a:t>
            </a:r>
          </a:p>
          <a:p>
            <a:r>
              <a:rPr lang="en-US" dirty="0">
                <a:solidFill>
                  <a:schemeClr val="bg1">
                    <a:lumMod val="95000"/>
                    <a:lumOff val="5000"/>
                  </a:schemeClr>
                </a:solidFill>
                <a:effectLst>
                  <a:outerShdw blurRad="38100" dist="38100" dir="2700000" algn="tl">
                    <a:srgbClr val="000000">
                      <a:alpha val="43137"/>
                    </a:srgbClr>
                  </a:outerShdw>
                </a:effectLst>
                <a:latin typeface="Arial Rounded MT Bold" panose="020F0704030504030204" pitchFamily="34" charset="0"/>
              </a:rPr>
              <a:t>Department of Physics and Mechanical Engineering </a:t>
            </a:r>
          </a:p>
          <a:p>
            <a:endParaRPr lang="en-US" dirty="0">
              <a:effectLst/>
            </a:endParaRPr>
          </a:p>
          <a:p>
            <a:endParaRPr lang="en-IN" dirty="0">
              <a:effectLst/>
            </a:endParaRPr>
          </a:p>
          <a:p>
            <a:pPr lvl="1"/>
            <a:endParaRPr lang="en-IN" dirty="0">
              <a:effectLst/>
            </a:endParaRPr>
          </a:p>
          <a:p>
            <a:endParaRPr lang="en-IN" dirty="0"/>
          </a:p>
        </p:txBody>
      </p:sp>
    </p:spTree>
    <p:extLst>
      <p:ext uri="{BB962C8B-B14F-4D97-AF65-F5344CB8AC3E}">
        <p14:creationId xmlns:p14="http://schemas.microsoft.com/office/powerpoint/2010/main" val="27954928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6A07-96D5-3C8E-C37C-9AE9547B5206}"/>
              </a:ext>
            </a:extLst>
          </p:cNvPr>
          <p:cNvSpPr>
            <a:spLocks noGrp="1"/>
          </p:cNvSpPr>
          <p:nvPr>
            <p:ph type="title"/>
          </p:nvPr>
        </p:nvSpPr>
        <p:spPr/>
        <p:txBody>
          <a:bodyPr/>
          <a:lstStyle/>
          <a:p>
            <a:r>
              <a:rPr lang="en-US" dirty="0"/>
              <a:t>My Education</a:t>
            </a:r>
            <a:endParaRPr lang="en-IN" dirty="0"/>
          </a:p>
        </p:txBody>
      </p:sp>
      <p:graphicFrame>
        <p:nvGraphicFramePr>
          <p:cNvPr id="7" name="Table 7">
            <a:extLst>
              <a:ext uri="{FF2B5EF4-FFF2-40B4-BE49-F238E27FC236}">
                <a16:creationId xmlns:a16="http://schemas.microsoft.com/office/drawing/2014/main" id="{F453F61B-7088-F333-9884-DF9FAE8CBC32}"/>
              </a:ext>
            </a:extLst>
          </p:cNvPr>
          <p:cNvGraphicFramePr>
            <a:graphicFrameLocks noGrp="1"/>
          </p:cNvGraphicFramePr>
          <p:nvPr>
            <p:ph idx="1"/>
            <p:extLst>
              <p:ext uri="{D42A27DB-BD31-4B8C-83A1-F6EECF244321}">
                <p14:modId xmlns:p14="http://schemas.microsoft.com/office/powerpoint/2010/main" val="2577581778"/>
              </p:ext>
            </p:extLst>
          </p:nvPr>
        </p:nvGraphicFramePr>
        <p:xfrm>
          <a:off x="1141412" y="2286000"/>
          <a:ext cx="9932985" cy="3860800"/>
        </p:xfrm>
        <a:graphic>
          <a:graphicData uri="http://schemas.openxmlformats.org/drawingml/2006/table">
            <a:tbl>
              <a:tblPr firstRow="1" bandRow="1">
                <a:effectLst>
                  <a:outerShdw blurRad="50800" dist="38100" dir="8100000" algn="tr" rotWithShape="0">
                    <a:prstClr val="black">
                      <a:alpha val="40000"/>
                    </a:prstClr>
                  </a:outerShdw>
                </a:effectLst>
                <a:tableStyleId>{D27102A9-8310-4765-A935-A1911B00CA55}</a:tableStyleId>
              </a:tblPr>
              <a:tblGrid>
                <a:gridCol w="1986597">
                  <a:extLst>
                    <a:ext uri="{9D8B030D-6E8A-4147-A177-3AD203B41FA5}">
                      <a16:colId xmlns:a16="http://schemas.microsoft.com/office/drawing/2014/main" val="567198524"/>
                    </a:ext>
                  </a:extLst>
                </a:gridCol>
                <a:gridCol w="1986597">
                  <a:extLst>
                    <a:ext uri="{9D8B030D-6E8A-4147-A177-3AD203B41FA5}">
                      <a16:colId xmlns:a16="http://schemas.microsoft.com/office/drawing/2014/main" val="905839564"/>
                    </a:ext>
                  </a:extLst>
                </a:gridCol>
                <a:gridCol w="1986597">
                  <a:extLst>
                    <a:ext uri="{9D8B030D-6E8A-4147-A177-3AD203B41FA5}">
                      <a16:colId xmlns:a16="http://schemas.microsoft.com/office/drawing/2014/main" val="4266840769"/>
                    </a:ext>
                  </a:extLst>
                </a:gridCol>
                <a:gridCol w="1986597">
                  <a:extLst>
                    <a:ext uri="{9D8B030D-6E8A-4147-A177-3AD203B41FA5}">
                      <a16:colId xmlns:a16="http://schemas.microsoft.com/office/drawing/2014/main" val="3242217640"/>
                    </a:ext>
                  </a:extLst>
                </a:gridCol>
                <a:gridCol w="1986597">
                  <a:extLst>
                    <a:ext uri="{9D8B030D-6E8A-4147-A177-3AD203B41FA5}">
                      <a16:colId xmlns:a16="http://schemas.microsoft.com/office/drawing/2014/main" val="4240281033"/>
                    </a:ext>
                  </a:extLst>
                </a:gridCol>
              </a:tblGrid>
              <a:tr h="695960">
                <a:tc>
                  <a:txBody>
                    <a:bodyPr/>
                    <a:lstStyle/>
                    <a:p>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Exam</a:t>
                      </a:r>
                      <a:endParaRPr lang="en-I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Subject</a:t>
                      </a:r>
                      <a:endParaRPr lang="en-I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Board</a:t>
                      </a:r>
                      <a:endParaRPr lang="en-I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Year </a:t>
                      </a:r>
                      <a:endParaRPr lang="en-I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Result</a:t>
                      </a:r>
                      <a:endParaRPr lang="en-I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8391566"/>
                  </a:ext>
                </a:extLst>
              </a:tr>
              <a:tr h="695960">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HSC</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Science</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Rajshahi</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2021</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G.P.A 5</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09705"/>
                  </a:ext>
                </a:extLst>
              </a:tr>
              <a:tr h="695960">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SSC</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Science</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Rajshahi</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2019</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G.P.A 5</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9124116"/>
                  </a:ext>
                </a:extLst>
              </a:tr>
              <a:tr h="695960">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JSC</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General</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Rajshahi</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2017</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G.P.A 5</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766943"/>
                  </a:ext>
                </a:extLst>
              </a:tr>
              <a:tr h="695960">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PEC</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General</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Rajshahi</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2013</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G.P.A 5</a:t>
                      </a:r>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I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762021"/>
                  </a:ext>
                </a:extLst>
              </a:tr>
            </a:tbl>
          </a:graphicData>
        </a:graphic>
      </p:graphicFrame>
    </p:spTree>
    <p:extLst>
      <p:ext uri="{BB962C8B-B14F-4D97-AF65-F5344CB8AC3E}">
        <p14:creationId xmlns:p14="http://schemas.microsoft.com/office/powerpoint/2010/main" val="28096105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931</TotalTime>
  <Words>280</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Agency FB</vt:lpstr>
      <vt:lpstr>Arial</vt:lpstr>
      <vt:lpstr>Arial Rounded MT Bold</vt:lpstr>
      <vt:lpstr>Times New Roman</vt:lpstr>
      <vt:lpstr>Tw Cen MT</vt:lpstr>
      <vt:lpstr>Circuit</vt:lpstr>
      <vt:lpstr>Undergraduation at pstu</vt:lpstr>
      <vt:lpstr>PowerPoint Presentation</vt:lpstr>
      <vt:lpstr>rating all the homework assignments for this class based on fun and difficulty, on a scale of 1-10, where 1 is not fun and 10 is extremely fun, and 1 is very easy and 10 is very difficult.</vt:lpstr>
      <vt:lpstr>List of departments of cse faculty</vt:lpstr>
      <vt:lpstr>My Education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MobinTGR8</dc:creator>
  <cp:lastModifiedBy>Mobin Haque</cp:lastModifiedBy>
  <cp:revision>1</cp:revision>
  <dcterms:created xsi:type="dcterms:W3CDTF">2023-04-23T18:27:01Z</dcterms:created>
  <dcterms:modified xsi:type="dcterms:W3CDTF">2023-04-24T09:57:51Z</dcterms:modified>
</cp:coreProperties>
</file>