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0" r:id="rId4"/>
    <p:sldId id="271" r:id="rId5"/>
    <p:sldId id="272" r:id="rId6"/>
    <p:sldId id="256" r:id="rId7"/>
    <p:sldId id="257" r:id="rId8"/>
    <p:sldId id="259" r:id="rId9"/>
    <p:sldId id="260" r:id="rId10"/>
    <p:sldId id="265" r:id="rId11"/>
    <p:sldId id="262" r:id="rId12"/>
    <p:sldId id="263" r:id="rId13"/>
    <p:sldId id="264" r:id="rId14"/>
    <p:sldId id="261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633" autoAdjust="0"/>
  </p:normalViewPr>
  <p:slideViewPr>
    <p:cSldViewPr>
      <p:cViewPr varScale="1">
        <p:scale>
          <a:sx n="78" d="100"/>
          <a:sy n="78" d="100"/>
        </p:scale>
        <p:origin x="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7A8E-8E26-41EE-AD21-DEE2FC6B7779}" type="datetimeFigureOut">
              <a:rPr lang="en-US" smtClean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E368-7903-4CFF-BA6B-1FFF3BE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3100" b="1" dirty="0" smtClean="0"/>
              <a:t>COURSE OUTCOME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3100" b="1" i="1" u="sng" dirty="0" smtClean="0">
                <a:latin typeface="+mn-lt"/>
                <a:ea typeface="+mn-ea"/>
                <a:cs typeface="+mn-cs"/>
              </a:rPr>
              <a:t>CO.6 	Define deadlock and implement methods for its avoidance, detection and identify goals of protection.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739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Let </a:t>
            </a:r>
            <a:r>
              <a:rPr lang="en-US" sz="2400" b="1" dirty="0" smtClean="0"/>
              <a:t>Avail </a:t>
            </a:r>
            <a:r>
              <a:rPr lang="en-US" sz="2400" dirty="0" smtClean="0"/>
              <a:t>= Available;  </a:t>
            </a:r>
            <a:r>
              <a:rPr lang="en-US" sz="2400" dirty="0" err="1" smtClean="0"/>
              <a:t>i.e</a:t>
            </a:r>
            <a:r>
              <a:rPr lang="en-US" sz="2400" dirty="0" smtClean="0"/>
              <a:t> . Avail = {2,1,0,0}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1.</a:t>
            </a:r>
            <a:r>
              <a:rPr lang="en-US" sz="2400" dirty="0" smtClean="0"/>
              <a:t> Check all processes from P1 to P5.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P1: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P1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[P1]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{2,1,0,0} + = {0,0,1,2}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{2,1,1,2}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7391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1.</a:t>
            </a:r>
            <a:r>
              <a:rPr lang="en-US" sz="2400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 For P2: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P2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FALSE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//then Check for next process.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u="sng" dirty="0" smtClean="0"/>
              <a:t> For P3: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        	if (</a:t>
            </a:r>
            <a:r>
              <a:rPr lang="en-US" sz="2400" b="1" dirty="0" smtClean="0">
                <a:sym typeface="Wingdings" pitchFamily="2" charset="2"/>
              </a:rPr>
              <a:t>P3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FALSE</a:t>
            </a:r>
            <a:endParaRPr lang="en-US" sz="2400" dirty="0" smtClean="0">
              <a:sym typeface="Wingdings" pitchFamily="2" charset="2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//then Check for next process.</a:t>
            </a:r>
          </a:p>
          <a:p>
            <a:pPr>
              <a:spcBef>
                <a:spcPts val="1800"/>
              </a:spcBef>
            </a:pPr>
            <a:endParaRPr lang="en-US" sz="2400" dirty="0" smtClean="0">
              <a:sym typeface="Wingdings" pitchFamily="2" charset="2"/>
            </a:endParaRPr>
          </a:p>
          <a:p>
            <a:pPr>
              <a:spcBef>
                <a:spcPts val="1800"/>
              </a:spcBef>
            </a:pPr>
            <a:endParaRPr lang="en-US" sz="2400" dirty="0" smtClean="0">
              <a:sym typeface="Wingdings" pitchFamily="2" charset="2"/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7391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1.</a:t>
            </a:r>
            <a:r>
              <a:rPr lang="en-US" sz="2400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P4: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P4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[P4]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{2,1,1,2} + = {2,3,5,4}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{4,4,6,6}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7391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1.</a:t>
            </a:r>
            <a:r>
              <a:rPr lang="en-US" sz="2400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P5: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P5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[P5]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{4,4,6,6} + = {0,3,3,2}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{4,7,9,8}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7391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</a:t>
            </a:r>
            <a:r>
              <a:rPr lang="en-US" sz="2400" b="1" dirty="0"/>
              <a:t>2</a:t>
            </a:r>
            <a:r>
              <a:rPr lang="en-US" sz="2400" b="1" dirty="0" smtClean="0"/>
              <a:t>.</a:t>
            </a:r>
            <a:r>
              <a:rPr lang="en-US" sz="2400" dirty="0" smtClean="0"/>
              <a:t> Check only process P2 to P3.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P2: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P2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[P2]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{4,7,9,8} + = {2,0,0,0}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{6,7,9,8}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</a:t>
            </a:r>
            <a:r>
              <a:rPr lang="en-US" sz="3600" b="1" dirty="0" smtClean="0"/>
              <a:t>Is the system is Safe State?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7391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400" b="1" u="sng" dirty="0" smtClean="0"/>
              <a:t>By applying the Banker’s Algorithm:</a:t>
            </a:r>
          </a:p>
          <a:p>
            <a:pPr>
              <a:spcBef>
                <a:spcPts val="1800"/>
              </a:spcBef>
            </a:pPr>
            <a:r>
              <a:rPr lang="en-US" sz="2400" b="1" dirty="0" smtClean="0"/>
              <a:t>Iteration </a:t>
            </a:r>
            <a:r>
              <a:rPr lang="en-US" sz="2400" b="1" dirty="0"/>
              <a:t>2</a:t>
            </a:r>
            <a:r>
              <a:rPr lang="en-US" sz="2400" b="1" dirty="0" smtClean="0"/>
              <a:t>.</a:t>
            </a:r>
            <a:r>
              <a:rPr lang="en-US" sz="2400" dirty="0" smtClean="0"/>
              <a:t> Check only process P2 to P3.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u="sng" dirty="0" smtClean="0"/>
              <a:t>For P3:</a:t>
            </a:r>
            <a:r>
              <a:rPr lang="en-US" sz="2400" u="sng" dirty="0" smtClean="0">
                <a:sym typeface="Wingdings" pitchFamily="2" charset="2"/>
              </a:rPr>
              <a:t>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	if (</a:t>
            </a:r>
            <a:r>
              <a:rPr lang="en-US" sz="2400" b="1" dirty="0" smtClean="0">
                <a:sym typeface="Wingdings" pitchFamily="2" charset="2"/>
              </a:rPr>
              <a:t>P3 Need &lt; Avail </a:t>
            </a:r>
            <a:r>
              <a:rPr lang="en-US" sz="2400" dirty="0" smtClean="0">
                <a:sym typeface="Wingdings" pitchFamily="2" charset="2"/>
              </a:rPr>
              <a:t>)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TRUE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then calculate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Avail= Avail + Allocated [P3]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smtClean="0"/>
              <a:t> = {6,7,9,8} + = {0,0,3,4}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Avail</a:t>
            </a:r>
            <a:r>
              <a:rPr lang="en-US" sz="2400" dirty="0"/>
              <a:t>	</a:t>
            </a:r>
            <a:r>
              <a:rPr lang="en-US" sz="2400" dirty="0" smtClean="0"/>
              <a:t> = </a:t>
            </a:r>
            <a:r>
              <a:rPr lang="en-US" sz="2400" b="1" dirty="0" smtClean="0"/>
              <a:t>{6,7,12,12} =System Capacity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Since, all the processes got </a:t>
            </a: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r>
              <a:rPr lang="en-US" sz="2400" dirty="0" smtClean="0"/>
              <a:t> marked, no further iterations are required.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smtClean="0"/>
              <a:t>Therefore</a:t>
            </a:r>
            <a:r>
              <a:rPr lang="en-US" sz="2000" dirty="0" smtClean="0"/>
              <a:t>, </a:t>
            </a:r>
            <a:r>
              <a:rPr lang="en-US" sz="2400" b="1" dirty="0" smtClean="0"/>
              <a:t>Safe Sequence = P1, P4, P5, P2 , P3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Therefore, </a:t>
            </a:r>
            <a:r>
              <a:rPr lang="en-US" sz="2400" u="sng" dirty="0" smtClean="0"/>
              <a:t>the System is in the Safe State.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Conditions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206900"/>
            <a:ext cx="838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Deadlock </a:t>
            </a:r>
            <a:r>
              <a:rPr lang="en-US" sz="2800" b="1" dirty="0"/>
              <a:t>can</a:t>
            </a:r>
            <a:r>
              <a:rPr lang="en-US" sz="2800" dirty="0"/>
              <a:t> arise if four conditions hold simultaneously: </a:t>
            </a:r>
            <a:r>
              <a:rPr lang="en-US" sz="28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Mutual </a:t>
            </a:r>
            <a:r>
              <a:rPr lang="en-US" sz="2800" dirty="0"/>
              <a:t>exclusion: limited access to limited resources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Hold </a:t>
            </a:r>
            <a:r>
              <a:rPr lang="en-US" sz="2800" dirty="0"/>
              <a:t>and wait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No </a:t>
            </a:r>
            <a:r>
              <a:rPr lang="en-US" sz="2800" dirty="0"/>
              <a:t>preemption: a resource can be released only voluntarily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Circular </a:t>
            </a:r>
            <a:r>
              <a:rPr lang="en-US" sz="2800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06918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 Problem (DPP)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semaphore chopstick </a:t>
            </a:r>
            <a:r>
              <a:rPr lang="en-US" sz="2800" dirty="0">
                <a:solidFill>
                  <a:srgbClr val="666600"/>
                </a:solidFill>
              </a:rPr>
              <a:t>[</a:t>
            </a:r>
            <a:r>
              <a:rPr lang="en-US" sz="2800" dirty="0">
                <a:solidFill>
                  <a:srgbClr val="006666"/>
                </a:solidFill>
              </a:rPr>
              <a:t>5</a:t>
            </a:r>
            <a:r>
              <a:rPr lang="en-US" sz="2800" dirty="0">
                <a:solidFill>
                  <a:srgbClr val="666600"/>
                </a:solidFill>
              </a:rPr>
              <a:t>];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while(true)</a:t>
            </a:r>
            <a:r>
              <a:rPr lang="is-IS" sz="2800" dirty="0" smtClean="0"/>
              <a:t>{ </a:t>
            </a:r>
            <a:r>
              <a:rPr lang="is-IS" sz="2800" dirty="0"/>
              <a:t>   </a:t>
            </a:r>
            <a:endParaRPr lang="is-IS" sz="2800" dirty="0" smtClean="0"/>
          </a:p>
          <a:p>
            <a:r>
              <a:rPr lang="is-IS" sz="2800" dirty="0" smtClean="0"/>
              <a:t>           wait</a:t>
            </a:r>
            <a:r>
              <a:rPr lang="is-IS" sz="2800" dirty="0"/>
              <a:t>( chopstick[i] );    </a:t>
            </a:r>
            <a:endParaRPr lang="is-IS" sz="2800" dirty="0" smtClean="0"/>
          </a:p>
          <a:p>
            <a:r>
              <a:rPr lang="is-IS" sz="2800" dirty="0" smtClean="0"/>
              <a:t>           wait</a:t>
            </a:r>
            <a:r>
              <a:rPr lang="is-IS" sz="2800" dirty="0"/>
              <a:t>( chopstick[ (i+1) % 5] </a:t>
            </a:r>
            <a:r>
              <a:rPr lang="is-IS" sz="2800" dirty="0" smtClean="0"/>
              <a:t>);</a:t>
            </a:r>
          </a:p>
          <a:p>
            <a:r>
              <a:rPr lang="is-IS" sz="2800" dirty="0" smtClean="0"/>
              <a:t> </a:t>
            </a:r>
            <a:r>
              <a:rPr lang="is-IS" sz="2800" dirty="0"/>
              <a:t>   </a:t>
            </a:r>
            <a:r>
              <a:rPr lang="is-IS" sz="2800" dirty="0"/>
              <a:t> </a:t>
            </a:r>
            <a:r>
              <a:rPr lang="is-IS" sz="2800" dirty="0" smtClean="0"/>
              <a:t>      //EATING  </a:t>
            </a:r>
            <a:r>
              <a:rPr lang="is-IS" sz="2800" dirty="0"/>
              <a:t>   </a:t>
            </a:r>
            <a:endParaRPr lang="is-IS" sz="2800" dirty="0"/>
          </a:p>
          <a:p>
            <a:r>
              <a:rPr lang="is-IS" sz="2800" dirty="0" smtClean="0"/>
              <a:t>           signal</a:t>
            </a:r>
            <a:r>
              <a:rPr lang="is-IS" sz="2800" dirty="0"/>
              <a:t>( chopstick[i] );    </a:t>
            </a:r>
            <a:endParaRPr lang="is-IS" sz="2800" dirty="0" smtClean="0"/>
          </a:p>
          <a:p>
            <a:r>
              <a:rPr lang="is-IS" sz="2800" dirty="0"/>
              <a:t> </a:t>
            </a:r>
            <a:r>
              <a:rPr lang="is-IS" sz="2800" dirty="0" smtClean="0"/>
              <a:t>          signal</a:t>
            </a:r>
            <a:r>
              <a:rPr lang="is-IS" sz="2800" dirty="0"/>
              <a:t>( chopstick[ (i+1) % 5</a:t>
            </a:r>
            <a:r>
              <a:rPr lang="is-IS" sz="2800" dirty="0" smtClean="0"/>
              <a:t>] );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 </a:t>
            </a:r>
            <a:r>
              <a:rPr lang="is-IS" sz="2800" dirty="0"/>
              <a:t> </a:t>
            </a:r>
            <a:r>
              <a:rPr lang="is-IS" sz="2800" dirty="0" smtClean="0"/>
              <a:t>      //THINKING</a:t>
            </a:r>
          </a:p>
          <a:p>
            <a:r>
              <a:rPr lang="is-I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10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this solution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59285"/>
            <a:ext cx="8458200" cy="370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Nunito" charset="0"/>
              </a:rPr>
              <a:t>Makes </a:t>
            </a:r>
            <a:r>
              <a:rPr lang="en-US" sz="3200" dirty="0">
                <a:solidFill>
                  <a:srgbClr val="000000"/>
                </a:solidFill>
                <a:latin typeface="Nunito" charset="0"/>
              </a:rPr>
              <a:t>sure that no two neighboring philosophers can eat at the same time.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Nunito" charset="0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Nunito" charset="0"/>
              </a:rPr>
              <a:t>an </a:t>
            </a:r>
            <a:r>
              <a:rPr lang="en-US" sz="3200" dirty="0">
                <a:solidFill>
                  <a:srgbClr val="000000"/>
                </a:solidFill>
                <a:latin typeface="Nunito" charset="0"/>
              </a:rPr>
              <a:t>lead to a deadlock. </a:t>
            </a:r>
            <a:endParaRPr lang="en-US" sz="3200" dirty="0" smtClean="0">
              <a:solidFill>
                <a:srgbClr val="000000"/>
              </a:solidFill>
              <a:latin typeface="Nunito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Nunito" charset="0"/>
              </a:rPr>
              <a:t>This </a:t>
            </a:r>
            <a:r>
              <a:rPr lang="en-US" sz="2800" dirty="0">
                <a:solidFill>
                  <a:srgbClr val="000000"/>
                </a:solidFill>
                <a:latin typeface="Nunito" charset="0"/>
              </a:rPr>
              <a:t>may happen if all the philosophers pick their left chopstick simultaneously.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98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Deadlock in DPP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136339"/>
            <a:ext cx="8534400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" charset="0"/>
              </a:rPr>
              <a:t>There should be at most four philosophers on the table.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" charset="0"/>
              </a:rPr>
              <a:t>An even philosopher should pick the right chopstick and then the left chopstick while an odd philosopher should pick the left chopstick and then the right chopstick.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Nunito" charset="0"/>
              </a:rPr>
              <a:t>A philosopher should only be allowed to pick their chopstick if both are available at the same time.</a:t>
            </a:r>
            <a:endParaRPr lang="en-US" sz="2800" b="0" i="0" dirty="0">
              <a:solidFill>
                <a:srgbClr val="000000"/>
              </a:solidFill>
              <a:effectLst/>
              <a:latin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Banker’s Algorithm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7924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Banker’s Algorithm is used to determine whether a process’s request for allocation of resources be safely granted immediately.</a:t>
            </a:r>
          </a:p>
          <a:p>
            <a:pPr algn="ctr"/>
            <a:r>
              <a:rPr lang="en-US" sz="2400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grant of request be deferred to a later stage.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For the banker’s algorithm to operate, each process has to a priori specify its maximum requirement of resources.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process is admitted for execution only if its maximum requirement of resources is within the system capacity of resources.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ym typeface="Symbol" pitchFamily="18" charset="2"/>
              </a:rPr>
              <a:t>The Banker’s algorithm is an example of resource allocation policy that avoids deadlock.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Example:- </a:t>
            </a:r>
            <a:r>
              <a:rPr lang="en-US" sz="2400" dirty="0" smtClean="0"/>
              <a:t>Consider the following table of a system: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95400"/>
          <a:ext cx="7772401" cy="3047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59"/>
                <a:gridCol w="586741"/>
                <a:gridCol w="533400"/>
                <a:gridCol w="609600"/>
                <a:gridCol w="609600"/>
                <a:gridCol w="533400"/>
                <a:gridCol w="609600"/>
                <a:gridCol w="609600"/>
                <a:gridCol w="685800"/>
                <a:gridCol w="457200"/>
                <a:gridCol w="457200"/>
                <a:gridCol w="457200"/>
                <a:gridCol w="457201"/>
              </a:tblGrid>
              <a:tr h="680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Allocated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Available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8006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Compute NEED Matrix.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Is the system in safe state? Justify.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Solution:- </a:t>
            </a:r>
            <a:r>
              <a:rPr lang="en-US" sz="2400" dirty="0" smtClean="0"/>
              <a:t>Consider the following table of the system: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95400"/>
          <a:ext cx="7772401" cy="3047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59"/>
                <a:gridCol w="586741"/>
                <a:gridCol w="533400"/>
                <a:gridCol w="609600"/>
                <a:gridCol w="609600"/>
                <a:gridCol w="533400"/>
                <a:gridCol w="609600"/>
                <a:gridCol w="609600"/>
                <a:gridCol w="685800"/>
                <a:gridCol w="457200"/>
                <a:gridCol w="457200"/>
                <a:gridCol w="457200"/>
                <a:gridCol w="457201"/>
              </a:tblGrid>
              <a:tr h="6809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Process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Allocated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Available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5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8006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2000" b="1" dirty="0" smtClean="0"/>
              <a:t>Compute NEED Matrix = ?</a:t>
            </a:r>
          </a:p>
          <a:p>
            <a:pPr marL="342900" indent="-342900" algn="ctr"/>
            <a:r>
              <a:rPr lang="en-US" sz="2000" b="1" dirty="0" smtClean="0"/>
              <a:t>Need 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Max[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- Allocated[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],</a:t>
            </a:r>
          </a:p>
          <a:p>
            <a:pPr marL="342900" indent="-342900" algn="ctr"/>
            <a:r>
              <a:rPr lang="en-US" sz="2000" dirty="0" smtClean="0"/>
              <a:t>Therefore,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2286000"/>
          <a:ext cx="6096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NEED MATRIX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593</Words>
  <Application>Microsoft Macintosh PowerPoint</Application>
  <PresentationFormat>On-screen Show (4:3)</PresentationFormat>
  <Paragraphs>261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Nunito</vt:lpstr>
      <vt:lpstr>Symbol</vt:lpstr>
      <vt:lpstr>Wingdings</vt:lpstr>
      <vt:lpstr>Arial</vt:lpstr>
      <vt:lpstr>Office Theme</vt:lpstr>
      <vt:lpstr>           COURSE OUTCOME    CO.6  Define deadlock and implement methods for its avoidance, detection and identify goals of protection.</vt:lpstr>
      <vt:lpstr>Deadlock Conditions</vt:lpstr>
      <vt:lpstr>Dining Philosophers Problem (DPP)</vt:lpstr>
      <vt:lpstr>Issues with this solution</vt:lpstr>
      <vt:lpstr>How to Avoid Deadlock in DPP</vt:lpstr>
      <vt:lpstr>Banker’s Algorithm </vt:lpstr>
      <vt:lpstr>Example:- Consider the following table of a system: </vt:lpstr>
      <vt:lpstr>Solution:- Consider the following table of the system: </vt:lpstr>
      <vt:lpstr>Need Matrix</vt:lpstr>
      <vt:lpstr>2.  Is the system is Safe State?</vt:lpstr>
      <vt:lpstr>2.  Is the system is Safe State?</vt:lpstr>
      <vt:lpstr>2.  Is the system is Safe State?</vt:lpstr>
      <vt:lpstr>2.  Is the system is Safe State?</vt:lpstr>
      <vt:lpstr>2.  Is the system is Safe State?</vt:lpstr>
      <vt:lpstr>2.  Is the system is Safe State?</vt:lpstr>
      <vt:lpstr>  Since, all the processes got TRUE marked, no further iterations are required.  Therefore, Safe Sequence = P1, P4, P5, P2 , P3  Therefore, the System is in the Safe State. 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Bankers Algorithm</dc:title>
  <dc:creator>Prof. SaminaAnjum</dc:creator>
  <cp:lastModifiedBy>Leila Sharifi</cp:lastModifiedBy>
  <cp:revision>58</cp:revision>
  <dcterms:created xsi:type="dcterms:W3CDTF">2018-07-16T05:39:43Z</dcterms:created>
  <dcterms:modified xsi:type="dcterms:W3CDTF">2022-12-04T07:14:18Z</dcterms:modified>
</cp:coreProperties>
</file>