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agital%20Consult\FORAGE_KPMG\KPMG_VI_New_Analyse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USER\Documents\Hagital%20Consult\FORAGE_KPMG\KPMG_VI_New_Analyse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[KPMG_VI_New_Analyse - Copy.xlsx]Analysis!PivotTable2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Analysis!$B$8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Analysis!$A$9:$A$19</c:f>
              <c:strCache>
                <c:ptCount val="10"/>
                <c:pt idx="0">
                  <c:v>31</c:v>
                </c:pt>
                <c:pt idx="1">
                  <c:v>37</c:v>
                </c:pt>
                <c:pt idx="2">
                  <c:v>38</c:v>
                </c:pt>
                <c:pt idx="3">
                  <c:v>39</c:v>
                </c:pt>
                <c:pt idx="4">
                  <c:v>40</c:v>
                </c:pt>
                <c:pt idx="5">
                  <c:v>41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58</c:v>
                </c:pt>
              </c:strCache>
            </c:strRef>
          </c:cat>
          <c:val>
            <c:numRef>
              <c:f>Analysis!$B$9:$B$19</c:f>
              <c:numCache>
                <c:formatCode>_-[$$-409]* #,##0.00_ ;_-[$$-409]* \-#,##0.00\ ;_-[$$-409]* "-"??_ ;_-@_ </c:formatCode>
                <c:ptCount val="10"/>
                <c:pt idx="0">
                  <c:v>541395.49000000034</c:v>
                </c:pt>
                <c:pt idx="1">
                  <c:v>610804.33000000066</c:v>
                </c:pt>
                <c:pt idx="2">
                  <c:v>605710.84000000008</c:v>
                </c:pt>
                <c:pt idx="3">
                  <c:v>1105724.8000000024</c:v>
                </c:pt>
                <c:pt idx="4">
                  <c:v>995870.39000000455</c:v>
                </c:pt>
                <c:pt idx="5">
                  <c:v>753288.13000000198</c:v>
                </c:pt>
                <c:pt idx="6">
                  <c:v>528151.94000000029</c:v>
                </c:pt>
                <c:pt idx="7">
                  <c:v>742473.01000000152</c:v>
                </c:pt>
                <c:pt idx="8">
                  <c:v>593204.17000000027</c:v>
                </c:pt>
                <c:pt idx="9">
                  <c:v>478366.53999999986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B9-4784-8948-81D2E361B7B4}"/>
            </c:ext>
          </c:extLst>
        </c:ser>
        <c:ser>
          <c:idx val="1"/>
          <c:order val="1"/>
          <c:tx>
            <c:strRef>
              <c:f>Analysis!$C$8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Analysis!$A$9:$A$19</c:f>
              <c:strCache>
                <c:ptCount val="10"/>
                <c:pt idx="0">
                  <c:v>31</c:v>
                </c:pt>
                <c:pt idx="1">
                  <c:v>37</c:v>
                </c:pt>
                <c:pt idx="2">
                  <c:v>38</c:v>
                </c:pt>
                <c:pt idx="3">
                  <c:v>39</c:v>
                </c:pt>
                <c:pt idx="4">
                  <c:v>40</c:v>
                </c:pt>
                <c:pt idx="5">
                  <c:v>41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58</c:v>
                </c:pt>
              </c:strCache>
            </c:strRef>
          </c:cat>
          <c:val>
            <c:numRef>
              <c:f>Analysis!$C$9:$C$19</c:f>
              <c:numCache>
                <c:formatCode>_-[$$-409]* #,##0.00_ ;_-[$$-409]* \-#,##0.00\ ;_-[$$-409]* "-"??_ ;_-@_ </c:formatCode>
                <c:ptCount val="10"/>
                <c:pt idx="0">
                  <c:v>264281.95999999961</c:v>
                </c:pt>
                <c:pt idx="1">
                  <c:v>299045.08999999962</c:v>
                </c:pt>
                <c:pt idx="2">
                  <c:v>308938.29999999912</c:v>
                </c:pt>
                <c:pt idx="3">
                  <c:v>534308.39000000106</c:v>
                </c:pt>
                <c:pt idx="4">
                  <c:v>490000.02000000019</c:v>
                </c:pt>
                <c:pt idx="5">
                  <c:v>383922.93999999971</c:v>
                </c:pt>
                <c:pt idx="6">
                  <c:v>258409.6299999996</c:v>
                </c:pt>
                <c:pt idx="7">
                  <c:v>365881.08999999985</c:v>
                </c:pt>
                <c:pt idx="8">
                  <c:v>288208.83999999997</c:v>
                </c:pt>
                <c:pt idx="9">
                  <c:v>238447.36999999976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B9-4784-8948-81D2E361B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706483600"/>
        <c:axId val="1706495664"/>
      </c:barChart>
      <c:catAx>
        <c:axId val="170648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5664"/>
        <c:crosses val="autoZero"/>
        <c:auto val="1"/>
        <c:lblAlgn val="ctr"/>
        <c:lblOffset val="100"/>
        <c:noMultiLvlLbl val="0"/>
      </c:catAx>
      <c:valAx>
        <c:axId val="1706495664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8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[KPMG_VI_New_Analyse - Copy.xlsx]Analysis!PivotTable3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Analysis!$B$30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Analysis!$A$31:$A$33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Analysis!$B$31:$B$33</c:f>
              <c:numCache>
                <c:formatCode>_-[$$-409]* #,##0.00_ ;_-[$$-409]* \-#,##0.00\ ;_-[$$-409]* "-"??_ ;_-@_ </c:formatCode>
                <c:ptCount val="2"/>
                <c:pt idx="0">
                  <c:v>9617598.8399999011</c:v>
                </c:pt>
                <c:pt idx="1">
                  <c:v>9332215.8299999107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E-4121-8E9F-C34936B5BC5E}"/>
            </c:ext>
          </c:extLst>
        </c:ser>
        <c:ser>
          <c:idx val="1"/>
          <c:order val="1"/>
          <c:tx>
            <c:strRef>
              <c:f>Analysis!$C$30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Analysis!$A$31:$A$33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Analysis!$C$31:$C$33</c:f>
              <c:numCache>
                <c:formatCode>_-[$$-409]* #,##0.00_ ;_-[$$-409]* \-#,##0.00\ ;_-[$$-409]* "-"??_ ;_-@_ </c:formatCode>
                <c:ptCount val="2"/>
                <c:pt idx="0">
                  <c:v>4796403.5799998669</c:v>
                </c:pt>
                <c:pt idx="1">
                  <c:v>4649745.5399998631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E-4121-8E9F-C34936B5B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80272"/>
        <c:axId val="1706492752"/>
      </c:barChart>
      <c:catAx>
        <c:axId val="170648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2752"/>
        <c:crosses val="autoZero"/>
        <c:auto val="1"/>
        <c:lblAlgn val="ctr"/>
        <c:lblOffset val="100"/>
        <c:noMultiLvlLbl val="0"/>
      </c:catAx>
      <c:valAx>
        <c:axId val="1706492752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8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[KPMG_VI_New_Analyse - Copy.xlsx]Analysis!PivotTable4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Analysis!$A$45:$A$48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Analysis!$B$45:$B$48</c:f>
              <c:numCache>
                <c:formatCode>_-[$$-409]* #,##0.00_ ;_-[$$-409]* \-#,##0.00\ ;_-[$$-409]* "-"??_ ;_-@_ </c:formatCode>
                <c:ptCount val="3"/>
                <c:pt idx="0">
                  <c:v>4989905.4699998433</c:v>
                </c:pt>
                <c:pt idx="1">
                  <c:v>2036422.8299999929</c:v>
                </c:pt>
                <c:pt idx="2">
                  <c:v>2419820.8199999915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BE-4935-A919-1A197806A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226095"/>
        <c:axId val="1602235247"/>
      </c:barChart>
      <c:catAx>
        <c:axId val="160222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35247"/>
        <c:crosses val="autoZero"/>
        <c:auto val="1"/>
        <c:lblAlgn val="ctr"/>
        <c:lblOffset val="100"/>
        <c:noMultiLvlLbl val="0"/>
      </c:catAx>
      <c:valAx>
        <c:axId val="1602235247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2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[KPMG_VI_New_Analyse - Copy.xlsx]Analysis!PivotTable4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613200880070794"/>
          <c:y val="0.17169065444688267"/>
          <c:w val="0.73348908987410544"/>
          <c:h val="0.70904027365431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Analysis!$B$44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Analysis!$A$45:$A$48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Analysis!$B$45:$B$48</c:f>
              <c:numCache>
                <c:formatCode>_-[$$-409]* #,##0.00_ ;_-[$$-409]* \-#,##0.00\ ;_-[$$-409]* "-"??_ ;_-@_ </c:formatCode>
                <c:ptCount val="3"/>
                <c:pt idx="0">
                  <c:v>4989905.4699998433</c:v>
                </c:pt>
                <c:pt idx="1">
                  <c:v>2036422.8299999929</c:v>
                </c:pt>
                <c:pt idx="2">
                  <c:v>2419820.8199999915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D9-4FC2-B40B-DDB45288C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602226095"/>
        <c:axId val="1602235247"/>
      </c:barChart>
      <c:catAx>
        <c:axId val="160222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35247"/>
        <c:crosses val="autoZero"/>
        <c:auto val="1"/>
        <c:lblAlgn val="ctr"/>
        <c:lblOffset val="100"/>
        <c:noMultiLvlLbl val="0"/>
      </c:catAx>
      <c:valAx>
        <c:axId val="1602235247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2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[KPMG_VI_New_Analyse - Copy.xlsx]Analysis!PivotTable4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Analysis!$A$45:$A$48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Analysis!$B$45:$B$48</c:f>
              <c:numCache>
                <c:formatCode>_-[$$-409]* #,##0.00_ ;_-[$$-409]* \-#,##0.00\ ;_-[$$-409]* "-"??_ ;_-@_ </c:formatCode>
                <c:ptCount val="3"/>
                <c:pt idx="0">
                  <c:v>4989905.4699998433</c:v>
                </c:pt>
                <c:pt idx="1">
                  <c:v>2036422.8299999929</c:v>
                </c:pt>
                <c:pt idx="2">
                  <c:v>2419820.8199999915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F-4993-A9D1-D09A40144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226095"/>
        <c:axId val="1602235247"/>
      </c:barChart>
      <c:catAx>
        <c:axId val="160222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35247"/>
        <c:crosses val="autoZero"/>
        <c:auto val="1"/>
        <c:lblAlgn val="ctr"/>
        <c:lblOffset val="100"/>
        <c:noMultiLvlLbl val="0"/>
      </c:catAx>
      <c:valAx>
        <c:axId val="1602235247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2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[KPMG_VI_New_Analyse - Copy.xlsx]Analysis2!PivotTable6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Analysis2!$B$28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Analysis2!$A$29:$A$32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Analysis2!$B$29:$B$32</c:f>
              <c:numCache>
                <c:formatCode>_-[$$-409]* #,##0.00_ ;_-[$$-409]* \-#,##0.00\ ;_-[$$-409]* "-"??_ ;_-@_ </c:formatCode>
                <c:ptCount val="3"/>
                <c:pt idx="0">
                  <c:v>2360678.189999999</c:v>
                </c:pt>
                <c:pt idx="1">
                  <c:v>2378220.0700000017</c:v>
                </c:pt>
                <c:pt idx="2">
                  <c:v>4707250.8599998625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74-4EB1-93C3-1664447E0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97328"/>
        <c:axId val="1706494832"/>
      </c:barChart>
      <c:catAx>
        <c:axId val="17064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4832"/>
        <c:crosses val="autoZero"/>
        <c:auto val="1"/>
        <c:lblAlgn val="ctr"/>
        <c:lblOffset val="100"/>
        <c:noMultiLvlLbl val="0"/>
      </c:catAx>
      <c:valAx>
        <c:axId val="1706494832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[KPMG_VI_New_Analyse - Copy.xlsx]Analysis2!PivotTable6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8000"/>
                  <a:satMod val="130000"/>
                  <a:lumMod val="92000"/>
                </a:schemeClr>
              </a:gs>
              <a:gs pos="100000">
                <a:schemeClr val="accent5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8000"/>
                  <a:satMod val="130000"/>
                  <a:lumMod val="92000"/>
                </a:schemeClr>
              </a:gs>
              <a:gs pos="100000">
                <a:schemeClr val="accent5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8000"/>
                  <a:satMod val="130000"/>
                  <a:lumMod val="92000"/>
                </a:schemeClr>
              </a:gs>
              <a:gs pos="100000">
                <a:schemeClr val="accent5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8000"/>
                  <a:satMod val="130000"/>
                  <a:lumMod val="92000"/>
                </a:schemeClr>
              </a:gs>
              <a:gs pos="100000">
                <a:schemeClr val="accent5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Analysis2!$B$28</c:f>
              <c:strCache>
                <c:ptCount val="1"/>
                <c:pt idx="0">
                  <c:v>Total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5">
                    <a:shade val="36000"/>
                    <a:satMod val="120000"/>
                  </a:schemeClr>
                  <a:schemeClr val="accent5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Analysis2!$A$29:$A$32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Analysis2!$B$29:$B$32</c:f>
              <c:numCache>
                <c:formatCode>_-[$$-409]* #,##0.00_ ;_-[$$-409]* \-#,##0.00\ ;_-[$$-409]* "-"??_ ;_-@_ </c:formatCode>
                <c:ptCount val="3"/>
                <c:pt idx="0">
                  <c:v>2360678.189999999</c:v>
                </c:pt>
                <c:pt idx="1">
                  <c:v>2378220.0700000017</c:v>
                </c:pt>
                <c:pt idx="2">
                  <c:v>4707250.8599998625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A-49E1-8CFB-F77B1821A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6497328"/>
        <c:axId val="1706494832"/>
      </c:barChart>
      <c:catAx>
        <c:axId val="17064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4832"/>
        <c:crosses val="autoZero"/>
        <c:auto val="1"/>
        <c:lblAlgn val="ctr"/>
        <c:lblOffset val="100"/>
        <c:noMultiLvlLbl val="0"/>
      </c:catAx>
      <c:valAx>
        <c:axId val="1706494832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4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358BC6-ACDC-4C25-81C0-82AB32D24A9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D3D123-A450-4B19-A3F6-5177C72D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9DA3-71D4-4174-BFBA-6D7FFB3E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1201737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DM Sans"/>
              </a:rPr>
              <a:t>Sprocket Central Pty Ltd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DF4FD-CD52-464B-87A8-39044A505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2782888"/>
            <a:ext cx="9144000" cy="1008062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OF CUSTOMERS </a:t>
            </a:r>
          </a:p>
        </p:txBody>
      </p:sp>
    </p:spTree>
    <p:extLst>
      <p:ext uri="{BB962C8B-B14F-4D97-AF65-F5344CB8AC3E}">
        <p14:creationId xmlns:p14="http://schemas.microsoft.com/office/powerpoint/2010/main" val="313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50DD-3709-4FD6-8F94-597445B5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6601"/>
            <a:ext cx="9601196" cy="844550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9B4F-B7BA-4B40-B3CC-9087B8CA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2"/>
            <a:ext cx="10410825" cy="5276848"/>
          </a:xfrm>
        </p:spPr>
        <p:txBody>
          <a:bodyPr/>
          <a:lstStyle/>
          <a:p>
            <a:r>
              <a:rPr lang="en-US" sz="2800" dirty="0"/>
              <a:t>State and the total sales.</a:t>
            </a:r>
            <a:br>
              <a:rPr lang="en-US" sz="2800" dirty="0"/>
            </a:br>
            <a:r>
              <a:rPr lang="en-US" sz="2800" dirty="0"/>
              <a:t>The New States Wales makes the most sales, therefore customers from that state should be prioritized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46A805-6011-49FD-A68E-2A9E783EB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372868"/>
              </p:ext>
            </p:extLst>
          </p:nvPr>
        </p:nvGraphicFramePr>
        <p:xfrm>
          <a:off x="2195512" y="3429000"/>
          <a:ext cx="7696199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06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525-C660-4016-A825-78162868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1038"/>
            <a:ext cx="9601196" cy="8085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835B-2937-4B81-811D-E9BA429A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90700"/>
            <a:ext cx="9601196" cy="4085168"/>
          </a:xfrm>
        </p:spPr>
        <p:txBody>
          <a:bodyPr/>
          <a:lstStyle/>
          <a:p>
            <a:r>
              <a:rPr lang="en-US" sz="2800" dirty="0"/>
              <a:t>States and the Profit from each state</a:t>
            </a:r>
          </a:p>
          <a:p>
            <a:pPr marL="0" indent="0">
              <a:buNone/>
            </a:pPr>
            <a:r>
              <a:rPr lang="en-US" sz="2800" dirty="0"/>
              <a:t>The New State Wales generates the highest profit.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46A805-6011-49FD-A68E-2A9E783EB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219738"/>
              </p:ext>
            </p:extLst>
          </p:nvPr>
        </p:nvGraphicFramePr>
        <p:xfrm>
          <a:off x="2762250" y="3324225"/>
          <a:ext cx="5962649" cy="343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41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850-0801-42C0-8001-CF56AA57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Interpretation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8420F-3464-40D9-94CB-A5517B98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 sz="2800" dirty="0"/>
              <a:t>Wealth Segment and the Sales</a:t>
            </a:r>
          </a:p>
          <a:p>
            <a:r>
              <a:rPr lang="en-US" sz="2800" dirty="0"/>
              <a:t>The Mass Customer generates the most sales, the affluent customer generates the least sales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C66023-B22A-4B05-B252-7A81C6FEF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222921"/>
              </p:ext>
            </p:extLst>
          </p:nvPr>
        </p:nvGraphicFramePr>
        <p:xfrm>
          <a:off x="2752725" y="3562350"/>
          <a:ext cx="655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10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F08C-CCF5-4276-BA9A-7A1058D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70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A113-429A-4C4A-A3D7-49DF0CF7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52601"/>
            <a:ext cx="10353672" cy="4123267"/>
          </a:xfrm>
        </p:spPr>
        <p:txBody>
          <a:bodyPr/>
          <a:lstStyle/>
          <a:p>
            <a:r>
              <a:rPr lang="en-US" sz="2800" dirty="0"/>
              <a:t>Wealth Segment and the Profits</a:t>
            </a:r>
          </a:p>
          <a:p>
            <a:pPr marL="0" indent="0">
              <a:buNone/>
            </a:pPr>
            <a:r>
              <a:rPr lang="en-US" sz="2800" dirty="0"/>
              <a:t>The Mass Customer polled the highest profit.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C66023-B22A-4B05-B252-7A81C6FEF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827000"/>
              </p:ext>
            </p:extLst>
          </p:nvPr>
        </p:nvGraphicFramePr>
        <p:xfrm>
          <a:off x="2400300" y="2905125"/>
          <a:ext cx="7877175" cy="3339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8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D73-AC83-48DF-AB95-ED9D03E9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61A0-3CEC-4474-B7B7-57D31498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0200"/>
            <a:ext cx="10058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above charts have shown that the customers to be targeted on the  new list should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Customers from 37 to 44 should be given more priority.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Gender vs Sales and Profit shows that females buy more bikes than males.</a:t>
            </a:r>
          </a:p>
          <a:p>
            <a:r>
              <a:rPr lang="en-US" sz="2000" dirty="0"/>
              <a:t>Top 10 job titles and the last 3 years’ bike purchases show Internal Auditor, Assistant Professor, and Business Systems Development Analyst top the most purchased customers for the company.</a:t>
            </a:r>
          </a:p>
          <a:p>
            <a:r>
              <a:rPr lang="en-US" sz="2000" dirty="0"/>
              <a:t>State and Total sales show that New State Wales makes the most sales and profits, therefore customers from that state should be prioritized.</a:t>
            </a:r>
          </a:p>
          <a:p>
            <a:r>
              <a:rPr lang="en-US" sz="2000" dirty="0"/>
              <a:t>Wealth Segment and the Sales that Mass Customer generates the most sales and profit, and the affluent customer generates the least sales.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3945-4631-4364-8CF5-F56BC8C4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249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E65EF-79E2-4578-9BC8-E62AC8688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1725"/>
            <a:ext cx="9144000" cy="1800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Data Exploration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Data Cleaning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6306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C1A3-8F8A-47AE-A4EE-AB5DAC1E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A836-6266-4258-9923-49E29B25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Records from the Customer Demographics sheet (age, date of birth, job title, job title category, wealth segment, </a:t>
            </a:r>
            <a:r>
              <a:rPr lang="en-US" sz="3200" dirty="0" err="1"/>
              <a:t>etc</a:t>
            </a:r>
            <a:r>
              <a:rPr lang="en-US" sz="3200" dirty="0"/>
              <a:t>) were merged into the Transaction sheet.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The state of customers and property valuation was merged from the Customer Address sheet.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C5C-4F39-430C-882E-0ED2E5B6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4AA9-5F8B-4E9B-849B-413F4760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90688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After the merging further cleaning was done to prepare the dataset for analysis.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</a:rPr>
              <a:t>Gender column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</a:rPr>
              <a:t>3 records that have n/a were deleted as this will affect our analysis.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</a:rPr>
              <a:t>447 records were deleted with “Unknown” gender, and date of birth but kept in another sheet.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7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683-1006-4548-B6E5-52DBAEE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60993"/>
          </a:xfrm>
        </p:spPr>
        <p:txBody>
          <a:bodyPr/>
          <a:lstStyle/>
          <a:p>
            <a:pPr algn="ctr"/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B5AB-2AC7-4FCB-9F2E-F6592DA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62200"/>
            <a:ext cx="9601196" cy="351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Customer ID column</a:t>
            </a:r>
          </a:p>
          <a:p>
            <a:r>
              <a:rPr lang="en-US" dirty="0"/>
              <a:t>Some records do not have state and property valuation records, 27 records in total, these records are deleted.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Product ID column was deleted as we won’t need this for our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age of customers was calculated from the date of birth to determine the age range of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C2A3-D8B7-4E32-9A47-FC97660E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4A78-4A03-40B8-94DF-2DD13378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After analyzing the dataset, the following charts were developed for easy interpretation.</a:t>
            </a:r>
          </a:p>
          <a:p>
            <a:pPr marL="0" indent="0">
              <a:buNone/>
            </a:pPr>
            <a:r>
              <a:rPr lang="en-US" sz="3600" dirty="0"/>
              <a:t>The following variables were plotted to analyze the data effectively in order to arrive at an informed decision that can help the management in determining new customers.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29B6-B313-4B9A-9758-01637D0F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752475"/>
            <a:ext cx="10515600" cy="57403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Rockwell" panose="02060603020205020403" pitchFamily="18" charset="0"/>
              </a:rPr>
              <a:t>Age vs Sales and Profit (Top 10)</a:t>
            </a:r>
          </a:p>
          <a:p>
            <a:pPr marL="0" indent="0">
              <a:buNone/>
            </a:pPr>
            <a:r>
              <a:rPr lang="en-US" sz="2800" dirty="0">
                <a:latin typeface="Rockwell" panose="02060603020205020403" pitchFamily="18" charset="0"/>
              </a:rPr>
              <a:t>The chart below shows the top 10 ages that make the most sales and profits. Customers from 37 to 44 should be given more priority.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603C82-A7CC-42F4-9627-633D8C650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147899"/>
              </p:ext>
            </p:extLst>
          </p:nvPr>
        </p:nvGraphicFramePr>
        <p:xfrm>
          <a:off x="1746248" y="3344863"/>
          <a:ext cx="7035801" cy="283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52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D3B2-824D-494F-AE72-56EB042F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895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0C99-E23C-413C-9040-72CB8A99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71651"/>
            <a:ext cx="9601196" cy="4104217"/>
          </a:xfrm>
        </p:spPr>
        <p:txBody>
          <a:bodyPr/>
          <a:lstStyle/>
          <a:p>
            <a:r>
              <a:rPr lang="en-US" sz="2800" dirty="0"/>
              <a:t>Gender vs Sales and Profit</a:t>
            </a:r>
          </a:p>
          <a:p>
            <a:pPr marL="0" indent="0">
              <a:buNone/>
            </a:pPr>
            <a:r>
              <a:rPr lang="en-US" sz="2800" dirty="0"/>
              <a:t>This shows the company makes more sales and profit from female customers than male. The unknown gender classification has been sliced out of this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ED8EE5-FE1B-47A3-A1C3-72E0E0579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16261"/>
              </p:ext>
            </p:extLst>
          </p:nvPr>
        </p:nvGraphicFramePr>
        <p:xfrm>
          <a:off x="2838450" y="3741038"/>
          <a:ext cx="5695950" cy="264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25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83B0-8773-4D99-A7BF-29882E3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5209-9233-4D50-AD56-C6765EA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r>
              <a:rPr lang="en-US" sz="2800" dirty="0"/>
              <a:t>Top 10 job titles and the last 3 years bike purchases.</a:t>
            </a:r>
          </a:p>
          <a:p>
            <a:pPr marL="0" indent="0">
              <a:buNone/>
            </a:pPr>
            <a:r>
              <a:rPr lang="en-US" sz="2800" dirty="0"/>
              <a:t>Internal Auditor, Assistant Professor, and Business Systems Development Analyst top the most purchased customer for the company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46A805-6011-49FD-A68E-2A9E783EB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520366"/>
              </p:ext>
            </p:extLst>
          </p:nvPr>
        </p:nvGraphicFramePr>
        <p:xfrm>
          <a:off x="1981200" y="3596134"/>
          <a:ext cx="7839075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44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532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DM Sans</vt:lpstr>
      <vt:lpstr>Rockwell</vt:lpstr>
      <vt:lpstr>Rockwell Condensed</vt:lpstr>
      <vt:lpstr>Wingdings</vt:lpstr>
      <vt:lpstr>Wood Type</vt:lpstr>
      <vt:lpstr>Sprocket Central Pty Ltd</vt:lpstr>
      <vt:lpstr>Table of Content</vt:lpstr>
      <vt:lpstr>Data Exploration </vt:lpstr>
      <vt:lpstr>Data Cleaning </vt:lpstr>
      <vt:lpstr>Data Cleaning</vt:lpstr>
      <vt:lpstr>Interpretation</vt:lpstr>
      <vt:lpstr>PowerPoint Presentation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Mobolade Rokosu</dc:creator>
  <cp:lastModifiedBy>Mobolade Rokosu</cp:lastModifiedBy>
  <cp:revision>17</cp:revision>
  <dcterms:created xsi:type="dcterms:W3CDTF">2023-11-13T19:01:23Z</dcterms:created>
  <dcterms:modified xsi:type="dcterms:W3CDTF">2023-11-14T10:07:48Z</dcterms:modified>
</cp:coreProperties>
</file>